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2"/>
  </p:notesMasterIdLst>
  <p:handoutMasterIdLst>
    <p:handoutMasterId r:id="rId13"/>
  </p:handoutMasterIdLst>
  <p:sldIdLst>
    <p:sldId id="2549" r:id="rId2"/>
    <p:sldId id="2554" r:id="rId3"/>
    <p:sldId id="2558" r:id="rId4"/>
    <p:sldId id="2561" r:id="rId5"/>
    <p:sldId id="2537" r:id="rId6"/>
    <p:sldId id="2555" r:id="rId7"/>
    <p:sldId id="2562" r:id="rId8"/>
    <p:sldId id="2564" r:id="rId9"/>
    <p:sldId id="2565" r:id="rId10"/>
    <p:sldId id="25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7458" autoAdjust="0"/>
  </p:normalViewPr>
  <p:slideViewPr>
    <p:cSldViewPr snapToGrid="0">
      <p:cViewPr varScale="1">
        <p:scale>
          <a:sx n="83" d="100"/>
          <a:sy n="83" d="100"/>
        </p:scale>
        <p:origin x="840" y="77"/>
      </p:cViewPr>
      <p:guideLst>
        <p:guide pos="3840"/>
        <p:guide orient="horz" pos="2160"/>
      </p:guideLst>
    </p:cSldViewPr>
  </p:slideViewPr>
  <p:notesTextViewPr>
    <p:cViewPr>
      <p:scale>
        <a:sx n="75" d="100"/>
        <a:sy n="75" d="100"/>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diagrams/_rels/data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4EA3051-5518-4A68-9136-046CAA7BA59D}" type="doc">
      <dgm:prSet loTypeId="urn:microsoft.com/office/officeart/2018/5/layout/IconCircleLabelList" loCatId="icon" qsTypeId="urn:microsoft.com/office/officeart/2005/8/quickstyle/simple1" qsCatId="simple" csTypeId="urn:microsoft.com/office/officeart/2005/8/colors/accent0_1" csCatId="mainScheme" phldr="1"/>
      <dgm:spPr/>
      <dgm:t>
        <a:bodyPr/>
        <a:lstStyle/>
        <a:p>
          <a:endParaRPr lang="en-US"/>
        </a:p>
      </dgm:t>
    </dgm:pt>
    <dgm:pt modelId="{18E90AE3-4EFE-423C-815C-68AB5448380C}">
      <dgm:prSet custT="1"/>
      <dgm:spPr/>
      <dgm:t>
        <a:bodyPr/>
        <a:lstStyle/>
        <a:p>
          <a:pPr>
            <a:lnSpc>
              <a:spcPct val="100000"/>
            </a:lnSpc>
            <a:defRPr cap="all"/>
          </a:pPr>
          <a:r>
            <a:rPr lang="en-US" sz="1800" cap="none" dirty="0">
              <a:solidFill>
                <a:schemeClr val="bg1"/>
              </a:solidFill>
            </a:rPr>
            <a:t>Stairs</a:t>
          </a:r>
        </a:p>
      </dgm:t>
    </dgm:pt>
    <dgm:pt modelId="{41D92FFC-2A03-43B5-AD1E-1CCAB508BEDB}" type="parTrans" cxnId="{323BDA44-20D3-459D-ADA7-2B127C61C413}">
      <dgm:prSet/>
      <dgm:spPr/>
      <dgm:t>
        <a:bodyPr/>
        <a:lstStyle/>
        <a:p>
          <a:endParaRPr lang="en-US" sz="1800" dirty="0"/>
        </a:p>
      </dgm:t>
    </dgm:pt>
    <dgm:pt modelId="{5EED4C3B-3262-4298-8922-070C75285238}" type="sibTrans" cxnId="{323BDA44-20D3-459D-ADA7-2B127C61C413}">
      <dgm:prSet/>
      <dgm:spPr/>
      <dgm:t>
        <a:bodyPr/>
        <a:lstStyle/>
        <a:p>
          <a:endParaRPr lang="en-US" sz="1800" dirty="0"/>
        </a:p>
      </dgm:t>
    </dgm:pt>
    <dgm:pt modelId="{C6F41633-0FF0-486A-B30E-1ED0E1D05A80}">
      <dgm:prSet custT="1"/>
      <dgm:spPr/>
      <dgm:t>
        <a:bodyPr/>
        <a:lstStyle/>
        <a:p>
          <a:pPr>
            <a:lnSpc>
              <a:spcPct val="100000"/>
            </a:lnSpc>
            <a:defRPr cap="all"/>
          </a:pPr>
          <a:r>
            <a:rPr lang="en-US" sz="1800" cap="none" dirty="0">
              <a:solidFill>
                <a:schemeClr val="bg1"/>
              </a:solidFill>
            </a:rPr>
            <a:t>Doors</a:t>
          </a:r>
        </a:p>
      </dgm:t>
    </dgm:pt>
    <dgm:pt modelId="{8CFF2197-1A2B-4DB8-BB31-03AF3BE2A35D}" type="parTrans" cxnId="{6DD35841-89A1-4549-85C7-92BF0106B3BF}">
      <dgm:prSet/>
      <dgm:spPr/>
      <dgm:t>
        <a:bodyPr/>
        <a:lstStyle/>
        <a:p>
          <a:endParaRPr lang="en-US" sz="1800" dirty="0"/>
        </a:p>
      </dgm:t>
    </dgm:pt>
    <dgm:pt modelId="{5BC5CE78-D653-4B24-A128-6A4D23EB6487}" type="sibTrans" cxnId="{6DD35841-89A1-4549-85C7-92BF0106B3BF}">
      <dgm:prSet/>
      <dgm:spPr/>
      <dgm:t>
        <a:bodyPr/>
        <a:lstStyle/>
        <a:p>
          <a:endParaRPr lang="en-US" sz="1800" dirty="0"/>
        </a:p>
      </dgm:t>
    </dgm:pt>
    <dgm:pt modelId="{B71CA56F-3FE0-4E91-A288-148D1A219531}">
      <dgm:prSet custT="1"/>
      <dgm:spPr/>
      <dgm:t>
        <a:bodyPr/>
        <a:lstStyle/>
        <a:p>
          <a:pPr>
            <a:lnSpc>
              <a:spcPct val="100000"/>
            </a:lnSpc>
            <a:defRPr cap="all"/>
          </a:pPr>
          <a:r>
            <a:rPr lang="en-US" sz="1800" cap="none" dirty="0">
              <a:solidFill>
                <a:schemeClr val="bg1"/>
              </a:solidFill>
            </a:rPr>
            <a:t>Windows</a:t>
          </a:r>
        </a:p>
      </dgm:t>
    </dgm:pt>
    <dgm:pt modelId="{F2CF152A-3C10-4163-A2A0-FCFEDA46A576}" type="parTrans" cxnId="{93986B1C-4F60-4F52-8B62-DB7BDCD7F3BA}">
      <dgm:prSet/>
      <dgm:spPr/>
      <dgm:t>
        <a:bodyPr/>
        <a:lstStyle/>
        <a:p>
          <a:endParaRPr lang="en-US" sz="1800" dirty="0"/>
        </a:p>
      </dgm:t>
    </dgm:pt>
    <dgm:pt modelId="{3551302F-D8DD-4233-8F96-BB798392283B}" type="sibTrans" cxnId="{93986B1C-4F60-4F52-8B62-DB7BDCD7F3BA}">
      <dgm:prSet/>
      <dgm:spPr/>
      <dgm:t>
        <a:bodyPr/>
        <a:lstStyle/>
        <a:p>
          <a:endParaRPr lang="en-US" sz="1800" dirty="0"/>
        </a:p>
      </dgm:t>
    </dgm:pt>
    <dgm:pt modelId="{C2FDEC8C-E2B9-4774-8D9D-AED7D6C0D55B}" type="pres">
      <dgm:prSet presAssocID="{F4EA3051-5518-4A68-9136-046CAA7BA59D}" presName="root" presStyleCnt="0">
        <dgm:presLayoutVars>
          <dgm:dir/>
          <dgm:resizeHandles val="exact"/>
        </dgm:presLayoutVars>
      </dgm:prSet>
      <dgm:spPr/>
    </dgm:pt>
    <dgm:pt modelId="{D9AA7755-65D4-4A4F-B074-F7F866931976}" type="pres">
      <dgm:prSet presAssocID="{18E90AE3-4EFE-423C-815C-68AB5448380C}" presName="compNode" presStyleCnt="0"/>
      <dgm:spPr/>
    </dgm:pt>
    <dgm:pt modelId="{2FD584AC-334C-4D98-9E88-D4EE344FF90D}" type="pres">
      <dgm:prSet presAssocID="{18E90AE3-4EFE-423C-815C-68AB5448380C}" presName="iconBgRect" presStyleLbl="bgShp" presStyleIdx="0" presStyleCnt="3"/>
      <dgm:spPr>
        <a:xfrm>
          <a:off x="600792" y="596391"/>
          <a:ext cx="1449891" cy="1449891"/>
        </a:xfrm>
        <a:prstGeom prst="rect">
          <a:avLst/>
        </a:prstGeom>
      </dgm:spPr>
    </dgm:pt>
    <dgm:pt modelId="{2E004ED0-9912-4313-AFA2-7904C1513343}" type="pres">
      <dgm:prSet presAssocID="{18E90AE3-4EFE-423C-815C-68AB5448380C}" presName="iconRect" presStyleLbl="node1" presStyleIdx="0" presStyleCnt="3"/>
      <dgm:spPr>
        <a:blipFill rotWithShape="1">
          <a:blip xmlns:r="http://schemas.openxmlformats.org/officeDocument/2006/relationships" r:embed="rId1"/>
          <a:srcRect/>
          <a:stretch>
            <a:fillRect/>
          </a:stretch>
        </a:blipFill>
      </dgm:spPr>
      <dgm:extLst>
        <a:ext uri="{E40237B7-FDA0-4F09-8148-C483321AD2D9}">
          <dgm14:cNvPr xmlns:dgm14="http://schemas.microsoft.com/office/drawing/2010/diagram" id="0" name="" descr="Cat"/>
        </a:ext>
      </dgm:extLst>
    </dgm:pt>
    <dgm:pt modelId="{C7850D4C-BD15-4810-8DA4-9F6899FBDB2F}" type="pres">
      <dgm:prSet presAssocID="{18E90AE3-4EFE-423C-815C-68AB5448380C}" presName="spaceRect" presStyleCnt="0"/>
      <dgm:spPr/>
    </dgm:pt>
    <dgm:pt modelId="{97947764-D5E2-4B83-8EAA-EA54408B4F84}" type="pres">
      <dgm:prSet presAssocID="{18E90AE3-4EFE-423C-815C-68AB5448380C}" presName="textRect" presStyleLbl="revTx" presStyleIdx="0" presStyleCnt="3">
        <dgm:presLayoutVars>
          <dgm:chMax val="1"/>
          <dgm:chPref val="1"/>
        </dgm:presLayoutVars>
      </dgm:prSet>
      <dgm:spPr/>
    </dgm:pt>
    <dgm:pt modelId="{2818E4B9-6416-4482-9782-ECF7FF702856}" type="pres">
      <dgm:prSet presAssocID="{5EED4C3B-3262-4298-8922-070C75285238}" presName="sibTrans" presStyleCnt="0"/>
      <dgm:spPr/>
    </dgm:pt>
    <dgm:pt modelId="{5D2065B8-BF24-455A-8EE1-5E67BE48B81B}" type="pres">
      <dgm:prSet presAssocID="{C6F41633-0FF0-486A-B30E-1ED0E1D05A80}" presName="compNode" presStyleCnt="0"/>
      <dgm:spPr/>
    </dgm:pt>
    <dgm:pt modelId="{D24D21FC-62C1-4CB3-8209-8661C3C79008}" type="pres">
      <dgm:prSet presAssocID="{C6F41633-0FF0-486A-B30E-1ED0E1D05A80}" presName="iconBgRect" presStyleLbl="bgShp" presStyleIdx="1" presStyleCnt="3"/>
      <dgm:spPr>
        <a:xfrm>
          <a:off x="3393616" y="596391"/>
          <a:ext cx="1449891" cy="1449891"/>
        </a:xfrm>
        <a:prstGeom prst="rect">
          <a:avLst/>
        </a:prstGeom>
      </dgm:spPr>
    </dgm:pt>
    <dgm:pt modelId="{E1CCDF7A-EBE7-495D-AEE1-FE9FEEA33C81}" type="pres">
      <dgm:prSet presAssocID="{C6F41633-0FF0-486A-B30E-1ED0E1D05A80}" presName="iconRect" presStyleLbl="node1" presStyleIdx="1" presStyleCnt="3"/>
      <dgm:spPr>
        <a:blipFill rotWithShape="1">
          <a:blip xmlns:r="http://schemas.openxmlformats.org/officeDocument/2006/relationships" r:embed="rId2"/>
          <a:srcRect/>
          <a:stretch>
            <a:fillRect l="-21000" r="-21000"/>
          </a:stretch>
        </a:blipFill>
      </dgm:spPr>
      <dgm:extLst>
        <a:ext uri="{E40237B7-FDA0-4F09-8148-C483321AD2D9}">
          <dgm14:cNvPr xmlns:dgm14="http://schemas.microsoft.com/office/drawing/2010/diagram" id="0" name="" descr="Dog"/>
        </a:ext>
      </dgm:extLst>
    </dgm:pt>
    <dgm:pt modelId="{AFF203E1-34B6-48E2-B5D4-C37BA4CDBE3D}" type="pres">
      <dgm:prSet presAssocID="{C6F41633-0FF0-486A-B30E-1ED0E1D05A80}" presName="spaceRect" presStyleCnt="0"/>
      <dgm:spPr/>
    </dgm:pt>
    <dgm:pt modelId="{1B26A24F-F4FA-4000-B231-980697CE6BC5}" type="pres">
      <dgm:prSet presAssocID="{C6F41633-0FF0-486A-B30E-1ED0E1D05A80}" presName="textRect" presStyleLbl="revTx" presStyleIdx="1" presStyleCnt="3">
        <dgm:presLayoutVars>
          <dgm:chMax val="1"/>
          <dgm:chPref val="1"/>
        </dgm:presLayoutVars>
      </dgm:prSet>
      <dgm:spPr/>
    </dgm:pt>
    <dgm:pt modelId="{51C87337-A8F2-49D7-9000-D0F5AEC2A3E0}" type="pres">
      <dgm:prSet presAssocID="{5BC5CE78-D653-4B24-A128-6A4D23EB6487}" presName="sibTrans" presStyleCnt="0"/>
      <dgm:spPr/>
    </dgm:pt>
    <dgm:pt modelId="{8CE0322A-4FD6-41C9-8DFD-125E5558BCB9}" type="pres">
      <dgm:prSet presAssocID="{B71CA56F-3FE0-4E91-A288-148D1A219531}" presName="compNode" presStyleCnt="0"/>
      <dgm:spPr/>
    </dgm:pt>
    <dgm:pt modelId="{150E4B2C-C413-4BF2-BE44-61CABB4D422E}" type="pres">
      <dgm:prSet presAssocID="{B71CA56F-3FE0-4E91-A288-148D1A219531}" presName="iconBgRect" presStyleLbl="bgShp" presStyleIdx="2" presStyleCnt="3"/>
      <dgm:spPr>
        <a:xfrm>
          <a:off x="6186441" y="596391"/>
          <a:ext cx="1449891" cy="1449891"/>
        </a:xfrm>
        <a:prstGeom prst="rect">
          <a:avLst/>
        </a:prstGeom>
      </dgm:spPr>
    </dgm:pt>
    <dgm:pt modelId="{338E22CF-4E7D-49DB-8D62-BFBE95644B7C}" type="pres">
      <dgm:prSet presAssocID="{B71CA56F-3FE0-4E91-A288-148D1A219531}" presName="iconRect" presStyleLbl="node1" presStyleIdx="2" presStyleCnt="3" custScaleX="129620" custScaleY="144667"/>
      <dgm:spPr>
        <a:blipFill rotWithShape="1">
          <a:blip xmlns:r="http://schemas.openxmlformats.org/officeDocument/2006/relationships" r:embed="rId3"/>
          <a:srcRect/>
          <a:stretch>
            <a:fillRect l="-16000" r="-16000"/>
          </a:stretch>
        </a:blipFill>
      </dgm:spPr>
      <dgm:extLst>
        <a:ext uri="{E40237B7-FDA0-4F09-8148-C483321AD2D9}">
          <dgm14:cNvPr xmlns:dgm14="http://schemas.microsoft.com/office/drawing/2010/diagram" id="0" name="" descr="Rat"/>
        </a:ext>
      </dgm:extLst>
    </dgm:pt>
    <dgm:pt modelId="{A4134F78-74E5-417C-9450-B5A5408E0982}" type="pres">
      <dgm:prSet presAssocID="{B71CA56F-3FE0-4E91-A288-148D1A219531}" presName="spaceRect" presStyleCnt="0"/>
      <dgm:spPr/>
    </dgm:pt>
    <dgm:pt modelId="{4E04CA18-7F92-4C8F-B31C-B8DC9BFFC00B}" type="pres">
      <dgm:prSet presAssocID="{B71CA56F-3FE0-4E91-A288-148D1A219531}" presName="textRect" presStyleLbl="revTx" presStyleIdx="2" presStyleCnt="3">
        <dgm:presLayoutVars>
          <dgm:chMax val="1"/>
          <dgm:chPref val="1"/>
        </dgm:presLayoutVars>
      </dgm:prSet>
      <dgm:spPr/>
    </dgm:pt>
  </dgm:ptLst>
  <dgm:cxnLst>
    <dgm:cxn modelId="{ED5CD013-ABA2-4128-B969-D31919360899}" type="presOf" srcId="{C6F41633-0FF0-486A-B30E-1ED0E1D05A80}" destId="{1B26A24F-F4FA-4000-B231-980697CE6BC5}" srcOrd="0" destOrd="0" presId="urn:microsoft.com/office/officeart/2018/5/layout/IconCircleLabelList"/>
    <dgm:cxn modelId="{93986B1C-4F60-4F52-8B62-DB7BDCD7F3BA}" srcId="{F4EA3051-5518-4A68-9136-046CAA7BA59D}" destId="{B71CA56F-3FE0-4E91-A288-148D1A219531}" srcOrd="2" destOrd="0" parTransId="{F2CF152A-3C10-4163-A2A0-FCFEDA46A576}" sibTransId="{3551302F-D8DD-4233-8F96-BB798392283B}"/>
    <dgm:cxn modelId="{BE61335E-86AF-4FDD-B430-CAE022F5CB6D}" type="presOf" srcId="{B71CA56F-3FE0-4E91-A288-148D1A219531}" destId="{4E04CA18-7F92-4C8F-B31C-B8DC9BFFC00B}" srcOrd="0" destOrd="0" presId="urn:microsoft.com/office/officeart/2018/5/layout/IconCircleLabelList"/>
    <dgm:cxn modelId="{6DD35841-89A1-4549-85C7-92BF0106B3BF}" srcId="{F4EA3051-5518-4A68-9136-046CAA7BA59D}" destId="{C6F41633-0FF0-486A-B30E-1ED0E1D05A80}" srcOrd="1" destOrd="0" parTransId="{8CFF2197-1A2B-4DB8-BB31-03AF3BE2A35D}" sibTransId="{5BC5CE78-D653-4B24-A128-6A4D23EB6487}"/>
    <dgm:cxn modelId="{323BDA44-20D3-459D-ADA7-2B127C61C413}" srcId="{F4EA3051-5518-4A68-9136-046CAA7BA59D}" destId="{18E90AE3-4EFE-423C-815C-68AB5448380C}" srcOrd="0" destOrd="0" parTransId="{41D92FFC-2A03-43B5-AD1E-1CCAB508BEDB}" sibTransId="{5EED4C3B-3262-4298-8922-070C75285238}"/>
    <dgm:cxn modelId="{678EE49E-C1B3-48E5-9BF4-3D66C242F898}" type="presOf" srcId="{F4EA3051-5518-4A68-9136-046CAA7BA59D}" destId="{C2FDEC8C-E2B9-4774-8D9D-AED7D6C0D55B}" srcOrd="0" destOrd="0" presId="urn:microsoft.com/office/officeart/2018/5/layout/IconCircleLabelList"/>
    <dgm:cxn modelId="{CE2E9DA1-00CD-45F6-BE4B-725DFF9F7499}" type="presOf" srcId="{18E90AE3-4EFE-423C-815C-68AB5448380C}" destId="{97947764-D5E2-4B83-8EAA-EA54408B4F84}" srcOrd="0" destOrd="0" presId="urn:microsoft.com/office/officeart/2018/5/layout/IconCircleLabelList"/>
    <dgm:cxn modelId="{7CD23EFF-0709-434F-B936-428F2BEE653B}" type="presParOf" srcId="{C2FDEC8C-E2B9-4774-8D9D-AED7D6C0D55B}" destId="{D9AA7755-65D4-4A4F-B074-F7F866931976}" srcOrd="0" destOrd="0" presId="urn:microsoft.com/office/officeart/2018/5/layout/IconCircleLabelList"/>
    <dgm:cxn modelId="{60D2E67F-9267-439F-A5BA-E56190FB6334}" type="presParOf" srcId="{D9AA7755-65D4-4A4F-B074-F7F866931976}" destId="{2FD584AC-334C-4D98-9E88-D4EE344FF90D}" srcOrd="0" destOrd="0" presId="urn:microsoft.com/office/officeart/2018/5/layout/IconCircleLabelList"/>
    <dgm:cxn modelId="{451F9147-B09A-4BE8-8151-A6F91E29F7C0}" type="presParOf" srcId="{D9AA7755-65D4-4A4F-B074-F7F866931976}" destId="{2E004ED0-9912-4313-AFA2-7904C1513343}" srcOrd="1" destOrd="0" presId="urn:microsoft.com/office/officeart/2018/5/layout/IconCircleLabelList"/>
    <dgm:cxn modelId="{A6E089D1-8ED8-428A-A821-6BA8CD06E65A}" type="presParOf" srcId="{D9AA7755-65D4-4A4F-B074-F7F866931976}" destId="{C7850D4C-BD15-4810-8DA4-9F6899FBDB2F}" srcOrd="2" destOrd="0" presId="urn:microsoft.com/office/officeart/2018/5/layout/IconCircleLabelList"/>
    <dgm:cxn modelId="{6DB1C8E9-7869-411A-9BBE-BC39645DD890}" type="presParOf" srcId="{D9AA7755-65D4-4A4F-B074-F7F866931976}" destId="{97947764-D5E2-4B83-8EAA-EA54408B4F84}" srcOrd="3" destOrd="0" presId="urn:microsoft.com/office/officeart/2018/5/layout/IconCircleLabelList"/>
    <dgm:cxn modelId="{BA92E5F3-BC3E-4F1E-8A0B-F71FED949A0A}" type="presParOf" srcId="{C2FDEC8C-E2B9-4774-8D9D-AED7D6C0D55B}" destId="{2818E4B9-6416-4482-9782-ECF7FF702856}" srcOrd="1" destOrd="0" presId="urn:microsoft.com/office/officeart/2018/5/layout/IconCircleLabelList"/>
    <dgm:cxn modelId="{7C4CE7F9-F37F-41C2-B5FB-26ABDF07D9CD}" type="presParOf" srcId="{C2FDEC8C-E2B9-4774-8D9D-AED7D6C0D55B}" destId="{5D2065B8-BF24-455A-8EE1-5E67BE48B81B}" srcOrd="2" destOrd="0" presId="urn:microsoft.com/office/officeart/2018/5/layout/IconCircleLabelList"/>
    <dgm:cxn modelId="{5638C5C0-C530-4683-BA57-09C124772E81}" type="presParOf" srcId="{5D2065B8-BF24-455A-8EE1-5E67BE48B81B}" destId="{D24D21FC-62C1-4CB3-8209-8661C3C79008}" srcOrd="0" destOrd="0" presId="urn:microsoft.com/office/officeart/2018/5/layout/IconCircleLabelList"/>
    <dgm:cxn modelId="{29B2383A-8E22-49B9-8F4B-DC3F5E322779}" type="presParOf" srcId="{5D2065B8-BF24-455A-8EE1-5E67BE48B81B}" destId="{E1CCDF7A-EBE7-495D-AEE1-FE9FEEA33C81}" srcOrd="1" destOrd="0" presId="urn:microsoft.com/office/officeart/2018/5/layout/IconCircleLabelList"/>
    <dgm:cxn modelId="{357368A4-A9AA-49A9-84E0-E6ECB9D7EAFE}" type="presParOf" srcId="{5D2065B8-BF24-455A-8EE1-5E67BE48B81B}" destId="{AFF203E1-34B6-48E2-B5D4-C37BA4CDBE3D}" srcOrd="2" destOrd="0" presId="urn:microsoft.com/office/officeart/2018/5/layout/IconCircleLabelList"/>
    <dgm:cxn modelId="{9BB0F14D-D627-4DE7-B816-7D6B5B2EEDAE}" type="presParOf" srcId="{5D2065B8-BF24-455A-8EE1-5E67BE48B81B}" destId="{1B26A24F-F4FA-4000-B231-980697CE6BC5}" srcOrd="3" destOrd="0" presId="urn:microsoft.com/office/officeart/2018/5/layout/IconCircleLabelList"/>
    <dgm:cxn modelId="{6744261E-AA61-4D9D-B771-E6DC6E6C8D40}" type="presParOf" srcId="{C2FDEC8C-E2B9-4774-8D9D-AED7D6C0D55B}" destId="{51C87337-A8F2-49D7-9000-D0F5AEC2A3E0}" srcOrd="3" destOrd="0" presId="urn:microsoft.com/office/officeart/2018/5/layout/IconCircleLabelList"/>
    <dgm:cxn modelId="{EA2D6397-B7FF-4B70-8683-710CC3C3405F}" type="presParOf" srcId="{C2FDEC8C-E2B9-4774-8D9D-AED7D6C0D55B}" destId="{8CE0322A-4FD6-41C9-8DFD-125E5558BCB9}" srcOrd="4" destOrd="0" presId="urn:microsoft.com/office/officeart/2018/5/layout/IconCircleLabelList"/>
    <dgm:cxn modelId="{028CA58C-54AA-47D5-A102-B54C8D9F2716}" type="presParOf" srcId="{8CE0322A-4FD6-41C9-8DFD-125E5558BCB9}" destId="{150E4B2C-C413-4BF2-BE44-61CABB4D422E}" srcOrd="0" destOrd="0" presId="urn:microsoft.com/office/officeart/2018/5/layout/IconCircleLabelList"/>
    <dgm:cxn modelId="{C48911B5-2490-4E1D-8D32-BCFA2DF907D3}" type="presParOf" srcId="{8CE0322A-4FD6-41C9-8DFD-125E5558BCB9}" destId="{338E22CF-4E7D-49DB-8D62-BFBE95644B7C}" srcOrd="1" destOrd="0" presId="urn:microsoft.com/office/officeart/2018/5/layout/IconCircleLabelList"/>
    <dgm:cxn modelId="{5E143FE4-1498-4E65-950F-62E4D30342E2}" type="presParOf" srcId="{8CE0322A-4FD6-41C9-8DFD-125E5558BCB9}" destId="{A4134F78-74E5-417C-9450-B5A5408E0982}" srcOrd="2" destOrd="0" presId="urn:microsoft.com/office/officeart/2018/5/layout/IconCircleLabelList"/>
    <dgm:cxn modelId="{7DCFA88D-C66F-45AD-8CDE-15C229B02241}" type="presParOf" srcId="{8CE0322A-4FD6-41C9-8DFD-125E5558BCB9}" destId="{4E04CA18-7F92-4C8F-B31C-B8DC9BFFC00B}" srcOrd="3" destOrd="0" presId="urn:microsoft.com/office/officeart/2018/5/layout/IconCircleLabel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BC1820-0E7C-4CC8-AF32-90D056649DD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B4A9FD8-F785-44C2-9FDE-4644D2939FC9}">
      <dgm:prSet/>
      <dgm:spPr/>
      <dgm:t>
        <a:bodyPr/>
        <a:lstStyle/>
        <a:p>
          <a:pPr>
            <a:lnSpc>
              <a:spcPct val="100000"/>
            </a:lnSpc>
          </a:pPr>
          <a:endParaRPr lang="en-US" noProof="0" dirty="0">
            <a:solidFill>
              <a:schemeClr val="tx1"/>
            </a:solidFill>
          </a:endParaRPr>
        </a:p>
      </dgm:t>
    </dgm:pt>
    <dgm:pt modelId="{3811FAB2-DEC4-40CD-B436-1EA2FF424EC6}" type="parTrans" cxnId="{0BFF8536-7CDC-402B-BB87-1C975AE3F3C5}">
      <dgm:prSet/>
      <dgm:spPr/>
      <dgm:t>
        <a:bodyPr/>
        <a:lstStyle/>
        <a:p>
          <a:endParaRPr lang="en-US">
            <a:solidFill>
              <a:schemeClr val="tx1"/>
            </a:solidFill>
          </a:endParaRPr>
        </a:p>
      </dgm:t>
    </dgm:pt>
    <dgm:pt modelId="{FEBF54AD-35F6-4AEC-B3E6-42CEA4068404}" type="sibTrans" cxnId="{0BFF8536-7CDC-402B-BB87-1C975AE3F3C5}">
      <dgm:prSet/>
      <dgm:spPr/>
      <dgm:t>
        <a:bodyPr/>
        <a:lstStyle/>
        <a:p>
          <a:endParaRPr lang="en-US">
            <a:solidFill>
              <a:schemeClr val="tx1"/>
            </a:solidFill>
          </a:endParaRPr>
        </a:p>
      </dgm:t>
    </dgm:pt>
    <dgm:pt modelId="{62B988CA-B890-45A0-A09D-F938A17DC46E}" type="pres">
      <dgm:prSet presAssocID="{FEBC1820-0E7C-4CC8-AF32-90D056649DDF}" presName="root" presStyleCnt="0">
        <dgm:presLayoutVars>
          <dgm:dir/>
          <dgm:resizeHandles val="exact"/>
        </dgm:presLayoutVars>
      </dgm:prSet>
      <dgm:spPr/>
    </dgm:pt>
    <dgm:pt modelId="{D13F0E0E-FE7F-47BA-904E-1B6FD1466123}" type="pres">
      <dgm:prSet presAssocID="{FB4A9FD8-F785-44C2-9FDE-4644D2939FC9}" presName="compNode" presStyleCnt="0"/>
      <dgm:spPr/>
    </dgm:pt>
    <dgm:pt modelId="{55211292-5724-4CF3-9B68-C9C37D007AE6}" type="pres">
      <dgm:prSet presAssocID="{FB4A9FD8-F785-44C2-9FDE-4644D2939FC9}" presName="bgRect" presStyleLbl="bgShp" presStyleIdx="0" presStyleCnt="1"/>
      <dgm:spPr>
        <a:xfrm>
          <a:off x="0" y="849991"/>
          <a:ext cx="5906181" cy="1569215"/>
        </a:xfrm>
        <a:prstGeom prst="rect">
          <a:avLst/>
        </a:prstGeom>
        <a:noFill/>
        <a:ln w="38100" cap="sq" cmpd="dbl">
          <a:noFill/>
          <a:prstDash val="solid"/>
          <a:miter lim="800000"/>
        </a:ln>
        <a:effectLst/>
      </dgm:spPr>
    </dgm:pt>
    <dgm:pt modelId="{863410B7-CA0F-43F4-960E-9DA7059AF511}" type="pres">
      <dgm:prSet presAssocID="{FB4A9FD8-F785-44C2-9FDE-4644D2939FC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croscope"/>
        </a:ext>
      </dgm:extLst>
    </dgm:pt>
    <dgm:pt modelId="{D9898D1A-E064-4261-B88A-4EB8AC0EA74E}" type="pres">
      <dgm:prSet presAssocID="{FB4A9FD8-F785-44C2-9FDE-4644D2939FC9}" presName="spaceRect" presStyleCnt="0"/>
      <dgm:spPr/>
    </dgm:pt>
    <dgm:pt modelId="{9B72B821-D3EB-46EE-BCA0-DA5A1D91AF84}" type="pres">
      <dgm:prSet presAssocID="{FB4A9FD8-F785-44C2-9FDE-4644D2939FC9}" presName="parTx" presStyleLbl="revTx" presStyleIdx="0" presStyleCnt="1">
        <dgm:presLayoutVars>
          <dgm:chMax val="0"/>
          <dgm:chPref val="0"/>
        </dgm:presLayoutVars>
      </dgm:prSet>
      <dgm:spPr/>
    </dgm:pt>
  </dgm:ptLst>
  <dgm:cxnLst>
    <dgm:cxn modelId="{0BFF8536-7CDC-402B-BB87-1C975AE3F3C5}" srcId="{FEBC1820-0E7C-4CC8-AF32-90D056649DDF}" destId="{FB4A9FD8-F785-44C2-9FDE-4644D2939FC9}" srcOrd="0" destOrd="0" parTransId="{3811FAB2-DEC4-40CD-B436-1EA2FF424EC6}" sibTransId="{FEBF54AD-35F6-4AEC-B3E6-42CEA4068404}"/>
    <dgm:cxn modelId="{61977E78-748F-4B5D-8121-664EFC829AE6}" type="presOf" srcId="{FB4A9FD8-F785-44C2-9FDE-4644D2939FC9}" destId="{9B72B821-D3EB-46EE-BCA0-DA5A1D91AF84}" srcOrd="0" destOrd="0" presId="urn:microsoft.com/office/officeart/2018/2/layout/IconVerticalSolidList"/>
    <dgm:cxn modelId="{1ABD34FB-5C70-4EF9-A5D8-322B9B4207E4}" type="presOf" srcId="{FEBC1820-0E7C-4CC8-AF32-90D056649DDF}" destId="{62B988CA-B890-45A0-A09D-F938A17DC46E}" srcOrd="0" destOrd="0" presId="urn:microsoft.com/office/officeart/2018/2/layout/IconVerticalSolidList"/>
    <dgm:cxn modelId="{0AB8BE59-62C3-4D52-852D-3357A42DC1CB}" type="presParOf" srcId="{62B988CA-B890-45A0-A09D-F938A17DC46E}" destId="{D13F0E0E-FE7F-47BA-904E-1B6FD1466123}" srcOrd="0" destOrd="0" presId="urn:microsoft.com/office/officeart/2018/2/layout/IconVerticalSolidList"/>
    <dgm:cxn modelId="{40248949-64A5-44F1-9329-14F317069236}" type="presParOf" srcId="{D13F0E0E-FE7F-47BA-904E-1B6FD1466123}" destId="{55211292-5724-4CF3-9B68-C9C37D007AE6}" srcOrd="0" destOrd="0" presId="urn:microsoft.com/office/officeart/2018/2/layout/IconVerticalSolidList"/>
    <dgm:cxn modelId="{C7EA334F-CBDA-4D2C-9DA9-FD467FB1B932}" type="presParOf" srcId="{D13F0E0E-FE7F-47BA-904E-1B6FD1466123}" destId="{863410B7-CA0F-43F4-960E-9DA7059AF511}" srcOrd="1" destOrd="0" presId="urn:microsoft.com/office/officeart/2018/2/layout/IconVerticalSolidList"/>
    <dgm:cxn modelId="{926CA147-421B-4FCE-94A0-03F7BC3DCFE1}" type="presParOf" srcId="{D13F0E0E-FE7F-47BA-904E-1B6FD1466123}" destId="{D9898D1A-E064-4261-B88A-4EB8AC0EA74E}" srcOrd="2" destOrd="0" presId="urn:microsoft.com/office/officeart/2018/2/layout/IconVerticalSolidList"/>
    <dgm:cxn modelId="{00D14914-C13B-4223-9651-F5BE3FB276F6}" type="presParOf" srcId="{D13F0E0E-FE7F-47BA-904E-1B6FD1466123}" destId="{9B72B821-D3EB-46EE-BCA0-DA5A1D91AF8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D584AC-334C-4D98-9E88-D4EE344FF90D}">
      <dsp:nvSpPr>
        <dsp:cNvPr id="0" name=""/>
        <dsp:cNvSpPr/>
      </dsp:nvSpPr>
      <dsp:spPr>
        <a:xfrm>
          <a:off x="742605" y="662"/>
          <a:ext cx="818138" cy="818138"/>
        </a:xfrm>
        <a:prstGeom prst="rect">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04ED0-9912-4313-AFA2-7904C1513343}">
      <dsp:nvSpPr>
        <dsp:cNvPr id="0" name=""/>
        <dsp:cNvSpPr/>
      </dsp:nvSpPr>
      <dsp:spPr>
        <a:xfrm>
          <a:off x="916962" y="175019"/>
          <a:ext cx="469423" cy="469423"/>
        </a:xfrm>
        <a:prstGeom prst="rect">
          <a:avLst/>
        </a:prstGeom>
        <a:blipFill rotWithShape="1">
          <a:blip xmlns:r="http://schemas.openxmlformats.org/officeDocument/2006/relationships" r:embed="rId1"/>
          <a:srcRect/>
          <a:stretch>
            <a:fillRect/>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947764-D5E2-4B83-8EAA-EA54408B4F84}">
      <dsp:nvSpPr>
        <dsp:cNvPr id="0" name=""/>
        <dsp:cNvSpPr/>
      </dsp:nvSpPr>
      <dsp:spPr>
        <a:xfrm>
          <a:off x="481069" y="1073631"/>
          <a:ext cx="1341210" cy="53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solidFill>
                <a:schemeClr val="bg1"/>
              </a:solidFill>
            </a:rPr>
            <a:t>Stairs</a:t>
          </a:r>
        </a:p>
      </dsp:txBody>
      <dsp:txXfrm>
        <a:off x="481069" y="1073631"/>
        <a:ext cx="1341210" cy="536484"/>
      </dsp:txXfrm>
    </dsp:sp>
    <dsp:sp modelId="{D24D21FC-62C1-4CB3-8209-8661C3C79008}">
      <dsp:nvSpPr>
        <dsp:cNvPr id="0" name=""/>
        <dsp:cNvSpPr/>
      </dsp:nvSpPr>
      <dsp:spPr>
        <a:xfrm>
          <a:off x="2318528" y="662"/>
          <a:ext cx="818138" cy="818138"/>
        </a:xfrm>
        <a:prstGeom prst="rect">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CCDF7A-EBE7-495D-AEE1-FE9FEEA33C81}">
      <dsp:nvSpPr>
        <dsp:cNvPr id="0" name=""/>
        <dsp:cNvSpPr/>
      </dsp:nvSpPr>
      <dsp:spPr>
        <a:xfrm>
          <a:off x="2492885" y="175019"/>
          <a:ext cx="469423" cy="469423"/>
        </a:xfrm>
        <a:prstGeom prst="rect">
          <a:avLst/>
        </a:prstGeom>
        <a:blipFill rotWithShape="1">
          <a:blip xmlns:r="http://schemas.openxmlformats.org/officeDocument/2006/relationships" r:embed="rId2"/>
          <a:srcRect/>
          <a:stretch>
            <a:fillRect l="-21000" r="-21000"/>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26A24F-F4FA-4000-B231-980697CE6BC5}">
      <dsp:nvSpPr>
        <dsp:cNvPr id="0" name=""/>
        <dsp:cNvSpPr/>
      </dsp:nvSpPr>
      <dsp:spPr>
        <a:xfrm>
          <a:off x="2056991" y="1073631"/>
          <a:ext cx="1341210" cy="53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solidFill>
                <a:schemeClr val="bg1"/>
              </a:solidFill>
            </a:rPr>
            <a:t>Doors</a:t>
          </a:r>
        </a:p>
      </dsp:txBody>
      <dsp:txXfrm>
        <a:off x="2056991" y="1073631"/>
        <a:ext cx="1341210" cy="536484"/>
      </dsp:txXfrm>
    </dsp:sp>
    <dsp:sp modelId="{150E4B2C-C413-4BF2-BE44-61CABB4D422E}">
      <dsp:nvSpPr>
        <dsp:cNvPr id="0" name=""/>
        <dsp:cNvSpPr/>
      </dsp:nvSpPr>
      <dsp:spPr>
        <a:xfrm>
          <a:off x="1530566" y="1945418"/>
          <a:ext cx="818138" cy="818138"/>
        </a:xfrm>
        <a:prstGeom prst="rect">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8E22CF-4E7D-49DB-8D62-BFBE95644B7C}">
      <dsp:nvSpPr>
        <dsp:cNvPr id="0" name=""/>
        <dsp:cNvSpPr/>
      </dsp:nvSpPr>
      <dsp:spPr>
        <a:xfrm>
          <a:off x="1635402" y="2014937"/>
          <a:ext cx="608467" cy="679101"/>
        </a:xfrm>
        <a:prstGeom prst="rect">
          <a:avLst/>
        </a:prstGeom>
        <a:blipFill rotWithShape="1">
          <a:blip xmlns:r="http://schemas.openxmlformats.org/officeDocument/2006/relationships" r:embed="rId3"/>
          <a:srcRect/>
          <a:stretch>
            <a:fillRect l="-16000" r="-16000"/>
          </a:stretch>
        </a:blip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04CA18-7F92-4C8F-B31C-B8DC9BFFC00B}">
      <dsp:nvSpPr>
        <dsp:cNvPr id="0" name=""/>
        <dsp:cNvSpPr/>
      </dsp:nvSpPr>
      <dsp:spPr>
        <a:xfrm>
          <a:off x="1269030" y="3018387"/>
          <a:ext cx="1341210" cy="53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cap="none" dirty="0">
              <a:solidFill>
                <a:schemeClr val="bg1"/>
              </a:solidFill>
            </a:rPr>
            <a:t>Windows</a:t>
          </a:r>
        </a:p>
      </dsp:txBody>
      <dsp:txXfrm>
        <a:off x="1269030" y="3018387"/>
        <a:ext cx="1341210" cy="5364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11292-5724-4CF3-9B68-C9C37D007AE6}">
      <dsp:nvSpPr>
        <dsp:cNvPr id="0" name=""/>
        <dsp:cNvSpPr/>
      </dsp:nvSpPr>
      <dsp:spPr>
        <a:xfrm>
          <a:off x="0" y="2168601"/>
          <a:ext cx="5826108" cy="1858801"/>
        </a:xfrm>
        <a:prstGeom prst="rect">
          <a:avLst/>
        </a:prstGeom>
        <a:noFill/>
        <a:ln w="38100" cap="sq" cmpd="dbl">
          <a:noFill/>
          <a:prstDash val="solid"/>
          <a:miter lim="800000"/>
        </a:ln>
        <a:effectLst/>
      </dsp:spPr>
      <dsp:style>
        <a:lnRef idx="0">
          <a:scrgbClr r="0" g="0" b="0"/>
        </a:lnRef>
        <a:fillRef idx="1">
          <a:scrgbClr r="0" g="0" b="0"/>
        </a:fillRef>
        <a:effectRef idx="0">
          <a:scrgbClr r="0" g="0" b="0"/>
        </a:effectRef>
        <a:fontRef idx="minor"/>
      </dsp:style>
    </dsp:sp>
    <dsp:sp modelId="{863410B7-CA0F-43F4-960E-9DA7059AF511}">
      <dsp:nvSpPr>
        <dsp:cNvPr id="0" name=""/>
        <dsp:cNvSpPr/>
      </dsp:nvSpPr>
      <dsp:spPr>
        <a:xfrm>
          <a:off x="562287" y="2586832"/>
          <a:ext cx="1022340" cy="1022340"/>
        </a:xfrm>
        <a:prstGeom prst="rect">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72B821-D3EB-46EE-BCA0-DA5A1D91AF84}">
      <dsp:nvSpPr>
        <dsp:cNvPr id="0" name=""/>
        <dsp:cNvSpPr/>
      </dsp:nvSpPr>
      <dsp:spPr>
        <a:xfrm>
          <a:off x="2146915" y="2168601"/>
          <a:ext cx="3679192" cy="1858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723" tIns="196723" rIns="196723" bIns="196723" numCol="1" spcCol="1270" anchor="ctr" anchorCtr="0">
          <a:noAutofit/>
        </a:bodyPr>
        <a:lstStyle/>
        <a:p>
          <a:pPr marL="0" lvl="0" indent="0" algn="l" defTabSz="1111250">
            <a:lnSpc>
              <a:spcPct val="100000"/>
            </a:lnSpc>
            <a:spcBef>
              <a:spcPct val="0"/>
            </a:spcBef>
            <a:spcAft>
              <a:spcPct val="35000"/>
            </a:spcAft>
            <a:buNone/>
          </a:pPr>
          <a:endParaRPr lang="en-US" sz="2500" kern="1200" noProof="0" dirty="0">
            <a:solidFill>
              <a:schemeClr val="tx1"/>
            </a:solidFill>
          </a:endParaRPr>
        </a:p>
      </dsp:txBody>
      <dsp:txXfrm>
        <a:off x="2146915" y="2168601"/>
        <a:ext cx="3679192" cy="185880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1/15/2024</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eeksforgeeks.org/hyperparameter-tuning/"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geeksforgeeks.org/underfitting-and-overfitting-in-machine-learn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Hello my name is Akshay Saxena. I am a post graduate student in geomatics and geodesy department at the University of New Brunswick. Today, I will present you my work on detecting the façade objects in buildings using YoLoV8m so let’s begin.</a:t>
            </a:r>
          </a:p>
        </p:txBody>
      </p:sp>
      <p:sp>
        <p:nvSpPr>
          <p:cNvPr id="4" name="Slide Number Placeholder 3"/>
          <p:cNvSpPr>
            <a:spLocks noGrp="1"/>
          </p:cNvSpPr>
          <p:nvPr>
            <p:ph type="sldNum" sz="quarter" idx="5"/>
          </p:nvPr>
        </p:nvSpPr>
        <p:spPr/>
        <p:txBody>
          <a:bodyPr/>
          <a:lstStyle/>
          <a:p>
            <a:fld id="{07D111EE-B1CE-3F40-8B0E-AB6A92B85452}" type="slidenum">
              <a:rPr lang="en-US" smtClean="0"/>
              <a:t>1</a:t>
            </a:fld>
            <a:endParaRPr lang="en-US" dirty="0"/>
          </a:p>
        </p:txBody>
      </p:sp>
    </p:spTree>
    <p:extLst>
      <p:ext uri="{BB962C8B-B14F-4D97-AF65-F5344CB8AC3E}">
        <p14:creationId xmlns:p14="http://schemas.microsoft.com/office/powerpoint/2010/main" val="4251672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agenda of the topics I will be covering in my presentation.</a:t>
            </a:r>
          </a:p>
          <a:p>
            <a:pPr marL="228600" indent="-228600">
              <a:buAutoNum type="arabicPeriod"/>
            </a:pPr>
            <a:r>
              <a:rPr lang="en-CA" dirty="0"/>
              <a:t>Into…..</a:t>
            </a:r>
          </a:p>
          <a:p>
            <a:pPr marL="228600" indent="-228600">
              <a:buAutoNum type="arabicPeriod"/>
            </a:pPr>
            <a:r>
              <a:rPr lang="en-CA" dirty="0" err="1"/>
              <a:t>Methodo</a:t>
            </a:r>
            <a:r>
              <a:rPr lang="en-CA" dirty="0"/>
              <a:t>…..</a:t>
            </a:r>
          </a:p>
          <a:p>
            <a:pPr marL="228600" indent="-228600">
              <a:buAutoNum type="arabicPeriod"/>
            </a:pPr>
            <a:r>
              <a:rPr lang="en-CA" dirty="0"/>
              <a:t>…..</a:t>
            </a:r>
          </a:p>
        </p:txBody>
      </p:sp>
      <p:sp>
        <p:nvSpPr>
          <p:cNvPr id="4" name="Slide Number Placeholder 3"/>
          <p:cNvSpPr>
            <a:spLocks noGrp="1"/>
          </p:cNvSpPr>
          <p:nvPr>
            <p:ph type="sldNum" sz="quarter" idx="5"/>
          </p:nvPr>
        </p:nvSpPr>
        <p:spPr/>
        <p:txBody>
          <a:bodyPr/>
          <a:lstStyle/>
          <a:p>
            <a:fld id="{07D111EE-B1CE-3F40-8B0E-AB6A92B85452}" type="slidenum">
              <a:rPr lang="en-US" smtClean="0"/>
              <a:t>2</a:t>
            </a:fld>
            <a:endParaRPr lang="en-US" dirty="0"/>
          </a:p>
        </p:txBody>
      </p:sp>
    </p:spTree>
    <p:extLst>
      <p:ext uri="{BB962C8B-B14F-4D97-AF65-F5344CB8AC3E}">
        <p14:creationId xmlns:p14="http://schemas.microsoft.com/office/powerpoint/2010/main" val="197565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Let’s talk about the history of detecting the façade object detection. The hand-crafted expertise was used in 1970s to study the façade segmentation. With advancement in technology, the present-day approaches utilize the deep learning methods for detection. The deep learning algorithms are efficient as well as fast to bulk detect the façade objects within various scene settings with sufficient accuracy. I have used YoLoV8m to get an accuracy of 0.6 at mAP 0.5. Here, the threshold used is 0.5 which defines the ratio of intersection over union values between training and validation bounding boxes of the classes.</a:t>
            </a:r>
          </a:p>
        </p:txBody>
      </p:sp>
      <p:sp>
        <p:nvSpPr>
          <p:cNvPr id="4" name="Slide Number Placeholder 3"/>
          <p:cNvSpPr>
            <a:spLocks noGrp="1"/>
          </p:cNvSpPr>
          <p:nvPr>
            <p:ph type="sldNum" sz="quarter" idx="5"/>
          </p:nvPr>
        </p:nvSpPr>
        <p:spPr/>
        <p:txBody>
          <a:bodyPr/>
          <a:lstStyle/>
          <a:p>
            <a:fld id="{07D111EE-B1CE-3F40-8B0E-AB6A92B85452}" type="slidenum">
              <a:rPr lang="en-US" smtClean="0"/>
              <a:t>3</a:t>
            </a:fld>
            <a:endParaRPr lang="en-US" dirty="0"/>
          </a:p>
        </p:txBody>
      </p:sp>
    </p:spTree>
    <p:extLst>
      <p:ext uri="{BB962C8B-B14F-4D97-AF65-F5344CB8AC3E}">
        <p14:creationId xmlns:p14="http://schemas.microsoft.com/office/powerpoint/2010/main" val="3254978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YoLoV8m stands for You Only Look Once Version 8 Medium size architecture deep learning model. It is developed by Ultranalytics, and python library is provided by them which is utilized by many developers to carry out various detection projects. The ratio of intersection and union values between training and validation bounding boxes of the classes defines how efficiently the model can predict the trained classes by calculating the average of overlaps between the actual and predicted bounding boxes.</a:t>
            </a:r>
          </a:p>
          <a:p>
            <a:endParaRPr lang="en-CA" dirty="0"/>
          </a:p>
          <a:p>
            <a:r>
              <a:rPr lang="en-CA" dirty="0"/>
              <a:t>I have used </a:t>
            </a:r>
            <a:r>
              <a:rPr lang="en-CA" dirty="0">
                <a:solidFill>
                  <a:schemeClr val="bg1"/>
                </a:solidFill>
              </a:rPr>
              <a:t>1366 images as validation set and 3504 images as training set. </a:t>
            </a:r>
          </a:p>
          <a:p>
            <a:r>
              <a:rPr lang="en-CA" dirty="0">
                <a:solidFill>
                  <a:schemeClr val="bg1"/>
                </a:solidFill>
              </a:rPr>
              <a:t>Total 4870 images for my work.</a:t>
            </a:r>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7D111EE-B1CE-3F40-8B0E-AB6A92B85452}" type="slidenum">
              <a:rPr lang="en-US" smtClean="0"/>
              <a:t>4</a:t>
            </a:fld>
            <a:endParaRPr lang="en-US" dirty="0"/>
          </a:p>
        </p:txBody>
      </p:sp>
    </p:spTree>
    <p:extLst>
      <p:ext uri="{BB962C8B-B14F-4D97-AF65-F5344CB8AC3E}">
        <p14:creationId xmlns:p14="http://schemas.microsoft.com/office/powerpoint/2010/main" val="172864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let’s have a look at the results of my work.</a:t>
            </a:r>
          </a:p>
          <a:p>
            <a:r>
              <a:rPr lang="en-CA" dirty="0"/>
              <a:t>The number of labels per class is as follows: The number of labels for doors is around 2000, The number of labels for stairs is around 1000 and The number of labels for windows is around 8000.</a:t>
            </a:r>
          </a:p>
        </p:txBody>
      </p:sp>
      <p:sp>
        <p:nvSpPr>
          <p:cNvPr id="4" name="Slide Number Placeholder 3"/>
          <p:cNvSpPr>
            <a:spLocks noGrp="1"/>
          </p:cNvSpPr>
          <p:nvPr>
            <p:ph type="sldNum" sz="quarter" idx="5"/>
          </p:nvPr>
        </p:nvSpPr>
        <p:spPr/>
        <p:txBody>
          <a:bodyPr/>
          <a:lstStyle/>
          <a:p>
            <a:fld id="{07D111EE-B1CE-3F40-8B0E-AB6A92B85452}" type="slidenum">
              <a:rPr lang="en-US" smtClean="0"/>
              <a:t>5</a:t>
            </a:fld>
            <a:endParaRPr lang="en-US" dirty="0"/>
          </a:p>
        </p:txBody>
      </p:sp>
    </p:spTree>
    <p:extLst>
      <p:ext uri="{BB962C8B-B14F-4D97-AF65-F5344CB8AC3E}">
        <p14:creationId xmlns:p14="http://schemas.microsoft.com/office/powerpoint/2010/main" val="359709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have taken image resolution for training to be 1280 into 1280. Batch size to be 8 and number of epochs to be 50.</a:t>
            </a:r>
          </a:p>
          <a:p>
            <a:endParaRPr lang="en-CA" dirty="0"/>
          </a:p>
          <a:p>
            <a:r>
              <a:rPr lang="en-CA" dirty="0"/>
              <a:t>-&gt; The image size is taken to be large as the bounding boxes of the labelled images are squeezed if the resolution of the training images is reduced which results in poor detection of the windows.</a:t>
            </a:r>
          </a:p>
          <a:p>
            <a:endParaRPr lang="en-CA" dirty="0"/>
          </a:p>
          <a:p>
            <a:pPr marL="171450" indent="-171450">
              <a:buFont typeface="Wingdings" panose="05000000000000000000" pitchFamily="2" charset="2"/>
              <a:buChar char="è"/>
            </a:pPr>
            <a:r>
              <a:rPr lang="en-CA" dirty="0"/>
              <a:t>The batch size can be increased for faster training of the deep learning model however; it requires large amount of memory. Here, I have used 12 gigabytes of Nvidia RTX 4080 GPU (Graphics Processing Unit). On further increment of batch size, the iterations stops as the processing requires even more memory to process the training with the parameters.</a:t>
            </a:r>
          </a:p>
          <a:p>
            <a:pPr marL="171450" indent="-171450">
              <a:buFont typeface="Wingdings" panose="05000000000000000000" pitchFamily="2" charset="2"/>
              <a:buChar char="è"/>
            </a:pPr>
            <a:endParaRPr lang="en-CA" dirty="0"/>
          </a:p>
          <a:p>
            <a:pPr algn="l" rtl="0" fontAlgn="base"/>
            <a:r>
              <a:rPr lang="en-US" b="1" i="0" dirty="0">
                <a:solidFill>
                  <a:srgbClr val="FFFFFF"/>
                </a:solidFill>
                <a:effectLst/>
                <a:latin typeface="Nunito" panose="020F0502020204030204" pitchFamily="2" charset="0"/>
              </a:rPr>
              <a:t>One epoch</a:t>
            </a:r>
            <a:r>
              <a:rPr lang="en-US" b="0" i="0" dirty="0">
                <a:solidFill>
                  <a:srgbClr val="FFFFFF"/>
                </a:solidFill>
                <a:effectLst/>
                <a:latin typeface="Nunito" panose="020F0502020204030204" pitchFamily="2" charset="0"/>
              </a:rPr>
              <a:t> is complete when the model has processed all the </a:t>
            </a:r>
            <a:r>
              <a:rPr lang="en-US" b="1" i="0" dirty="0">
                <a:solidFill>
                  <a:srgbClr val="FFFFFF"/>
                </a:solidFill>
                <a:effectLst/>
                <a:latin typeface="Nunito" panose="020F0502020204030204" pitchFamily="2" charset="0"/>
              </a:rPr>
              <a:t>batches</a:t>
            </a:r>
            <a:r>
              <a:rPr lang="en-US" b="0" i="0" dirty="0">
                <a:solidFill>
                  <a:srgbClr val="FFFFFF"/>
                </a:solidFill>
                <a:effectLst/>
                <a:latin typeface="Nunito" panose="020F0502020204030204" pitchFamily="2" charset="0"/>
              </a:rPr>
              <a:t> and updated its parameter based on calculated loss. The processing of a batch of data through the model, calculating the loss, and updating the model’s parameters is called an </a:t>
            </a:r>
            <a:r>
              <a:rPr lang="en-US" b="1" i="0" dirty="0">
                <a:solidFill>
                  <a:srgbClr val="FFFFFF"/>
                </a:solidFill>
                <a:effectLst/>
                <a:latin typeface="Nunito" panose="020F0502020204030204" pitchFamily="2" charset="0"/>
              </a:rPr>
              <a:t>iteration</a:t>
            </a:r>
            <a:r>
              <a:rPr lang="en-US" b="0" i="0" dirty="0">
                <a:solidFill>
                  <a:srgbClr val="FFFFFF"/>
                </a:solidFill>
                <a:effectLst/>
                <a:latin typeface="Nunito" panose="020F0502020204030204" pitchFamily="2" charset="0"/>
              </a:rPr>
              <a:t>. In one epoch one or more iterations can be possible depending on the number of batches in the dataset.</a:t>
            </a:r>
            <a:r>
              <a:rPr lang="en-CA" b="0" i="0" dirty="0">
                <a:solidFill>
                  <a:srgbClr val="FFFFFF"/>
                </a:solidFill>
                <a:effectLst/>
                <a:latin typeface="Nunito" panose="020F0502020204030204" pitchFamily="2" charset="0"/>
              </a:rPr>
              <a:t> </a:t>
            </a:r>
            <a:r>
              <a:rPr lang="en-US" b="0" i="0" dirty="0">
                <a:solidFill>
                  <a:srgbClr val="FFFFFF"/>
                </a:solidFill>
                <a:effectLst/>
                <a:latin typeface="Nunito" pitchFamily="2" charset="0"/>
              </a:rPr>
              <a:t>In deep learning, the training dataset is generally divided into smaller groups called </a:t>
            </a:r>
            <a:r>
              <a:rPr lang="en-US" b="1" i="0" dirty="0">
                <a:solidFill>
                  <a:srgbClr val="FFFFFF"/>
                </a:solidFill>
                <a:effectLst/>
                <a:latin typeface="Nunito" pitchFamily="2" charset="0"/>
              </a:rPr>
              <a:t>batches</a:t>
            </a:r>
            <a:r>
              <a:rPr lang="en-US" b="0" i="0" dirty="0">
                <a:solidFill>
                  <a:srgbClr val="FFFFFF"/>
                </a:solidFill>
                <a:effectLst/>
                <a:latin typeface="Nunito" pitchFamily="2" charset="0"/>
              </a:rPr>
              <a:t>, and during each epoch, the model analyzes each batch in sequence, one at a time. The number of batches in an epoch is determined by the batch size, which is a </a:t>
            </a:r>
            <a:r>
              <a:rPr lang="en-US" b="0" i="0" u="sng" dirty="0">
                <a:solidFill>
                  <a:srgbClr val="FFFFFF"/>
                </a:solidFill>
                <a:effectLst/>
                <a:latin typeface="Nunito" pitchFamily="2" charset="0"/>
                <a:hlinkClick r:id="rId3"/>
              </a:rPr>
              <a:t>hyperparameter</a:t>
            </a:r>
            <a:r>
              <a:rPr lang="en-US" b="0" i="0" dirty="0">
                <a:solidFill>
                  <a:srgbClr val="FFFFFF"/>
                </a:solidFill>
                <a:effectLst/>
                <a:latin typeface="Nunito" pitchFamily="2" charset="0"/>
              </a:rPr>
              <a:t> that can be tuned to optimize the performance of the model. After each epoch, the model performance can be evaluated on the validation dataset. This helps to monitor the progress of the model. </a:t>
            </a:r>
          </a:p>
          <a:p>
            <a:pPr algn="l" rtl="0" fontAlgn="base"/>
            <a:r>
              <a:rPr lang="en-US" b="0" i="0" dirty="0">
                <a:solidFill>
                  <a:srgbClr val="FFFFFF"/>
                </a:solidFill>
                <a:effectLst/>
                <a:latin typeface="Nunito" pitchFamily="2" charset="0"/>
              </a:rPr>
              <a:t>The number of epochs is a hyperparameter that is set by the user. In general, increasing the number of epochs improves the performance of the model by allowing it to learn more complex patterns in the data. If there are too many epochs, the model may </a:t>
            </a:r>
            <a:r>
              <a:rPr lang="en-US" b="0" i="0" u="sng" dirty="0">
                <a:solidFill>
                  <a:srgbClr val="FFFFFF"/>
                </a:solidFill>
                <a:effectLst/>
                <a:latin typeface="Nunito" pitchFamily="2" charset="0"/>
                <a:hlinkClick r:id="rId4"/>
              </a:rPr>
              <a:t>overfit</a:t>
            </a:r>
            <a:r>
              <a:rPr lang="en-US" b="0" i="0" dirty="0">
                <a:solidFill>
                  <a:srgbClr val="FFFFFF"/>
                </a:solidFill>
                <a:effectLst/>
                <a:latin typeface="Nunito" pitchFamily="2" charset="0"/>
              </a:rPr>
              <a:t>, So, it is important to monitor the model’s performance on a validation set during training and stop training when the validation performance starts to decay.</a:t>
            </a:r>
          </a:p>
          <a:p>
            <a:pPr marL="0" indent="0">
              <a:buFont typeface="Wingdings" panose="05000000000000000000" pitchFamily="2" charset="2"/>
              <a:buNone/>
            </a:pPr>
            <a:endParaRPr lang="en-CA" dirty="0"/>
          </a:p>
          <a:p>
            <a:pPr marL="0" indent="0">
              <a:buFont typeface="Wingdings" panose="05000000000000000000" pitchFamily="2" charset="2"/>
              <a:buNone/>
            </a:pPr>
            <a:r>
              <a:rPr lang="en-CA" dirty="0"/>
              <a:t>Similar to batch size, the number of epochs are taken into consideration based on the memory available for training.</a:t>
            </a:r>
          </a:p>
        </p:txBody>
      </p:sp>
      <p:sp>
        <p:nvSpPr>
          <p:cNvPr id="4" name="Slide Number Placeholder 3"/>
          <p:cNvSpPr>
            <a:spLocks noGrp="1"/>
          </p:cNvSpPr>
          <p:nvPr>
            <p:ph type="sldNum" sz="quarter" idx="5"/>
          </p:nvPr>
        </p:nvSpPr>
        <p:spPr/>
        <p:txBody>
          <a:bodyPr/>
          <a:lstStyle/>
          <a:p>
            <a:fld id="{07D111EE-B1CE-3F40-8B0E-AB6A92B85452}" type="slidenum">
              <a:rPr lang="en-US" smtClean="0"/>
              <a:t>6</a:t>
            </a:fld>
            <a:endParaRPr lang="en-US" dirty="0"/>
          </a:p>
        </p:txBody>
      </p:sp>
    </p:spTree>
    <p:extLst>
      <p:ext uri="{BB962C8B-B14F-4D97-AF65-F5344CB8AC3E}">
        <p14:creationId xmlns:p14="http://schemas.microsoft.com/office/powerpoint/2010/main" val="187104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7D111EE-B1CE-3F40-8B0E-AB6A92B85452}" type="slidenum">
              <a:rPr lang="en-US" smtClean="0"/>
              <a:t>8</a:t>
            </a:fld>
            <a:endParaRPr lang="en-US" dirty="0"/>
          </a:p>
        </p:txBody>
      </p:sp>
    </p:spTree>
    <p:extLst>
      <p:ext uri="{BB962C8B-B14F-4D97-AF65-F5344CB8AC3E}">
        <p14:creationId xmlns:p14="http://schemas.microsoft.com/office/powerpoint/2010/main" val="2942418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are the references used to carry out my work.</a:t>
            </a:r>
          </a:p>
        </p:txBody>
      </p:sp>
      <p:sp>
        <p:nvSpPr>
          <p:cNvPr id="4" name="Slide Number Placeholder 3"/>
          <p:cNvSpPr>
            <a:spLocks noGrp="1"/>
          </p:cNvSpPr>
          <p:nvPr>
            <p:ph type="sldNum" sz="quarter" idx="5"/>
          </p:nvPr>
        </p:nvSpPr>
        <p:spPr/>
        <p:txBody>
          <a:bodyPr/>
          <a:lstStyle/>
          <a:p>
            <a:fld id="{07D111EE-B1CE-3F40-8B0E-AB6A92B85452}" type="slidenum">
              <a:rPr lang="en-US" smtClean="0"/>
              <a:t>9</a:t>
            </a:fld>
            <a:endParaRPr lang="en-US" dirty="0"/>
          </a:p>
        </p:txBody>
      </p:sp>
    </p:spTree>
    <p:extLst>
      <p:ext uri="{BB962C8B-B14F-4D97-AF65-F5344CB8AC3E}">
        <p14:creationId xmlns:p14="http://schemas.microsoft.com/office/powerpoint/2010/main" val="369616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1/15/2024</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hyperlink" Target="https://github.com/sayedmohamedscu/YOLOv8-Door-detectionfor-visually-impaired-people" TargetMode="External"/><Relationship Id="rId7" Type="http://schemas.openxmlformats.org/officeDocument/2006/relationships/diagramLayout" Target="../diagrams/layout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Data" Target="../diagrams/data1.xml"/><Relationship Id="rId5" Type="http://schemas.openxmlformats.org/officeDocument/2006/relationships/hyperlink" Target="https://drive.google.com/file/d/1-0dWfmeUXN7V1tvZQubcRW6frCEu8fjq/view" TargetMode="External"/><Relationship Id="rId10" Type="http://schemas.microsoft.com/office/2007/relationships/diagramDrawing" Target="../diagrams/drawing1.xml"/><Relationship Id="rId4" Type="http://schemas.openxmlformats.org/officeDocument/2006/relationships/hyperlink" Target="https://www.kaggle.com/code/amartinez111/window-or-door" TargetMode="External"/><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a:xfrm>
            <a:off x="1002521" y="188791"/>
            <a:ext cx="4567608" cy="3566160"/>
          </a:xfrm>
        </p:spPr>
        <p:txBody>
          <a:bodyPr/>
          <a:lstStyle/>
          <a:p>
            <a:r>
              <a:rPr lang="en-US" dirty="0"/>
              <a:t>Building façade object detection using YoLoV8m</a:t>
            </a:r>
          </a:p>
        </p:txBody>
      </p:sp>
      <p:sp>
        <p:nvSpPr>
          <p:cNvPr id="6" name="Subtitle 5">
            <a:extLst>
              <a:ext uri="{FF2B5EF4-FFF2-40B4-BE49-F238E27FC236}">
                <a16:creationId xmlns:a16="http://schemas.microsoft.com/office/drawing/2014/main" id="{C770EE27-FD77-894D-9D88-F5A548E1DCAF}"/>
              </a:ext>
            </a:extLst>
          </p:cNvPr>
          <p:cNvSpPr>
            <a:spLocks noGrp="1"/>
          </p:cNvSpPr>
          <p:nvPr>
            <p:ph type="subTitle" idx="1"/>
          </p:nvPr>
        </p:nvSpPr>
        <p:spPr/>
        <p:txBody>
          <a:bodyPr/>
          <a:lstStyle/>
          <a:p>
            <a:r>
              <a:rPr lang="en-US" dirty="0"/>
              <a:t>Akshay Saxena</a:t>
            </a:r>
          </a:p>
          <a:p>
            <a:r>
              <a:rPr lang="en-US" dirty="0"/>
              <a:t>ME GGE</a:t>
            </a:r>
          </a:p>
          <a:p>
            <a:endParaRPr lang="en-US" dirty="0"/>
          </a:p>
        </p:txBody>
      </p:sp>
      <p:pic>
        <p:nvPicPr>
          <p:cNvPr id="16" name="Picture Placeholder 15" descr="people looking at floorplan">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a:blip r:embed="rId3" cstate="screen">
            <a:graysc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564110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7057">
        <p159:morph option="byObject"/>
      </p:transition>
    </mc:Choice>
    <mc:Fallback xmlns="">
      <p:transition spd="slow" advTm="1705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9DBDDE-BB65-3B5F-4E41-E909E48ED948}"/>
              </a:ext>
            </a:extLst>
          </p:cNvPr>
          <p:cNvSpPr>
            <a:spLocks noGrp="1"/>
          </p:cNvSpPr>
          <p:nvPr>
            <p:ph idx="1"/>
          </p:nvPr>
        </p:nvSpPr>
        <p:spPr/>
        <p:txBody>
          <a:bodyPr>
            <a:normAutofit/>
          </a:bodyPr>
          <a:lstStyle/>
          <a:p>
            <a:pPr marL="0" indent="0">
              <a:buNone/>
            </a:pPr>
            <a:r>
              <a:rPr lang="en-CA" sz="9600" dirty="0"/>
              <a:t>Thank You!</a:t>
            </a:r>
          </a:p>
        </p:txBody>
      </p:sp>
    </p:spTree>
    <p:extLst>
      <p:ext uri="{BB962C8B-B14F-4D97-AF65-F5344CB8AC3E}">
        <p14:creationId xmlns:p14="http://schemas.microsoft.com/office/powerpoint/2010/main" val="31848495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715">
        <p15:prstTrans prst="peelOff"/>
      </p:transition>
    </mc:Choice>
    <mc:Fallback xmlns="">
      <p:transition spd="slow" advTm="3715">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A39CFE-F193-9048-BE90-69178B4C33C9}"/>
              </a:ext>
            </a:extLst>
          </p:cNvPr>
          <p:cNvSpPr>
            <a:spLocks noGrp="1"/>
          </p:cNvSpPr>
          <p:nvPr>
            <p:ph type="title"/>
          </p:nvPr>
        </p:nvSpPr>
        <p:spPr>
          <a:xfrm>
            <a:off x="4957011" y="2731395"/>
            <a:ext cx="2988860" cy="1395208"/>
          </a:xfrm>
        </p:spPr>
        <p:txBody>
          <a:bodyPr/>
          <a:lstStyle/>
          <a:p>
            <a:r>
              <a:rPr lang="en-US" dirty="0"/>
              <a:t>Agenda</a:t>
            </a:r>
          </a:p>
        </p:txBody>
      </p:sp>
      <p:sp>
        <p:nvSpPr>
          <p:cNvPr id="5" name="Text Placeholder 4">
            <a:extLst>
              <a:ext uri="{FF2B5EF4-FFF2-40B4-BE49-F238E27FC236}">
                <a16:creationId xmlns:a16="http://schemas.microsoft.com/office/drawing/2014/main" id="{32CB5DE7-C0EC-D942-81AE-50AB9E5F55A3}"/>
              </a:ext>
            </a:extLst>
          </p:cNvPr>
          <p:cNvSpPr>
            <a:spLocks noGrp="1"/>
          </p:cNvSpPr>
          <p:nvPr>
            <p:ph type="body" sz="quarter" idx="14"/>
          </p:nvPr>
        </p:nvSpPr>
        <p:spPr/>
        <p:txBody>
          <a:bodyPr>
            <a:normAutofit/>
          </a:bodyPr>
          <a:lstStyle/>
          <a:p>
            <a:r>
              <a:rPr lang="en-US" dirty="0"/>
              <a:t>Introduction</a:t>
            </a:r>
          </a:p>
          <a:p>
            <a:r>
              <a:rPr lang="en-US" dirty="0"/>
              <a:t>Methodology</a:t>
            </a:r>
          </a:p>
          <a:p>
            <a:r>
              <a:rPr lang="en-US" dirty="0"/>
              <a:t>Results</a:t>
            </a:r>
          </a:p>
          <a:p>
            <a:r>
              <a:rPr lang="en-US" dirty="0"/>
              <a:t>Tests</a:t>
            </a:r>
          </a:p>
          <a:p>
            <a:r>
              <a:rPr lang="en-US" dirty="0"/>
              <a:t>Future work</a:t>
            </a:r>
          </a:p>
          <a:p>
            <a:r>
              <a:rPr lang="en-US" dirty="0"/>
              <a:t>References</a:t>
            </a:r>
          </a:p>
          <a:p>
            <a:endParaRPr lang="en-US" dirty="0"/>
          </a:p>
        </p:txBody>
      </p:sp>
      <p:pic>
        <p:nvPicPr>
          <p:cNvPr id="26" name="Picture Placeholder 25" descr="woman looking at tablet device">
            <a:extLst>
              <a:ext uri="{FF2B5EF4-FFF2-40B4-BE49-F238E27FC236}">
                <a16:creationId xmlns:a16="http://schemas.microsoft.com/office/drawing/2014/main" id="{7BB0D9BC-46FF-F44B-953D-31A74B803434}"/>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1" y="0"/>
            <a:ext cx="5123378" cy="6864485"/>
          </a:xfrm>
        </p:spPr>
      </p:pic>
      <p:pic>
        <p:nvPicPr>
          <p:cNvPr id="9" name="Picture 8" descr="A black and white line drawing of a checklist and a pencil&#10;&#10;Description automatically generated">
            <a:extLst>
              <a:ext uri="{FF2B5EF4-FFF2-40B4-BE49-F238E27FC236}">
                <a16:creationId xmlns:a16="http://schemas.microsoft.com/office/drawing/2014/main" id="{66C0F76F-588E-BAFB-1C59-12F99C4262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099" y="-1"/>
            <a:ext cx="5617351" cy="6858000"/>
          </a:xfrm>
          <a:prstGeom prst="rect">
            <a:avLst/>
          </a:prstGeom>
        </p:spPr>
      </p:pic>
    </p:spTree>
    <p:extLst>
      <p:ext uri="{BB962C8B-B14F-4D97-AF65-F5344CB8AC3E}">
        <p14:creationId xmlns:p14="http://schemas.microsoft.com/office/powerpoint/2010/main" val="1277932624"/>
      </p:ext>
    </p:extLst>
  </p:cSld>
  <p:clrMapOvr>
    <a:masterClrMapping/>
  </p:clrMapOvr>
  <mc:AlternateContent xmlns:mc="http://schemas.openxmlformats.org/markup-compatibility/2006" xmlns:p14="http://schemas.microsoft.com/office/powerpoint/2010/main">
    <mc:Choice Requires="p14">
      <p:transition spd="med" p14:dur="700" advTm="20189">
        <p:fade/>
      </p:transition>
    </mc:Choice>
    <mc:Fallback xmlns="">
      <p:transition spd="med" advTm="2018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p:txBody>
          <a:bodyPr>
            <a:normAutofit/>
          </a:bodyPr>
          <a:lstStyle/>
          <a:p>
            <a:pPr marL="0" indent="0">
              <a:buNone/>
            </a:pPr>
            <a:r>
              <a:rPr lang="en-US" dirty="0"/>
              <a:t>Detecting building façade elements is a crucial problem in computer vision for image interpretation. Façade segmentation was first studied in the 1970s using hand-crafted expertise. Later, detection and segmentation studies emerged based on shapes of objects and parametric rules. With the developing technology, deep learning approaches in object detection studies have intensified. It is obvious that the desired analyses can be performed faster with deep learning approaches.</a:t>
            </a:r>
            <a:endParaRPr lang="en-US" sz="2000" dirty="0"/>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sz="3200" dirty="0">
                <a:solidFill>
                  <a:srgbClr val="FFFEFF"/>
                </a:solidFill>
              </a:rPr>
              <a:t>Introduction</a:t>
            </a:r>
          </a:p>
        </p:txBody>
      </p:sp>
      <p:pic>
        <p:nvPicPr>
          <p:cNvPr id="5" name="Picture 4" descr="A diagram of a network&#10;&#10;Description automatically generated with medium confidence">
            <a:extLst>
              <a:ext uri="{FF2B5EF4-FFF2-40B4-BE49-F238E27FC236}">
                <a16:creationId xmlns:a16="http://schemas.microsoft.com/office/drawing/2014/main" id="{FEC7C955-41DD-F38B-4149-6338E1B40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0" y="3974925"/>
            <a:ext cx="8331200" cy="2432369"/>
          </a:xfrm>
          <a:prstGeom prst="rect">
            <a:avLst/>
          </a:prstGeom>
        </p:spPr>
      </p:pic>
    </p:spTree>
    <p:extLst>
      <p:ext uri="{BB962C8B-B14F-4D97-AF65-F5344CB8AC3E}">
        <p14:creationId xmlns:p14="http://schemas.microsoft.com/office/powerpoint/2010/main" val="492756523"/>
      </p:ext>
    </p:extLst>
  </p:cSld>
  <p:clrMapOvr>
    <a:masterClrMapping/>
  </p:clrMapOvr>
  <mc:AlternateContent xmlns:mc="http://schemas.openxmlformats.org/markup-compatibility/2006" xmlns:p14="http://schemas.microsoft.com/office/powerpoint/2010/main">
    <mc:Choice Requires="p14">
      <p:transition spd="slow" p14:dur="1500" advTm="59170">
        <p:split orient="vert"/>
      </p:transition>
    </mc:Choice>
    <mc:Fallback xmlns="">
      <p:transition spd="slow" advTm="59170">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a:xfrm>
            <a:off x="932329" y="2031121"/>
            <a:ext cx="6539889" cy="3933150"/>
          </a:xfrm>
        </p:spPr>
        <p:txBody>
          <a:bodyPr>
            <a:normAutofit fontScale="85000" lnSpcReduction="20000"/>
          </a:bodyPr>
          <a:lstStyle/>
          <a:p>
            <a:pPr marL="0" indent="0">
              <a:buNone/>
            </a:pPr>
            <a:r>
              <a:rPr lang="en-US" dirty="0"/>
              <a:t>I have tried to implement YoLoV8m deep learning model developed and pre-trained by Ultralytics.</a:t>
            </a:r>
          </a:p>
          <a:p>
            <a:pPr marL="0" indent="0">
              <a:buNone/>
            </a:pPr>
            <a:r>
              <a:rPr lang="en-US" dirty="0"/>
              <a:t>The custom datasets used for training and validation consists of 3 classes naming windows, doors, and stairs. </a:t>
            </a:r>
          </a:p>
          <a:p>
            <a:pPr marL="0" indent="0">
              <a:buNone/>
            </a:pPr>
            <a:endParaRPr lang="en-US" dirty="0"/>
          </a:p>
          <a:p>
            <a:pPr marL="0" indent="0">
              <a:buNone/>
            </a:pPr>
            <a:r>
              <a:rPr lang="en-US" u="sng" dirty="0"/>
              <a:t>Dataset sources: -</a:t>
            </a:r>
          </a:p>
          <a:p>
            <a:pPr marL="0" indent="0">
              <a:buNone/>
            </a:pPr>
            <a:r>
              <a:rPr lang="en-US" dirty="0"/>
              <a:t>Labelled images of Doors from </a:t>
            </a:r>
            <a:r>
              <a:rPr lang="en-US" dirty="0">
                <a:hlinkClick r:id="rId3"/>
              </a:rPr>
              <a:t>https://github.com/sayedmohamedscu/YOLOv8-Door-detectionfor-visually-impaired-people</a:t>
            </a:r>
            <a:r>
              <a:rPr lang="en-US" dirty="0"/>
              <a:t> , </a:t>
            </a:r>
          </a:p>
          <a:p>
            <a:pPr marL="0" indent="0">
              <a:buNone/>
            </a:pPr>
            <a:r>
              <a:rPr lang="en-US" dirty="0"/>
              <a:t>dataset of doors, stairs and windows from </a:t>
            </a:r>
            <a:r>
              <a:rPr lang="en-US" dirty="0">
                <a:hlinkClick r:id="rId4"/>
              </a:rPr>
              <a:t>https://www.kaggle.com/code/amartinez111/window-or-door</a:t>
            </a:r>
            <a:r>
              <a:rPr lang="en-US" dirty="0"/>
              <a:t> and</a:t>
            </a:r>
          </a:p>
          <a:p>
            <a:pPr marL="0" indent="0">
              <a:buNone/>
            </a:pPr>
            <a:r>
              <a:rPr lang="en-US" dirty="0">
                <a:hlinkClick r:id="rId5"/>
              </a:rPr>
              <a:t>https://drive.google.com/file/d/1-0dWfmeUXN7V1tvZQubcRW6frCEu8fjq/view</a:t>
            </a:r>
            <a:endParaRPr lang="en-US" dirty="0"/>
          </a:p>
          <a:p>
            <a:pPr marL="0" indent="0">
              <a:buNone/>
            </a:pPr>
            <a:endParaRPr lang="en-US" dirty="0"/>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sz="3200" dirty="0">
                <a:solidFill>
                  <a:srgbClr val="FFFEFF"/>
                </a:solidFill>
              </a:rPr>
              <a:t>Methodology</a:t>
            </a:r>
          </a:p>
        </p:txBody>
      </p:sp>
      <p:graphicFrame>
        <p:nvGraphicFramePr>
          <p:cNvPr id="4" name="Content Placeholder 2" descr="SmartArt Placeholder - 4 X Icons">
            <a:extLst>
              <a:ext uri="{FF2B5EF4-FFF2-40B4-BE49-F238E27FC236}">
                <a16:creationId xmlns:a16="http://schemas.microsoft.com/office/drawing/2014/main" id="{AE0824A5-55E8-A12C-2A3F-71116DB0D66F}"/>
              </a:ext>
            </a:extLst>
          </p:cNvPr>
          <p:cNvGraphicFramePr>
            <a:graphicFrameLocks/>
          </p:cNvGraphicFramePr>
          <p:nvPr>
            <p:extLst>
              <p:ext uri="{D42A27DB-BD31-4B8C-83A1-F6EECF244321}">
                <p14:modId xmlns:p14="http://schemas.microsoft.com/office/powerpoint/2010/main" val="1098240558"/>
              </p:ext>
            </p:extLst>
          </p:nvPr>
        </p:nvGraphicFramePr>
        <p:xfrm>
          <a:off x="7740074" y="1348976"/>
          <a:ext cx="3879272" cy="355553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5" name="TextBox 4">
            <a:extLst>
              <a:ext uri="{FF2B5EF4-FFF2-40B4-BE49-F238E27FC236}">
                <a16:creationId xmlns:a16="http://schemas.microsoft.com/office/drawing/2014/main" id="{B1C602F3-6448-4969-35F3-8955726CEFCE}"/>
              </a:ext>
            </a:extLst>
          </p:cNvPr>
          <p:cNvSpPr txBox="1"/>
          <p:nvPr/>
        </p:nvSpPr>
        <p:spPr>
          <a:xfrm>
            <a:off x="7472218" y="4990842"/>
            <a:ext cx="3352800" cy="1200329"/>
          </a:xfrm>
          <a:prstGeom prst="rect">
            <a:avLst/>
          </a:prstGeom>
          <a:noFill/>
        </p:spPr>
        <p:txBody>
          <a:bodyPr wrap="square" rtlCol="0">
            <a:spAutoFit/>
          </a:bodyPr>
          <a:lstStyle/>
          <a:p>
            <a:r>
              <a:rPr lang="en-CA" dirty="0">
                <a:solidFill>
                  <a:schemeClr val="bg1"/>
                </a:solidFill>
              </a:rPr>
              <a:t>1366 images as validation set and 3504 images as training set. </a:t>
            </a:r>
          </a:p>
          <a:p>
            <a:r>
              <a:rPr lang="en-CA" dirty="0">
                <a:solidFill>
                  <a:schemeClr val="bg1"/>
                </a:solidFill>
              </a:rPr>
              <a:t>Total 4870</a:t>
            </a:r>
          </a:p>
          <a:p>
            <a:endParaRPr lang="en-CA" dirty="0">
              <a:solidFill>
                <a:schemeClr val="bg1"/>
              </a:solidFill>
            </a:endParaRPr>
          </a:p>
        </p:txBody>
      </p:sp>
    </p:spTree>
    <p:extLst>
      <p:ext uri="{BB962C8B-B14F-4D97-AF65-F5344CB8AC3E}">
        <p14:creationId xmlns:p14="http://schemas.microsoft.com/office/powerpoint/2010/main" val="674312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8468">
        <p15:prstTrans prst="drape"/>
      </p:transition>
    </mc:Choice>
    <mc:Fallback xmlns="">
      <p:transition spd="slow" advTm="6846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Art Placeholder - 2 X Icons Vertical">
            <a:extLst>
              <a:ext uri="{FF2B5EF4-FFF2-40B4-BE49-F238E27FC236}">
                <a16:creationId xmlns:a16="http://schemas.microsoft.com/office/drawing/2014/main" id="{05161A65-4E7E-B44A-B0C7-71A1F0FD58A0}"/>
              </a:ext>
            </a:extLst>
          </p:cNvPr>
          <p:cNvGraphicFramePr>
            <a:graphicFrameLocks/>
          </p:cNvGraphicFramePr>
          <p:nvPr>
            <p:extLst>
              <p:ext uri="{D42A27DB-BD31-4B8C-83A1-F6EECF244321}">
                <p14:modId xmlns:p14="http://schemas.microsoft.com/office/powerpoint/2010/main" val="3113459719"/>
              </p:ext>
            </p:extLst>
          </p:nvPr>
        </p:nvGraphicFramePr>
        <p:xfrm>
          <a:off x="676292" y="518831"/>
          <a:ext cx="5826108" cy="61960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Title 27">
            <a:extLst>
              <a:ext uri="{FF2B5EF4-FFF2-40B4-BE49-F238E27FC236}">
                <a16:creationId xmlns:a16="http://schemas.microsoft.com/office/drawing/2014/main" id="{4988F789-C14D-C841-BDEB-8ACF77377239}"/>
              </a:ext>
            </a:extLst>
          </p:cNvPr>
          <p:cNvSpPr>
            <a:spLocks noGrp="1"/>
          </p:cNvSpPr>
          <p:nvPr>
            <p:ph type="title"/>
          </p:nvPr>
        </p:nvSpPr>
        <p:spPr/>
        <p:txBody>
          <a:bodyPr/>
          <a:lstStyle/>
          <a:p>
            <a:r>
              <a:rPr lang="en-US" dirty="0"/>
              <a:t>Results</a:t>
            </a:r>
          </a:p>
        </p:txBody>
      </p:sp>
      <p:pic>
        <p:nvPicPr>
          <p:cNvPr id="3" name="Picture 2" descr="A collage of graphs and diagrams&#10;&#10;Description automatically generated">
            <a:extLst>
              <a:ext uri="{FF2B5EF4-FFF2-40B4-BE49-F238E27FC236}">
                <a16:creationId xmlns:a16="http://schemas.microsoft.com/office/drawing/2014/main" id="{BA0BA8E9-8137-8447-C1D5-39B5AAEC65EE}"/>
              </a:ext>
            </a:extLst>
          </p:cNvPr>
          <p:cNvPicPr>
            <a:picLocks noChangeAspect="1"/>
          </p:cNvPicPr>
          <p:nvPr/>
        </p:nvPicPr>
        <p:blipFill rotWithShape="1">
          <a:blip r:embed="rId8">
            <a:extLst>
              <a:ext uri="{28A0092B-C50C-407E-A947-70E740481C1C}">
                <a14:useLocalDpi xmlns:a14="http://schemas.microsoft.com/office/drawing/2010/main" val="0"/>
              </a:ext>
            </a:extLst>
          </a:blip>
          <a:srcRect r="46648" b="48790"/>
          <a:stretch/>
        </p:blipFill>
        <p:spPr>
          <a:xfrm>
            <a:off x="2854960" y="0"/>
            <a:ext cx="3921760" cy="3764280"/>
          </a:xfrm>
          <a:prstGeom prst="rect">
            <a:avLst/>
          </a:prstGeom>
        </p:spPr>
      </p:pic>
    </p:spTree>
    <p:extLst>
      <p:ext uri="{BB962C8B-B14F-4D97-AF65-F5344CB8AC3E}">
        <p14:creationId xmlns:p14="http://schemas.microsoft.com/office/powerpoint/2010/main" val="287123219"/>
      </p:ext>
    </p:extLst>
  </p:cSld>
  <p:clrMapOvr>
    <a:masterClrMapping/>
  </p:clrMapOvr>
  <mc:AlternateContent xmlns:mc="http://schemas.openxmlformats.org/markup-compatibility/2006" xmlns:p14="http://schemas.microsoft.com/office/powerpoint/2010/main">
    <mc:Choice Requires="p14">
      <p:transition spd="slow" p14:dur="3400" advTm="36152">
        <p14:reveal/>
      </p:transition>
    </mc:Choice>
    <mc:Fallback xmlns="">
      <p:transition spd="slow" advTm="36152">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BD9F-B88A-DC40-9E37-35CE23CC3A6E}"/>
              </a:ext>
            </a:extLst>
          </p:cNvPr>
          <p:cNvSpPr>
            <a:spLocks noGrp="1"/>
          </p:cNvSpPr>
          <p:nvPr>
            <p:ph type="title"/>
          </p:nvPr>
        </p:nvSpPr>
        <p:spPr>
          <a:xfrm>
            <a:off x="738372" y="358020"/>
            <a:ext cx="10452849" cy="910492"/>
          </a:xfrm>
        </p:spPr>
        <p:txBody>
          <a:bodyPr anchor="ctr">
            <a:normAutofit/>
          </a:bodyPr>
          <a:lstStyle/>
          <a:p>
            <a:r>
              <a:rPr lang="en-US" sz="4100" dirty="0"/>
              <a:t>Image size (1280X1280), batch = 8, epochs = 50</a:t>
            </a:r>
          </a:p>
        </p:txBody>
      </p:sp>
      <p:pic>
        <p:nvPicPr>
          <p:cNvPr id="9" name="Picture 8" descr="A screenshot of a graph&#10;&#10;Description automatically generated">
            <a:extLst>
              <a:ext uri="{FF2B5EF4-FFF2-40B4-BE49-F238E27FC236}">
                <a16:creationId xmlns:a16="http://schemas.microsoft.com/office/drawing/2014/main" id="{31B1B171-A7D2-6758-01E1-7748A4BF9A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59123" y="3727517"/>
            <a:ext cx="5432877" cy="3163455"/>
          </a:xfrm>
          <a:prstGeom prst="rect">
            <a:avLst/>
          </a:prstGeom>
        </p:spPr>
      </p:pic>
      <p:pic>
        <p:nvPicPr>
          <p:cNvPr id="14" name="Picture 13" descr="A graph of a graph of a number of data&#10;&#10;Description automatically generated with medium confidence">
            <a:extLst>
              <a:ext uri="{FF2B5EF4-FFF2-40B4-BE49-F238E27FC236}">
                <a16:creationId xmlns:a16="http://schemas.microsoft.com/office/drawing/2014/main" id="{B0C0386C-2997-0D7A-7B94-FE8098690F6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636" y="1950642"/>
            <a:ext cx="6548582" cy="3358603"/>
          </a:xfrm>
          <a:prstGeom prst="rect">
            <a:avLst/>
          </a:prstGeom>
          <a:noFill/>
        </p:spPr>
      </p:pic>
      <p:pic>
        <p:nvPicPr>
          <p:cNvPr id="15" name="Picture 14" descr="A graph of different colored lines&#10;&#10;Description automatically generated">
            <a:extLst>
              <a:ext uri="{FF2B5EF4-FFF2-40B4-BE49-F238E27FC236}">
                <a16:creationId xmlns:a16="http://schemas.microsoft.com/office/drawing/2014/main" id="{DB484E50-39A2-D902-9293-CB94B1AFD8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57654" y="1073122"/>
            <a:ext cx="4634346" cy="2654395"/>
          </a:xfrm>
          <a:prstGeom prst="rect">
            <a:avLst/>
          </a:prstGeom>
        </p:spPr>
      </p:pic>
    </p:spTree>
    <p:extLst>
      <p:ext uri="{BB962C8B-B14F-4D97-AF65-F5344CB8AC3E}">
        <p14:creationId xmlns:p14="http://schemas.microsoft.com/office/powerpoint/2010/main" val="3594982849"/>
      </p:ext>
    </p:extLst>
  </p:cSld>
  <p:clrMapOvr>
    <a:masterClrMapping/>
  </p:clrMapOvr>
  <p:transition spd="slow" advTm="24406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two houses with garage doors&#10;&#10;Description automatically generated">
            <a:extLst>
              <a:ext uri="{FF2B5EF4-FFF2-40B4-BE49-F238E27FC236}">
                <a16:creationId xmlns:a16="http://schemas.microsoft.com/office/drawing/2014/main" id="{D7A74B6F-2BD7-86AB-3C3A-AFD89519511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0303" y="1462087"/>
            <a:ext cx="4918393" cy="4918393"/>
          </a:xfrm>
        </p:spPr>
      </p:pic>
      <p:sp>
        <p:nvSpPr>
          <p:cNvPr id="3" name="Title 2">
            <a:extLst>
              <a:ext uri="{FF2B5EF4-FFF2-40B4-BE49-F238E27FC236}">
                <a16:creationId xmlns:a16="http://schemas.microsoft.com/office/drawing/2014/main" id="{093BB361-3258-8B5F-C93B-F7D1B7D312B6}"/>
              </a:ext>
            </a:extLst>
          </p:cNvPr>
          <p:cNvSpPr>
            <a:spLocks noGrp="1"/>
          </p:cNvSpPr>
          <p:nvPr>
            <p:ph type="title"/>
          </p:nvPr>
        </p:nvSpPr>
        <p:spPr>
          <a:xfrm>
            <a:off x="460303" y="551595"/>
            <a:ext cx="10452849" cy="910492"/>
          </a:xfrm>
        </p:spPr>
        <p:txBody>
          <a:bodyPr/>
          <a:lstStyle/>
          <a:p>
            <a:r>
              <a:rPr lang="en-CA" dirty="0"/>
              <a:t>Tests</a:t>
            </a:r>
          </a:p>
        </p:txBody>
      </p:sp>
      <p:pic>
        <p:nvPicPr>
          <p:cNvPr id="9" name="Picture 8" descr="A black building with a door and windows&#10;&#10;Description automatically generated">
            <a:extLst>
              <a:ext uri="{FF2B5EF4-FFF2-40B4-BE49-F238E27FC236}">
                <a16:creationId xmlns:a16="http://schemas.microsoft.com/office/drawing/2014/main" id="{6CA36D17-E3BE-C4AA-638F-853BB287FF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8696" y="477521"/>
            <a:ext cx="6353001" cy="3352800"/>
          </a:xfrm>
          <a:prstGeom prst="rect">
            <a:avLst/>
          </a:prstGeom>
        </p:spPr>
      </p:pic>
      <p:pic>
        <p:nvPicPr>
          <p:cNvPr id="11" name="Picture 10" descr="A row of houses with orange doors&#10;&#10;Description automatically generated">
            <a:extLst>
              <a:ext uri="{FF2B5EF4-FFF2-40B4-BE49-F238E27FC236}">
                <a16:creationId xmlns:a16="http://schemas.microsoft.com/office/drawing/2014/main" id="{EC45C734-F286-7806-1302-B8C073AB76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8696" y="3828626"/>
            <a:ext cx="6353000" cy="2551853"/>
          </a:xfrm>
          <a:prstGeom prst="rect">
            <a:avLst/>
          </a:prstGeom>
        </p:spPr>
      </p:pic>
    </p:spTree>
    <p:extLst>
      <p:ext uri="{BB962C8B-B14F-4D97-AF65-F5344CB8AC3E}">
        <p14:creationId xmlns:p14="http://schemas.microsoft.com/office/powerpoint/2010/main" val="1818833391"/>
      </p:ext>
    </p:extLst>
  </p:cSld>
  <p:clrMapOvr>
    <a:masterClrMapping/>
  </p:clrMapOvr>
  <mc:AlternateContent xmlns:mc="http://schemas.openxmlformats.org/markup-compatibility/2006" xmlns:p14="http://schemas.microsoft.com/office/powerpoint/2010/main">
    <mc:Choice Requires="p14">
      <p:transition spd="slow" p14:dur="800" advTm="58380">
        <p:circle/>
      </p:transition>
    </mc:Choice>
    <mc:Fallback xmlns="">
      <p:transition spd="slow" advTm="58380">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p:txBody>
          <a:bodyPr>
            <a:normAutofit/>
          </a:bodyPr>
          <a:lstStyle/>
          <a:p>
            <a:pPr marL="0" indent="0">
              <a:buNone/>
            </a:pPr>
            <a:r>
              <a:rPr lang="en-US" dirty="0"/>
              <a:t>The YoLoV8m model will be able to classify objects such as doors, windows, stairs, etc. (as per training data contents) from the building images. This extracted information can be stored to enrich the BIM (Building Information Modelling) information on certain projects.</a:t>
            </a:r>
          </a:p>
          <a:p>
            <a:pPr marL="0" indent="0">
              <a:buNone/>
            </a:pPr>
            <a:r>
              <a:rPr lang="en-US" dirty="0"/>
              <a:t>My future work will involve using the trained weights from YoloV8m to be transferred to Vit (Vision Transformer) using fully connected layer at the end of Vit classifier.</a:t>
            </a:r>
            <a:endParaRPr lang="en-US" sz="2000" dirty="0"/>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sz="3200" dirty="0">
                <a:solidFill>
                  <a:srgbClr val="FFFEFF"/>
                </a:solidFill>
              </a:rPr>
              <a:t>Future work</a:t>
            </a:r>
          </a:p>
        </p:txBody>
      </p:sp>
    </p:spTree>
    <p:extLst>
      <p:ext uri="{BB962C8B-B14F-4D97-AF65-F5344CB8AC3E}">
        <p14:creationId xmlns:p14="http://schemas.microsoft.com/office/powerpoint/2010/main" val="1815534807"/>
      </p:ext>
    </p:extLst>
  </p:cSld>
  <p:clrMapOvr>
    <a:masterClrMapping/>
  </p:clrMapOvr>
  <p:transition spd="med" advTm="39448">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6DAAE-C08D-46E3-A8CE-2D266D3974F7}"/>
              </a:ext>
            </a:extLst>
          </p:cNvPr>
          <p:cNvSpPr>
            <a:spLocks noGrp="1"/>
          </p:cNvSpPr>
          <p:nvPr>
            <p:ph idx="1"/>
          </p:nvPr>
        </p:nvSpPr>
        <p:spPr/>
        <p:txBody>
          <a:bodyPr>
            <a:normAutofit fontScale="92500" lnSpcReduction="20000"/>
          </a:bodyPr>
          <a:lstStyle/>
          <a:p>
            <a:pPr marL="0" indent="0">
              <a:buNone/>
            </a:pPr>
            <a:r>
              <a:rPr lang="en-CA" dirty="0"/>
              <a:t>Zhang, G., Pan, Y. &amp; Zhang, L. (2022). Deep learning for detecting building façade elements from images considering prior knowledge. Automation in Construction, 133, 104016-. https://dx.doi.org/10.1016/j.autcon.2021.104016 </a:t>
            </a:r>
          </a:p>
          <a:p>
            <a:pPr marL="0" indent="0">
              <a:buNone/>
            </a:pPr>
            <a:r>
              <a:rPr lang="en-CA" dirty="0"/>
              <a:t>Sacks et al., 2018 R. Sacks, C.M. Eastman, G. Lee, P. Teicholz BIM Handbook: A Guide to Building Information Modeling for Owners, Designers, Engineers, Contractors and Facility Managers John Wiley and Sons, Hoboken, NJ (2018) </a:t>
            </a:r>
          </a:p>
          <a:p>
            <a:pPr marL="0" indent="0">
              <a:buNone/>
            </a:pPr>
            <a:r>
              <a:rPr lang="en-CA" dirty="0"/>
              <a:t>Sezen, G., Cakir, M., Atik, M. E., and Duran, Z.: DEEP LEARNING-BASED DOOR AND WINDOW DETECTION FROM BUILDING FAÇADE, Int. Arch. Photogramm. Remote Sens. Spatial Inf. Sci., XLIII-B4-2022, 315–320, https://doi.org/10.5194/isprs-archives-XLIII-B4-2022-315-2022, 2022. </a:t>
            </a:r>
          </a:p>
          <a:p>
            <a:pPr marL="0" indent="0">
              <a:buNone/>
            </a:pPr>
            <a:r>
              <a:rPr lang="en-CA" dirty="0"/>
              <a:t>Amang, S. ., Sen, B. ., Pradhan, A. ., Sharma, K. ., &amp; Singh, V. K. . (2023). Enhancing COVID-19 Safety: Exploring YOLOv8 Object Detection for Accurate Face Mask Classification. International Journal of Intelligent Systems and Applications in Engineering, 11(2), 892–897. Retrieved from https://ijisae.org/index.php/IJISAE/article/view/2966</a:t>
            </a:r>
            <a:endParaRPr lang="en-US" sz="2000" dirty="0"/>
          </a:p>
        </p:txBody>
      </p:sp>
      <p:sp>
        <p:nvSpPr>
          <p:cNvPr id="2" name="Title 1">
            <a:extLst>
              <a:ext uri="{FF2B5EF4-FFF2-40B4-BE49-F238E27FC236}">
                <a16:creationId xmlns:a16="http://schemas.microsoft.com/office/drawing/2014/main" id="{F2A115AC-F6DD-4765-9553-9296098AFACF}"/>
              </a:ext>
            </a:extLst>
          </p:cNvPr>
          <p:cNvSpPr>
            <a:spLocks noGrp="1"/>
          </p:cNvSpPr>
          <p:nvPr>
            <p:ph type="title"/>
          </p:nvPr>
        </p:nvSpPr>
        <p:spPr/>
        <p:txBody>
          <a:bodyPr anchor="ctr">
            <a:normAutofit/>
          </a:bodyPr>
          <a:lstStyle/>
          <a:p>
            <a:r>
              <a:rPr lang="en-US" sz="3200" dirty="0">
                <a:solidFill>
                  <a:srgbClr val="FFFEFF"/>
                </a:solidFill>
              </a:rPr>
              <a:t>References</a:t>
            </a:r>
          </a:p>
        </p:txBody>
      </p:sp>
    </p:spTree>
    <p:extLst>
      <p:ext uri="{BB962C8B-B14F-4D97-AF65-F5344CB8AC3E}">
        <p14:creationId xmlns:p14="http://schemas.microsoft.com/office/powerpoint/2010/main" val="1017958868"/>
      </p:ext>
    </p:extLst>
  </p:cSld>
  <p:clrMapOvr>
    <a:masterClrMapping/>
  </p:clrMapOvr>
  <p:transition spd="slow" advTm="7616">
    <p:push dir="u"/>
  </p:transition>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314</TotalTime>
  <Words>1277</Words>
  <Application>Microsoft Office PowerPoint</Application>
  <PresentationFormat>Widescreen</PresentationFormat>
  <Paragraphs>69</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Garamond</vt:lpstr>
      <vt:lpstr>Nunito</vt:lpstr>
      <vt:lpstr>Wingdings</vt:lpstr>
      <vt:lpstr>RetrospectVTI</vt:lpstr>
      <vt:lpstr>Building façade object detection using YoLoV8m</vt:lpstr>
      <vt:lpstr>Agenda</vt:lpstr>
      <vt:lpstr>Introduction</vt:lpstr>
      <vt:lpstr>Methodology</vt:lpstr>
      <vt:lpstr>Results</vt:lpstr>
      <vt:lpstr>Image size (1280X1280), batch = 8, epochs = 50</vt:lpstr>
      <vt:lpstr>Tests</vt:lpstr>
      <vt:lpstr>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façade object detection using YoLoV8m</dc:title>
  <dc:creator>Akshay Saxena</dc:creator>
  <cp:lastModifiedBy>Akshay Saxena</cp:lastModifiedBy>
  <cp:revision>11</cp:revision>
  <dcterms:created xsi:type="dcterms:W3CDTF">2024-01-10T18:09:58Z</dcterms:created>
  <dcterms:modified xsi:type="dcterms:W3CDTF">2024-01-15T16:29:24Z</dcterms:modified>
</cp:coreProperties>
</file>