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65" r:id="rId3"/>
    <p:sldId id="277" r:id="rId4"/>
    <p:sldId id="278" r:id="rId5"/>
    <p:sldId id="279" r:id="rId6"/>
    <p:sldId id="280" r:id="rId7"/>
    <p:sldId id="281" r:id="rId8"/>
    <p:sldId id="282" r:id="rId9"/>
    <p:sldId id="283" r:id="rId10"/>
    <p:sldId id="285" r:id="rId11"/>
    <p:sldId id="28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63" d="100"/>
          <a:sy n="63" d="100"/>
        </p:scale>
        <p:origin x="804" y="5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4/9/2024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4/9/2024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4/9/2024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4/9/2024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4/9/2024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4/9/2024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4/9/2024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4/9/2024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4/9/2024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4/9/2024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4/9/2024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4/9/2024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nhsinform.scot/illnesses-and-conditions/a-to-z/"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924944"/>
            <a:ext cx="10058400" cy="1711037"/>
          </a:xfrm>
        </p:spPr>
        <p:txBody>
          <a:bodyPr/>
          <a:lstStyle/>
          <a:p>
            <a:r>
              <a:rPr lang="en-US" dirty="0"/>
              <a:t>Medical Question Answering</a:t>
            </a:r>
            <a:endParaRPr dirty="0"/>
          </a:p>
        </p:txBody>
      </p:sp>
      <p:sp>
        <p:nvSpPr>
          <p:cNvPr id="3" name="Subtitle 2"/>
          <p:cNvSpPr>
            <a:spLocks noGrp="1"/>
          </p:cNvSpPr>
          <p:nvPr>
            <p:ph type="subTitle" idx="1"/>
          </p:nvPr>
        </p:nvSpPr>
        <p:spPr>
          <a:xfrm>
            <a:off x="1066800" y="4725144"/>
            <a:ext cx="10058400" cy="936104"/>
          </a:xfrm>
        </p:spPr>
        <p:txBody>
          <a:bodyPr>
            <a:normAutofit/>
          </a:bodyPr>
          <a:lstStyle/>
          <a:p>
            <a:pPr>
              <a:lnSpc>
                <a:spcPct val="200000"/>
              </a:lnSpc>
            </a:pPr>
            <a:r>
              <a:rPr lang="en-US" sz="1800" b="1" dirty="0">
                <a:latin typeface="FreeMono"/>
                <a:cs typeface="Times New Roman" panose="02020603050405020304" pitchFamily="18" charset="0"/>
              </a:rPr>
              <a:t>Akshay Shah  (21011101016)</a:t>
            </a:r>
          </a:p>
          <a:p>
            <a:r>
              <a:rPr lang="en-US" sz="1800" b="1">
                <a:latin typeface="FreeMono"/>
                <a:cs typeface="Times New Roman" panose="02020603050405020304" pitchFamily="18" charset="0"/>
              </a:rPr>
              <a:t>Karthik Palaniappan (21011101051)</a:t>
            </a:r>
            <a:endParaRPr lang="en-US" sz="1800" b="1" dirty="0">
              <a:latin typeface="FreeMono"/>
              <a:cs typeface="Times New Roman" panose="02020603050405020304" pitchFamily="18" charset="0"/>
            </a:endParaRP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51384" y="116632"/>
            <a:ext cx="9144000" cy="1143000"/>
          </a:xfrm>
        </p:spPr>
        <p:txBody>
          <a:bodyPr/>
          <a:lstStyle/>
          <a:p>
            <a:r>
              <a:rPr lang="en-US" dirty="0"/>
              <a:t>Results</a:t>
            </a:r>
            <a:endParaRPr dirty="0"/>
          </a:p>
        </p:txBody>
      </p:sp>
      <p:sp>
        <p:nvSpPr>
          <p:cNvPr id="4" name="Content Placeholder 3">
            <a:extLst>
              <a:ext uri="{FF2B5EF4-FFF2-40B4-BE49-F238E27FC236}">
                <a16:creationId xmlns:a16="http://schemas.microsoft.com/office/drawing/2014/main" id="{28B318D9-1D74-2DB6-D5C5-C3F6A2C8E2A6}"/>
              </a:ext>
            </a:extLst>
          </p:cNvPr>
          <p:cNvSpPr>
            <a:spLocks noGrp="1"/>
          </p:cNvSpPr>
          <p:nvPr>
            <p:ph idx="1"/>
          </p:nvPr>
        </p:nvSpPr>
        <p:spPr>
          <a:xfrm>
            <a:off x="983432" y="1259632"/>
            <a:ext cx="9684568" cy="4836368"/>
          </a:xfrm>
        </p:spPr>
        <p:txBody>
          <a:bodyPr>
            <a:normAutofit/>
          </a:bodyPr>
          <a:lstStyle/>
          <a:p>
            <a:endParaRPr lang="en-US" dirty="0"/>
          </a:p>
          <a:p>
            <a:r>
              <a:rPr lang="en-US" dirty="0"/>
              <a:t>Abstractive output:</a:t>
            </a:r>
          </a:p>
          <a:p>
            <a:pPr marL="365760" lvl="1" indent="0">
              <a:buNone/>
            </a:pPr>
            <a:r>
              <a:rPr lang="en-US" dirty="0"/>
              <a:t>Medical summarizer performs better than the Q&amp;A models(t5, Roberta </a:t>
            </a:r>
            <a:r>
              <a:rPr lang="en-US" dirty="0" err="1"/>
              <a:t>q&amp;a</a:t>
            </a:r>
            <a:r>
              <a:rPr lang="en-US" dirty="0"/>
              <a:t>)  because it is trained on medical documents and the extractive summary already contains the answer so there is no need to generate a new answer using it as a context.</a:t>
            </a:r>
          </a:p>
        </p:txBody>
      </p:sp>
      <p:sp>
        <p:nvSpPr>
          <p:cNvPr id="9" name="TextBox 8">
            <a:extLst>
              <a:ext uri="{FF2B5EF4-FFF2-40B4-BE49-F238E27FC236}">
                <a16:creationId xmlns:a16="http://schemas.microsoft.com/office/drawing/2014/main" id="{510B30AB-DA27-B194-81E1-85DD896A0BA6}"/>
              </a:ext>
            </a:extLst>
          </p:cNvPr>
          <p:cNvSpPr txBox="1"/>
          <p:nvPr/>
        </p:nvSpPr>
        <p:spPr>
          <a:xfrm>
            <a:off x="1883532" y="3069054"/>
            <a:ext cx="2376264" cy="646331"/>
          </a:xfrm>
          <a:prstGeom prst="rect">
            <a:avLst/>
          </a:prstGeom>
          <a:noFill/>
        </p:spPr>
        <p:txBody>
          <a:bodyPr wrap="square" rtlCol="0">
            <a:spAutoFit/>
          </a:bodyPr>
          <a:lstStyle/>
          <a:p>
            <a:r>
              <a:rPr lang="en-US" dirty="0"/>
              <a:t>T5 Q&amp;A</a:t>
            </a:r>
          </a:p>
          <a:p>
            <a:endParaRPr lang="en-IN" dirty="0"/>
          </a:p>
        </p:txBody>
      </p:sp>
      <p:sp>
        <p:nvSpPr>
          <p:cNvPr id="15" name="TextBox 14">
            <a:extLst>
              <a:ext uri="{FF2B5EF4-FFF2-40B4-BE49-F238E27FC236}">
                <a16:creationId xmlns:a16="http://schemas.microsoft.com/office/drawing/2014/main" id="{6AC4D651-B7B8-C90C-A05A-D00193A5B7C7}"/>
              </a:ext>
            </a:extLst>
          </p:cNvPr>
          <p:cNvSpPr txBox="1"/>
          <p:nvPr/>
        </p:nvSpPr>
        <p:spPr>
          <a:xfrm>
            <a:off x="8399240" y="3042761"/>
            <a:ext cx="1296144" cy="369332"/>
          </a:xfrm>
          <a:prstGeom prst="rect">
            <a:avLst/>
          </a:prstGeom>
          <a:noFill/>
        </p:spPr>
        <p:txBody>
          <a:bodyPr wrap="square" rtlCol="0">
            <a:spAutoFit/>
          </a:bodyPr>
          <a:lstStyle/>
          <a:p>
            <a:r>
              <a:rPr lang="en-US" dirty="0"/>
              <a:t>Glove</a:t>
            </a:r>
            <a:endParaRPr lang="en-IN" dirty="0"/>
          </a:p>
        </p:txBody>
      </p:sp>
      <p:pic>
        <p:nvPicPr>
          <p:cNvPr id="8" name="Picture 7">
            <a:extLst>
              <a:ext uri="{FF2B5EF4-FFF2-40B4-BE49-F238E27FC236}">
                <a16:creationId xmlns:a16="http://schemas.microsoft.com/office/drawing/2014/main" id="{85E6E663-C2FC-7A74-D6C5-6707A7744055}"/>
              </a:ext>
            </a:extLst>
          </p:cNvPr>
          <p:cNvPicPr>
            <a:picLocks noChangeAspect="1"/>
          </p:cNvPicPr>
          <p:nvPr/>
        </p:nvPicPr>
        <p:blipFill>
          <a:blip r:embed="rId2"/>
          <a:stretch>
            <a:fillRect/>
          </a:stretch>
        </p:blipFill>
        <p:spPr>
          <a:xfrm>
            <a:off x="407368" y="3501011"/>
            <a:ext cx="5551133" cy="1800198"/>
          </a:xfrm>
          <a:prstGeom prst="rect">
            <a:avLst/>
          </a:prstGeom>
        </p:spPr>
      </p:pic>
      <p:pic>
        <p:nvPicPr>
          <p:cNvPr id="11" name="Picture 10">
            <a:extLst>
              <a:ext uri="{FF2B5EF4-FFF2-40B4-BE49-F238E27FC236}">
                <a16:creationId xmlns:a16="http://schemas.microsoft.com/office/drawing/2014/main" id="{8AA32062-85D3-C33B-223D-F6B07F1BD906}"/>
              </a:ext>
            </a:extLst>
          </p:cNvPr>
          <p:cNvPicPr>
            <a:picLocks noChangeAspect="1"/>
          </p:cNvPicPr>
          <p:nvPr/>
        </p:nvPicPr>
        <p:blipFill>
          <a:blip r:embed="rId3"/>
          <a:stretch>
            <a:fillRect/>
          </a:stretch>
        </p:blipFill>
        <p:spPr>
          <a:xfrm>
            <a:off x="6142559" y="3547874"/>
            <a:ext cx="5972551" cy="1753336"/>
          </a:xfrm>
          <a:prstGeom prst="rect">
            <a:avLst/>
          </a:prstGeom>
        </p:spPr>
      </p:pic>
    </p:spTree>
    <p:extLst>
      <p:ext uri="{BB962C8B-B14F-4D97-AF65-F5344CB8AC3E}">
        <p14:creationId xmlns:p14="http://schemas.microsoft.com/office/powerpoint/2010/main" val="1363511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ED53F-2954-06FA-2CF1-B7161B8B002D}"/>
              </a:ext>
            </a:extLst>
          </p:cNvPr>
          <p:cNvSpPr>
            <a:spLocks noGrp="1"/>
          </p:cNvSpPr>
          <p:nvPr>
            <p:ph type="title"/>
          </p:nvPr>
        </p:nvSpPr>
        <p:spPr>
          <a:xfrm>
            <a:off x="4727848" y="2564904"/>
            <a:ext cx="9144000" cy="1143000"/>
          </a:xfrm>
        </p:spPr>
        <p:txBody>
          <a:bodyPr/>
          <a:lstStyle/>
          <a:p>
            <a:r>
              <a:rPr lang="en-US" dirty="0"/>
              <a:t>THANK YOU</a:t>
            </a:r>
            <a:endParaRPr lang="en-IN" dirty="0"/>
          </a:p>
        </p:txBody>
      </p:sp>
    </p:spTree>
    <p:extLst>
      <p:ext uri="{BB962C8B-B14F-4D97-AF65-F5344CB8AC3E}">
        <p14:creationId xmlns:p14="http://schemas.microsoft.com/office/powerpoint/2010/main" val="3115129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51384" y="116632"/>
            <a:ext cx="9144000" cy="1143000"/>
          </a:xfrm>
        </p:spPr>
        <p:txBody>
          <a:bodyPr/>
          <a:lstStyle/>
          <a:p>
            <a:r>
              <a:rPr lang="en-US" dirty="0"/>
              <a:t>Pipeline</a:t>
            </a:r>
            <a:endParaRPr dirty="0"/>
          </a:p>
        </p:txBody>
      </p:sp>
      <p:pic>
        <p:nvPicPr>
          <p:cNvPr id="2" name="Content Placeholder 1">
            <a:extLst>
              <a:ext uri="{FF2B5EF4-FFF2-40B4-BE49-F238E27FC236}">
                <a16:creationId xmlns:a16="http://schemas.microsoft.com/office/drawing/2014/main" id="{AE621B7B-F59B-A03C-4750-C5639059C28B}"/>
              </a:ext>
            </a:extLst>
          </p:cNvPr>
          <p:cNvPicPr>
            <a:picLocks noGrp="1" noChangeAspect="1"/>
          </p:cNvPicPr>
          <p:nvPr>
            <p:ph idx="1"/>
          </p:nvPr>
        </p:nvPicPr>
        <p:blipFill>
          <a:blip r:embed="rId2"/>
          <a:stretch>
            <a:fillRect/>
          </a:stretch>
        </p:blipFill>
        <p:spPr>
          <a:xfrm>
            <a:off x="3071664" y="1255812"/>
            <a:ext cx="5770062" cy="5160362"/>
          </a:xfrm>
          <a:prstGeom prst="rect">
            <a:avLst/>
          </a:prstGeom>
        </p:spPr>
      </p:pic>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51384" y="116632"/>
            <a:ext cx="9144000" cy="1143000"/>
          </a:xfrm>
        </p:spPr>
        <p:txBody>
          <a:bodyPr/>
          <a:lstStyle/>
          <a:p>
            <a:r>
              <a:rPr lang="en-US" dirty="0"/>
              <a:t>Embedding Techniques</a:t>
            </a:r>
            <a:endParaRPr dirty="0"/>
          </a:p>
        </p:txBody>
      </p:sp>
      <p:sp>
        <p:nvSpPr>
          <p:cNvPr id="4" name="Content Placeholder 3">
            <a:extLst>
              <a:ext uri="{FF2B5EF4-FFF2-40B4-BE49-F238E27FC236}">
                <a16:creationId xmlns:a16="http://schemas.microsoft.com/office/drawing/2014/main" id="{28B318D9-1D74-2DB6-D5C5-C3F6A2C8E2A6}"/>
              </a:ext>
            </a:extLst>
          </p:cNvPr>
          <p:cNvSpPr>
            <a:spLocks noGrp="1"/>
          </p:cNvSpPr>
          <p:nvPr>
            <p:ph idx="1"/>
          </p:nvPr>
        </p:nvSpPr>
        <p:spPr>
          <a:xfrm>
            <a:off x="983432" y="1259632"/>
            <a:ext cx="9684568" cy="4836368"/>
          </a:xfrm>
        </p:spPr>
        <p:txBody>
          <a:bodyPr>
            <a:normAutofit lnSpcReduction="10000"/>
          </a:bodyPr>
          <a:lstStyle/>
          <a:p>
            <a:endParaRPr lang="en-US" dirty="0"/>
          </a:p>
          <a:p>
            <a:r>
              <a:rPr lang="en-US" dirty="0"/>
              <a:t>Sentence Transformer:</a:t>
            </a:r>
          </a:p>
          <a:p>
            <a:pPr marL="365760" lvl="1" indent="0">
              <a:buNone/>
            </a:pPr>
            <a:r>
              <a:rPr lang="en-US" dirty="0"/>
              <a:t>Built on the Bert model, it provides a pooled vector representing the entire sentence, offering accurate semantic meaning and effective performance in extractive summarization.</a:t>
            </a:r>
          </a:p>
          <a:p>
            <a:r>
              <a:rPr lang="en-US" dirty="0"/>
              <a:t>Word2Vec:</a:t>
            </a:r>
          </a:p>
          <a:p>
            <a:pPr marL="365760" lvl="1" indent="0">
              <a:buNone/>
            </a:pPr>
            <a:r>
              <a:rPr lang="en-US" dirty="0"/>
              <a:t>Word2Vec captures relationships between neighboring words but lacks in grasping global word meanings. It’s also utilized in extractive summarization tasks.</a:t>
            </a:r>
          </a:p>
          <a:p>
            <a:r>
              <a:rPr lang="en-US" dirty="0"/>
              <a:t>Glove:</a:t>
            </a:r>
          </a:p>
          <a:p>
            <a:pPr marL="365760" lvl="1" indent="0">
              <a:buNone/>
            </a:pPr>
            <a:r>
              <a:rPr lang="en-US" dirty="0"/>
              <a:t>Glove furnishes a global representation for each word, aiding in preserving semantic relationships between words. It's employed in document retrieval.</a:t>
            </a:r>
          </a:p>
          <a:p>
            <a:r>
              <a:rPr lang="en-US" dirty="0"/>
              <a:t>TF – IDF / Bag of words :</a:t>
            </a:r>
          </a:p>
          <a:p>
            <a:pPr marL="365760" lvl="1" indent="0">
              <a:buNone/>
            </a:pPr>
            <a:r>
              <a:rPr lang="en-US" dirty="0"/>
              <a:t>TF-IDF indicates a word's importance in a document relative to a document collection. It's widely applied in information retrieval tasks, like document search engines, aligning with our task effectively</a:t>
            </a:r>
          </a:p>
        </p:txBody>
      </p:sp>
    </p:spTree>
    <p:extLst>
      <p:ext uri="{BB962C8B-B14F-4D97-AF65-F5344CB8AC3E}">
        <p14:creationId xmlns:p14="http://schemas.microsoft.com/office/powerpoint/2010/main" val="783404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51384" y="116632"/>
            <a:ext cx="9144000" cy="1143000"/>
          </a:xfrm>
        </p:spPr>
        <p:txBody>
          <a:bodyPr/>
          <a:lstStyle/>
          <a:p>
            <a:r>
              <a:rPr lang="en-US" dirty="0"/>
              <a:t>Models</a:t>
            </a:r>
            <a:endParaRPr dirty="0"/>
          </a:p>
        </p:txBody>
      </p:sp>
      <p:sp>
        <p:nvSpPr>
          <p:cNvPr id="4" name="Content Placeholder 3">
            <a:extLst>
              <a:ext uri="{FF2B5EF4-FFF2-40B4-BE49-F238E27FC236}">
                <a16:creationId xmlns:a16="http://schemas.microsoft.com/office/drawing/2014/main" id="{28B318D9-1D74-2DB6-D5C5-C3F6A2C8E2A6}"/>
              </a:ext>
            </a:extLst>
          </p:cNvPr>
          <p:cNvSpPr>
            <a:spLocks noGrp="1"/>
          </p:cNvSpPr>
          <p:nvPr>
            <p:ph idx="1"/>
          </p:nvPr>
        </p:nvSpPr>
        <p:spPr>
          <a:xfrm>
            <a:off x="983432" y="1259632"/>
            <a:ext cx="9684568" cy="4836368"/>
          </a:xfrm>
        </p:spPr>
        <p:txBody>
          <a:bodyPr>
            <a:normAutofit/>
          </a:bodyPr>
          <a:lstStyle/>
          <a:p>
            <a:endParaRPr lang="en-US" dirty="0"/>
          </a:p>
          <a:p>
            <a:r>
              <a:rPr lang="en-US" dirty="0"/>
              <a:t>T5:</a:t>
            </a:r>
          </a:p>
          <a:p>
            <a:pPr marL="365760" lvl="1" indent="0">
              <a:buNone/>
            </a:pPr>
            <a:r>
              <a:rPr lang="en-US" dirty="0"/>
              <a:t>It is a Transformer based architecture that uses a text-to-text approach. Every task – including translation, question answering, and classification – is cast as feeding the model text as input and training it to generate some target text. </a:t>
            </a:r>
          </a:p>
          <a:p>
            <a:pPr marL="365760" lvl="1" indent="0">
              <a:buNone/>
            </a:pPr>
            <a:r>
              <a:rPr lang="en-US" dirty="0"/>
              <a:t>In our task, once the previous model finds the relevant document, the query and the document’s extractive summary is passed as context to the t5 model which generates the final answer.</a:t>
            </a:r>
          </a:p>
        </p:txBody>
      </p:sp>
      <p:pic>
        <p:nvPicPr>
          <p:cNvPr id="2" name="Image2">
            <a:extLst>
              <a:ext uri="{FF2B5EF4-FFF2-40B4-BE49-F238E27FC236}">
                <a16:creationId xmlns:a16="http://schemas.microsoft.com/office/drawing/2014/main" id="{CE263314-890F-51FA-B094-551D458D5A27}"/>
              </a:ext>
            </a:extLst>
          </p:cNvPr>
          <p:cNvPicPr>
            <a:picLocks noChangeAspect="1"/>
          </p:cNvPicPr>
          <p:nvPr/>
        </p:nvPicPr>
        <p:blipFill>
          <a:blip r:embed="rId2"/>
          <a:stretch>
            <a:fillRect/>
          </a:stretch>
        </p:blipFill>
        <p:spPr bwMode="auto">
          <a:xfrm>
            <a:off x="2369332" y="3861048"/>
            <a:ext cx="6912768" cy="2562076"/>
          </a:xfrm>
          <a:prstGeom prst="rect">
            <a:avLst/>
          </a:prstGeom>
        </p:spPr>
      </p:pic>
    </p:spTree>
    <p:extLst>
      <p:ext uri="{BB962C8B-B14F-4D97-AF65-F5344CB8AC3E}">
        <p14:creationId xmlns:p14="http://schemas.microsoft.com/office/powerpoint/2010/main" val="2974295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51384" y="116632"/>
            <a:ext cx="9144000" cy="1143000"/>
          </a:xfrm>
        </p:spPr>
        <p:txBody>
          <a:bodyPr/>
          <a:lstStyle/>
          <a:p>
            <a:r>
              <a:rPr lang="en-US" dirty="0"/>
              <a:t>Models</a:t>
            </a:r>
            <a:endParaRPr dirty="0"/>
          </a:p>
        </p:txBody>
      </p:sp>
      <p:sp>
        <p:nvSpPr>
          <p:cNvPr id="4" name="Content Placeholder 3">
            <a:extLst>
              <a:ext uri="{FF2B5EF4-FFF2-40B4-BE49-F238E27FC236}">
                <a16:creationId xmlns:a16="http://schemas.microsoft.com/office/drawing/2014/main" id="{28B318D9-1D74-2DB6-D5C5-C3F6A2C8E2A6}"/>
              </a:ext>
            </a:extLst>
          </p:cNvPr>
          <p:cNvSpPr>
            <a:spLocks noGrp="1"/>
          </p:cNvSpPr>
          <p:nvPr>
            <p:ph idx="1"/>
          </p:nvPr>
        </p:nvSpPr>
        <p:spPr>
          <a:xfrm>
            <a:off x="983432" y="1259632"/>
            <a:ext cx="9684568" cy="4836368"/>
          </a:xfrm>
        </p:spPr>
        <p:txBody>
          <a:bodyPr>
            <a:normAutofit/>
          </a:bodyPr>
          <a:lstStyle/>
          <a:p>
            <a:endParaRPr lang="en-US" dirty="0"/>
          </a:p>
          <a:p>
            <a:r>
              <a:rPr lang="en-US" dirty="0"/>
              <a:t>Roberta QNA :</a:t>
            </a:r>
          </a:p>
          <a:p>
            <a:pPr marL="365760" lvl="1" indent="0">
              <a:buNone/>
            </a:pPr>
            <a:r>
              <a:rPr lang="en-US" dirty="0"/>
              <a:t>It is fine-tuned using the SQuAD2.0 dataset, it's been trained on question-answer pairs, including unanswerable questions, for the task of Question Answering.</a:t>
            </a:r>
          </a:p>
          <a:p>
            <a:pPr marL="365760" lvl="1" indent="0">
              <a:buNone/>
            </a:pPr>
            <a:r>
              <a:rPr lang="en-US" dirty="0"/>
              <a:t>This model is also used to generate output from extractive summary</a:t>
            </a:r>
          </a:p>
        </p:txBody>
      </p:sp>
      <p:pic>
        <p:nvPicPr>
          <p:cNvPr id="3" name="Image3">
            <a:extLst>
              <a:ext uri="{FF2B5EF4-FFF2-40B4-BE49-F238E27FC236}">
                <a16:creationId xmlns:a16="http://schemas.microsoft.com/office/drawing/2014/main" id="{7F723514-8152-5E3F-8FF1-609A1994C58E}"/>
              </a:ext>
            </a:extLst>
          </p:cNvPr>
          <p:cNvPicPr>
            <a:picLocks noChangeAspect="1"/>
          </p:cNvPicPr>
          <p:nvPr/>
        </p:nvPicPr>
        <p:blipFill>
          <a:blip r:embed="rId2"/>
          <a:stretch>
            <a:fillRect/>
          </a:stretch>
        </p:blipFill>
        <p:spPr bwMode="auto">
          <a:xfrm>
            <a:off x="2567608" y="3536315"/>
            <a:ext cx="6273800" cy="2559685"/>
          </a:xfrm>
          <a:prstGeom prst="rect">
            <a:avLst/>
          </a:prstGeom>
        </p:spPr>
      </p:pic>
    </p:spTree>
    <p:extLst>
      <p:ext uri="{BB962C8B-B14F-4D97-AF65-F5344CB8AC3E}">
        <p14:creationId xmlns:p14="http://schemas.microsoft.com/office/powerpoint/2010/main" val="3697438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51384" y="116632"/>
            <a:ext cx="9144000" cy="1143000"/>
          </a:xfrm>
        </p:spPr>
        <p:txBody>
          <a:bodyPr/>
          <a:lstStyle/>
          <a:p>
            <a:r>
              <a:rPr lang="en-US" dirty="0"/>
              <a:t>Models</a:t>
            </a:r>
            <a:endParaRPr dirty="0"/>
          </a:p>
        </p:txBody>
      </p:sp>
      <p:sp>
        <p:nvSpPr>
          <p:cNvPr id="4" name="Content Placeholder 3">
            <a:extLst>
              <a:ext uri="{FF2B5EF4-FFF2-40B4-BE49-F238E27FC236}">
                <a16:creationId xmlns:a16="http://schemas.microsoft.com/office/drawing/2014/main" id="{28B318D9-1D74-2DB6-D5C5-C3F6A2C8E2A6}"/>
              </a:ext>
            </a:extLst>
          </p:cNvPr>
          <p:cNvSpPr>
            <a:spLocks noGrp="1"/>
          </p:cNvSpPr>
          <p:nvPr>
            <p:ph idx="1"/>
          </p:nvPr>
        </p:nvSpPr>
        <p:spPr>
          <a:xfrm>
            <a:off x="983432" y="1259632"/>
            <a:ext cx="9684568" cy="4836368"/>
          </a:xfrm>
        </p:spPr>
        <p:txBody>
          <a:bodyPr>
            <a:normAutofit/>
          </a:bodyPr>
          <a:lstStyle/>
          <a:p>
            <a:endParaRPr lang="en-US" dirty="0"/>
          </a:p>
          <a:p>
            <a:r>
              <a:rPr lang="en-US" dirty="0"/>
              <a:t>Falcons.AI Model for medical summarization :</a:t>
            </a:r>
          </a:p>
          <a:p>
            <a:pPr marL="365760" lvl="1" indent="0">
              <a:buNone/>
            </a:pPr>
            <a:r>
              <a:rPr lang="en-US" dirty="0"/>
              <a:t>The T5 Large model for Medical Text Summarization is a specialized variant of the T5 transformer model, fine-tuned for the task of summarizing medical text. This model is designed to generate concise and coherent summaries of medical documents, research papers, clinical notes, and other healthcare-related text.</a:t>
            </a:r>
          </a:p>
          <a:p>
            <a:pPr marL="365760" lvl="1" indent="0">
              <a:buNone/>
            </a:pPr>
            <a:r>
              <a:rPr lang="en-US" dirty="0"/>
              <a:t>The performance of this abstractive summarization is far better compared to other </a:t>
            </a:r>
            <a:r>
              <a:rPr lang="en-US" dirty="0" err="1"/>
              <a:t>QnA</a:t>
            </a:r>
            <a:r>
              <a:rPr lang="en-US" dirty="0"/>
              <a:t> generative models.</a:t>
            </a:r>
          </a:p>
        </p:txBody>
      </p:sp>
    </p:spTree>
    <p:extLst>
      <p:ext uri="{BB962C8B-B14F-4D97-AF65-F5344CB8AC3E}">
        <p14:creationId xmlns:p14="http://schemas.microsoft.com/office/powerpoint/2010/main" val="1570598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51384" y="116632"/>
            <a:ext cx="9144000" cy="1143000"/>
          </a:xfrm>
        </p:spPr>
        <p:txBody>
          <a:bodyPr/>
          <a:lstStyle/>
          <a:p>
            <a:r>
              <a:rPr lang="en-US" dirty="0"/>
              <a:t>Results</a:t>
            </a:r>
            <a:endParaRPr dirty="0"/>
          </a:p>
        </p:txBody>
      </p:sp>
      <p:sp>
        <p:nvSpPr>
          <p:cNvPr id="4" name="Content Placeholder 3">
            <a:extLst>
              <a:ext uri="{FF2B5EF4-FFF2-40B4-BE49-F238E27FC236}">
                <a16:creationId xmlns:a16="http://schemas.microsoft.com/office/drawing/2014/main" id="{28B318D9-1D74-2DB6-D5C5-C3F6A2C8E2A6}"/>
              </a:ext>
            </a:extLst>
          </p:cNvPr>
          <p:cNvSpPr>
            <a:spLocks noGrp="1"/>
          </p:cNvSpPr>
          <p:nvPr>
            <p:ph idx="1"/>
          </p:nvPr>
        </p:nvSpPr>
        <p:spPr>
          <a:xfrm>
            <a:off x="983432" y="1259632"/>
            <a:ext cx="9684568" cy="4836368"/>
          </a:xfrm>
        </p:spPr>
        <p:txBody>
          <a:bodyPr>
            <a:normAutofit/>
          </a:bodyPr>
          <a:lstStyle/>
          <a:p>
            <a:endParaRPr lang="en-US" dirty="0"/>
          </a:p>
          <a:p>
            <a:r>
              <a:rPr lang="en-US" dirty="0"/>
              <a:t>Web Scrapping:</a:t>
            </a:r>
          </a:p>
          <a:p>
            <a:pPr marL="365760" lvl="1" indent="0">
              <a:buNone/>
            </a:pPr>
            <a:r>
              <a:rPr lang="en-US" dirty="0"/>
              <a:t>After not being able to find a dataset that accurately represented all kinds of diseases and their information, we decided to scrape the data through the </a:t>
            </a:r>
            <a:r>
              <a:rPr lang="en-US" dirty="0">
                <a:hlinkClick r:id="rId2"/>
              </a:rPr>
              <a:t>NHS website</a:t>
            </a:r>
            <a:r>
              <a:rPr lang="en-US" dirty="0"/>
              <a:t>.</a:t>
            </a:r>
          </a:p>
        </p:txBody>
      </p:sp>
      <p:pic>
        <p:nvPicPr>
          <p:cNvPr id="5" name="Picture 4">
            <a:extLst>
              <a:ext uri="{FF2B5EF4-FFF2-40B4-BE49-F238E27FC236}">
                <a16:creationId xmlns:a16="http://schemas.microsoft.com/office/drawing/2014/main" id="{04D14976-F338-95F2-0E18-9D8A015B1A09}"/>
              </a:ext>
            </a:extLst>
          </p:cNvPr>
          <p:cNvPicPr>
            <a:picLocks noChangeAspect="1"/>
          </p:cNvPicPr>
          <p:nvPr/>
        </p:nvPicPr>
        <p:blipFill>
          <a:blip r:embed="rId3"/>
          <a:stretch>
            <a:fillRect/>
          </a:stretch>
        </p:blipFill>
        <p:spPr>
          <a:xfrm>
            <a:off x="5086859" y="3068959"/>
            <a:ext cx="6913797" cy="3312368"/>
          </a:xfrm>
          <a:prstGeom prst="rect">
            <a:avLst/>
          </a:prstGeom>
        </p:spPr>
      </p:pic>
      <p:pic>
        <p:nvPicPr>
          <p:cNvPr id="7" name="Picture 6">
            <a:extLst>
              <a:ext uri="{FF2B5EF4-FFF2-40B4-BE49-F238E27FC236}">
                <a16:creationId xmlns:a16="http://schemas.microsoft.com/office/drawing/2014/main" id="{8ACD2ACE-AD80-7B72-C7F0-883C503896FD}"/>
              </a:ext>
            </a:extLst>
          </p:cNvPr>
          <p:cNvPicPr>
            <a:picLocks noChangeAspect="1"/>
          </p:cNvPicPr>
          <p:nvPr/>
        </p:nvPicPr>
        <p:blipFill>
          <a:blip r:embed="rId4"/>
          <a:stretch>
            <a:fillRect/>
          </a:stretch>
        </p:blipFill>
        <p:spPr>
          <a:xfrm>
            <a:off x="335360" y="3068958"/>
            <a:ext cx="4630929" cy="3312369"/>
          </a:xfrm>
          <a:prstGeom prst="rect">
            <a:avLst/>
          </a:prstGeom>
        </p:spPr>
      </p:pic>
    </p:spTree>
    <p:extLst>
      <p:ext uri="{BB962C8B-B14F-4D97-AF65-F5344CB8AC3E}">
        <p14:creationId xmlns:p14="http://schemas.microsoft.com/office/powerpoint/2010/main" val="889186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51384" y="116632"/>
            <a:ext cx="9144000" cy="1143000"/>
          </a:xfrm>
        </p:spPr>
        <p:txBody>
          <a:bodyPr/>
          <a:lstStyle/>
          <a:p>
            <a:r>
              <a:rPr lang="en-US" dirty="0"/>
              <a:t>Results</a:t>
            </a:r>
            <a:endParaRPr dirty="0"/>
          </a:p>
        </p:txBody>
      </p:sp>
      <p:sp>
        <p:nvSpPr>
          <p:cNvPr id="4" name="Content Placeholder 3">
            <a:extLst>
              <a:ext uri="{FF2B5EF4-FFF2-40B4-BE49-F238E27FC236}">
                <a16:creationId xmlns:a16="http://schemas.microsoft.com/office/drawing/2014/main" id="{28B318D9-1D74-2DB6-D5C5-C3F6A2C8E2A6}"/>
              </a:ext>
            </a:extLst>
          </p:cNvPr>
          <p:cNvSpPr>
            <a:spLocks noGrp="1"/>
          </p:cNvSpPr>
          <p:nvPr>
            <p:ph idx="1"/>
          </p:nvPr>
        </p:nvSpPr>
        <p:spPr>
          <a:xfrm>
            <a:off x="983432" y="1259632"/>
            <a:ext cx="9684568" cy="4836368"/>
          </a:xfrm>
        </p:spPr>
        <p:txBody>
          <a:bodyPr>
            <a:normAutofit/>
          </a:bodyPr>
          <a:lstStyle/>
          <a:p>
            <a:endParaRPr lang="en-US" dirty="0"/>
          </a:p>
          <a:p>
            <a:r>
              <a:rPr lang="en-US" dirty="0"/>
              <a:t>Document retrieval:</a:t>
            </a:r>
          </a:p>
          <a:p>
            <a:pPr marL="365760" lvl="1" indent="0">
              <a:buNone/>
            </a:pPr>
            <a:r>
              <a:rPr lang="en-US" dirty="0"/>
              <a:t>TF – IDF performs the best in document retrieval because it matches all the keywords and provides a syntactic way of finding the relevant document.</a:t>
            </a:r>
          </a:p>
        </p:txBody>
      </p:sp>
      <p:pic>
        <p:nvPicPr>
          <p:cNvPr id="3" name="Picture 2">
            <a:extLst>
              <a:ext uri="{FF2B5EF4-FFF2-40B4-BE49-F238E27FC236}">
                <a16:creationId xmlns:a16="http://schemas.microsoft.com/office/drawing/2014/main" id="{3CC684BF-D62C-91B6-66B9-67669C8A93A5}"/>
              </a:ext>
            </a:extLst>
          </p:cNvPr>
          <p:cNvPicPr>
            <a:picLocks noChangeAspect="1"/>
          </p:cNvPicPr>
          <p:nvPr/>
        </p:nvPicPr>
        <p:blipFill>
          <a:blip r:embed="rId2"/>
          <a:stretch>
            <a:fillRect/>
          </a:stretch>
        </p:blipFill>
        <p:spPr>
          <a:xfrm>
            <a:off x="551384" y="3501008"/>
            <a:ext cx="5596294" cy="2469383"/>
          </a:xfrm>
          <a:prstGeom prst="rect">
            <a:avLst/>
          </a:prstGeom>
        </p:spPr>
      </p:pic>
      <p:pic>
        <p:nvPicPr>
          <p:cNvPr id="8" name="Picture 7">
            <a:extLst>
              <a:ext uri="{FF2B5EF4-FFF2-40B4-BE49-F238E27FC236}">
                <a16:creationId xmlns:a16="http://schemas.microsoft.com/office/drawing/2014/main" id="{75B8F81C-54E4-3153-D3CA-09FB9D458688}"/>
              </a:ext>
            </a:extLst>
          </p:cNvPr>
          <p:cNvPicPr>
            <a:picLocks noChangeAspect="1"/>
          </p:cNvPicPr>
          <p:nvPr/>
        </p:nvPicPr>
        <p:blipFill>
          <a:blip r:embed="rId3"/>
          <a:stretch>
            <a:fillRect/>
          </a:stretch>
        </p:blipFill>
        <p:spPr>
          <a:xfrm>
            <a:off x="6368692" y="3501009"/>
            <a:ext cx="5336571" cy="2469383"/>
          </a:xfrm>
          <a:prstGeom prst="rect">
            <a:avLst/>
          </a:prstGeom>
        </p:spPr>
      </p:pic>
      <p:sp>
        <p:nvSpPr>
          <p:cNvPr id="9" name="TextBox 8">
            <a:extLst>
              <a:ext uri="{FF2B5EF4-FFF2-40B4-BE49-F238E27FC236}">
                <a16:creationId xmlns:a16="http://schemas.microsoft.com/office/drawing/2014/main" id="{510B30AB-DA27-B194-81E1-85DD896A0BA6}"/>
              </a:ext>
            </a:extLst>
          </p:cNvPr>
          <p:cNvSpPr txBox="1"/>
          <p:nvPr/>
        </p:nvSpPr>
        <p:spPr>
          <a:xfrm>
            <a:off x="2783632" y="3059668"/>
            <a:ext cx="1008112" cy="646331"/>
          </a:xfrm>
          <a:prstGeom prst="rect">
            <a:avLst/>
          </a:prstGeom>
          <a:noFill/>
        </p:spPr>
        <p:txBody>
          <a:bodyPr wrap="square" rtlCol="0">
            <a:spAutoFit/>
          </a:bodyPr>
          <a:lstStyle/>
          <a:p>
            <a:r>
              <a:rPr lang="en-US" dirty="0"/>
              <a:t>TF – IDF</a:t>
            </a:r>
          </a:p>
          <a:p>
            <a:endParaRPr lang="en-IN" dirty="0"/>
          </a:p>
        </p:txBody>
      </p:sp>
      <p:sp>
        <p:nvSpPr>
          <p:cNvPr id="15" name="TextBox 14">
            <a:extLst>
              <a:ext uri="{FF2B5EF4-FFF2-40B4-BE49-F238E27FC236}">
                <a16:creationId xmlns:a16="http://schemas.microsoft.com/office/drawing/2014/main" id="{6AC4D651-B7B8-C90C-A05A-D00193A5B7C7}"/>
              </a:ext>
            </a:extLst>
          </p:cNvPr>
          <p:cNvSpPr txBox="1"/>
          <p:nvPr/>
        </p:nvSpPr>
        <p:spPr>
          <a:xfrm>
            <a:off x="8399240" y="3042761"/>
            <a:ext cx="1296144" cy="369332"/>
          </a:xfrm>
          <a:prstGeom prst="rect">
            <a:avLst/>
          </a:prstGeom>
          <a:noFill/>
        </p:spPr>
        <p:txBody>
          <a:bodyPr wrap="square" rtlCol="0">
            <a:spAutoFit/>
          </a:bodyPr>
          <a:lstStyle/>
          <a:p>
            <a:r>
              <a:rPr lang="en-US" dirty="0"/>
              <a:t>Word2Vec</a:t>
            </a:r>
            <a:endParaRPr lang="en-IN" dirty="0"/>
          </a:p>
        </p:txBody>
      </p:sp>
    </p:spTree>
    <p:extLst>
      <p:ext uri="{BB962C8B-B14F-4D97-AF65-F5344CB8AC3E}">
        <p14:creationId xmlns:p14="http://schemas.microsoft.com/office/powerpoint/2010/main" val="3662564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51384" y="116632"/>
            <a:ext cx="9144000" cy="1143000"/>
          </a:xfrm>
        </p:spPr>
        <p:txBody>
          <a:bodyPr/>
          <a:lstStyle/>
          <a:p>
            <a:r>
              <a:rPr lang="en-US" dirty="0"/>
              <a:t>Results</a:t>
            </a:r>
            <a:endParaRPr dirty="0"/>
          </a:p>
        </p:txBody>
      </p:sp>
      <p:sp>
        <p:nvSpPr>
          <p:cNvPr id="4" name="Content Placeholder 3">
            <a:extLst>
              <a:ext uri="{FF2B5EF4-FFF2-40B4-BE49-F238E27FC236}">
                <a16:creationId xmlns:a16="http://schemas.microsoft.com/office/drawing/2014/main" id="{28B318D9-1D74-2DB6-D5C5-C3F6A2C8E2A6}"/>
              </a:ext>
            </a:extLst>
          </p:cNvPr>
          <p:cNvSpPr>
            <a:spLocks noGrp="1"/>
          </p:cNvSpPr>
          <p:nvPr>
            <p:ph idx="1"/>
          </p:nvPr>
        </p:nvSpPr>
        <p:spPr>
          <a:xfrm>
            <a:off x="983432" y="1259632"/>
            <a:ext cx="9684568" cy="4836368"/>
          </a:xfrm>
        </p:spPr>
        <p:txBody>
          <a:bodyPr>
            <a:normAutofit/>
          </a:bodyPr>
          <a:lstStyle/>
          <a:p>
            <a:endParaRPr lang="en-US" dirty="0"/>
          </a:p>
          <a:p>
            <a:r>
              <a:rPr lang="en-US" dirty="0"/>
              <a:t>Extractive summary:</a:t>
            </a:r>
          </a:p>
          <a:p>
            <a:pPr marL="365760" lvl="1" indent="0">
              <a:buNone/>
            </a:pPr>
            <a:r>
              <a:rPr lang="en-US" dirty="0"/>
              <a:t>Sentence transformer works better than glove in  Extractive summary because in glove, the sentence vector is taken as the average of word vectors whereas sentence transformer is designed to directly give sentence vector with more semantic understanding.</a:t>
            </a:r>
          </a:p>
        </p:txBody>
      </p:sp>
      <p:sp>
        <p:nvSpPr>
          <p:cNvPr id="9" name="TextBox 8">
            <a:extLst>
              <a:ext uri="{FF2B5EF4-FFF2-40B4-BE49-F238E27FC236}">
                <a16:creationId xmlns:a16="http://schemas.microsoft.com/office/drawing/2014/main" id="{510B30AB-DA27-B194-81E1-85DD896A0BA6}"/>
              </a:ext>
            </a:extLst>
          </p:cNvPr>
          <p:cNvSpPr txBox="1"/>
          <p:nvPr/>
        </p:nvSpPr>
        <p:spPr>
          <a:xfrm>
            <a:off x="1883532" y="3069054"/>
            <a:ext cx="2376264" cy="646331"/>
          </a:xfrm>
          <a:prstGeom prst="rect">
            <a:avLst/>
          </a:prstGeom>
          <a:noFill/>
        </p:spPr>
        <p:txBody>
          <a:bodyPr wrap="square" rtlCol="0">
            <a:spAutoFit/>
          </a:bodyPr>
          <a:lstStyle/>
          <a:p>
            <a:r>
              <a:rPr lang="en-US" dirty="0"/>
              <a:t>Sentence transformer</a:t>
            </a:r>
          </a:p>
          <a:p>
            <a:endParaRPr lang="en-IN" dirty="0"/>
          </a:p>
        </p:txBody>
      </p:sp>
      <p:sp>
        <p:nvSpPr>
          <p:cNvPr id="15" name="TextBox 14">
            <a:extLst>
              <a:ext uri="{FF2B5EF4-FFF2-40B4-BE49-F238E27FC236}">
                <a16:creationId xmlns:a16="http://schemas.microsoft.com/office/drawing/2014/main" id="{6AC4D651-B7B8-C90C-A05A-D00193A5B7C7}"/>
              </a:ext>
            </a:extLst>
          </p:cNvPr>
          <p:cNvSpPr txBox="1"/>
          <p:nvPr/>
        </p:nvSpPr>
        <p:spPr>
          <a:xfrm>
            <a:off x="8399240" y="3042761"/>
            <a:ext cx="1296144" cy="369332"/>
          </a:xfrm>
          <a:prstGeom prst="rect">
            <a:avLst/>
          </a:prstGeom>
          <a:noFill/>
        </p:spPr>
        <p:txBody>
          <a:bodyPr wrap="square" rtlCol="0">
            <a:spAutoFit/>
          </a:bodyPr>
          <a:lstStyle/>
          <a:p>
            <a:r>
              <a:rPr lang="en-US" dirty="0"/>
              <a:t>Glove</a:t>
            </a:r>
            <a:endParaRPr lang="en-IN" dirty="0"/>
          </a:p>
        </p:txBody>
      </p:sp>
      <p:pic>
        <p:nvPicPr>
          <p:cNvPr id="5" name="Picture 4">
            <a:extLst>
              <a:ext uri="{FF2B5EF4-FFF2-40B4-BE49-F238E27FC236}">
                <a16:creationId xmlns:a16="http://schemas.microsoft.com/office/drawing/2014/main" id="{49F1C67D-1717-FBF8-BB87-B17865C22905}"/>
              </a:ext>
            </a:extLst>
          </p:cNvPr>
          <p:cNvPicPr>
            <a:picLocks noChangeAspect="1"/>
          </p:cNvPicPr>
          <p:nvPr/>
        </p:nvPicPr>
        <p:blipFill>
          <a:blip r:embed="rId2"/>
          <a:stretch>
            <a:fillRect/>
          </a:stretch>
        </p:blipFill>
        <p:spPr>
          <a:xfrm>
            <a:off x="282508" y="3501009"/>
            <a:ext cx="5880270" cy="2469383"/>
          </a:xfrm>
          <a:prstGeom prst="rect">
            <a:avLst/>
          </a:prstGeom>
        </p:spPr>
      </p:pic>
      <p:pic>
        <p:nvPicPr>
          <p:cNvPr id="7" name="Picture 6">
            <a:extLst>
              <a:ext uri="{FF2B5EF4-FFF2-40B4-BE49-F238E27FC236}">
                <a16:creationId xmlns:a16="http://schemas.microsoft.com/office/drawing/2014/main" id="{A88DAF35-0551-BFA5-AB77-6C8E9B6FFE2C}"/>
              </a:ext>
            </a:extLst>
          </p:cNvPr>
          <p:cNvPicPr>
            <a:picLocks noChangeAspect="1"/>
          </p:cNvPicPr>
          <p:nvPr/>
        </p:nvPicPr>
        <p:blipFill>
          <a:blip r:embed="rId3"/>
          <a:stretch>
            <a:fillRect/>
          </a:stretch>
        </p:blipFill>
        <p:spPr>
          <a:xfrm>
            <a:off x="6312024" y="3501010"/>
            <a:ext cx="5597468" cy="1944214"/>
          </a:xfrm>
          <a:prstGeom prst="rect">
            <a:avLst/>
          </a:prstGeom>
        </p:spPr>
      </p:pic>
    </p:spTree>
    <p:extLst>
      <p:ext uri="{BB962C8B-B14F-4D97-AF65-F5344CB8AC3E}">
        <p14:creationId xmlns:p14="http://schemas.microsoft.com/office/powerpoint/2010/main" val="2600601696"/>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84</TotalTime>
  <Words>506</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Candara</vt:lpstr>
      <vt:lpstr>Consolas</vt:lpstr>
      <vt:lpstr>FreeMono</vt:lpstr>
      <vt:lpstr>Tech Computer 16x9</vt:lpstr>
      <vt:lpstr>Medical Question Answering</vt:lpstr>
      <vt:lpstr>Pipeline</vt:lpstr>
      <vt:lpstr>Embedding Techniques</vt:lpstr>
      <vt:lpstr>Models</vt:lpstr>
      <vt:lpstr>Models</vt:lpstr>
      <vt:lpstr>Models</vt:lpstr>
      <vt:lpstr>Results</vt:lpstr>
      <vt:lpstr>Results</vt:lpstr>
      <vt:lpstr>Results</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Question Answering</dc:title>
  <dc:creator>palaniappan karthik</dc:creator>
  <cp:lastModifiedBy>palaniappan karthik</cp:lastModifiedBy>
  <cp:revision>3</cp:revision>
  <dcterms:created xsi:type="dcterms:W3CDTF">2024-04-08T17:09:13Z</dcterms:created>
  <dcterms:modified xsi:type="dcterms:W3CDTF">2024-04-09T15:56:38Z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