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74B630-9532-4212-9784-70BF6227C317}" v="634" dt="2023-09-05T04:41:56.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9/4/2023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2903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9/4/2023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161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9/4/2023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432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9/4/2023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061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9/4/2023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1668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9/4/2023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006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9/4/2023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8831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9/4/2023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836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9/4/2023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8428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9/4/2023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3252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9/4/2023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8065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9/4/2023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9159909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0" r:id="rId3"/>
    <p:sldLayoutId id="2147483701" r:id="rId4"/>
    <p:sldLayoutId id="2147483702" r:id="rId5"/>
    <p:sldLayoutId id="2147483703" r:id="rId6"/>
    <p:sldLayoutId id="2147483704" r:id="rId7"/>
    <p:sldLayoutId id="2147483708" r:id="rId8"/>
    <p:sldLayoutId id="2147483705" r:id="rId9"/>
    <p:sldLayoutId id="2147483706" r:id="rId10"/>
    <p:sldLayoutId id="214748370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White structure">
            <a:extLst>
              <a:ext uri="{FF2B5EF4-FFF2-40B4-BE49-F238E27FC236}">
                <a16:creationId xmlns:a16="http://schemas.microsoft.com/office/drawing/2014/main" id="{66688641-8823-5E54-A270-229C20E93283}"/>
              </a:ext>
            </a:extLst>
          </p:cNvPr>
          <p:cNvPicPr>
            <a:picLocks noChangeAspect="1"/>
          </p:cNvPicPr>
          <p:nvPr/>
        </p:nvPicPr>
        <p:blipFill rotWithShape="1">
          <a:blip r:embed="rId2">
            <a:alphaModFix amt="60000"/>
          </a:blip>
          <a:srcRect r="-1" b="24238"/>
          <a:stretch/>
        </p:blipFill>
        <p:spPr>
          <a:xfrm>
            <a:off x="3048" y="10"/>
            <a:ext cx="12188952" cy="6856614"/>
          </a:xfrm>
          <a:prstGeom prst="rect">
            <a:avLst/>
          </a:prstGeom>
        </p:spPr>
      </p:pic>
      <p:grpSp>
        <p:nvGrpSpPr>
          <p:cNvPr id="20" name="Group 19">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21" name="Picture 20">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22" name="Picture 21">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p:cNvSpPr>
            <a:spLocks noGrp="1"/>
          </p:cNvSpPr>
          <p:nvPr>
            <p:ph type="ctrTitle"/>
          </p:nvPr>
        </p:nvSpPr>
        <p:spPr>
          <a:xfrm>
            <a:off x="996275" y="744909"/>
            <a:ext cx="10190071" cy="3145855"/>
          </a:xfrm>
        </p:spPr>
        <p:txBody>
          <a:bodyPr anchor="b">
            <a:normAutofit/>
          </a:bodyPr>
          <a:lstStyle/>
          <a:p>
            <a:r>
              <a:rPr lang="en-GB" sz="5200">
                <a:solidFill>
                  <a:srgbClr val="FFFFFF"/>
                </a:solidFill>
                <a:cs typeface="Sabon Next LT"/>
              </a:rPr>
              <a:t>FRONTEND TECHNOLOGIES AND BACKEND TECHNOLOGIES</a:t>
            </a:r>
          </a:p>
        </p:txBody>
      </p:sp>
      <p:sp>
        <p:nvSpPr>
          <p:cNvPr id="3" name="Subtitle 2"/>
          <p:cNvSpPr>
            <a:spLocks noGrp="1"/>
          </p:cNvSpPr>
          <p:nvPr>
            <p:ph type="subTitle" idx="1"/>
          </p:nvPr>
        </p:nvSpPr>
        <p:spPr>
          <a:xfrm>
            <a:off x="1218708" y="4069780"/>
            <a:ext cx="9781327" cy="2056617"/>
          </a:xfrm>
        </p:spPr>
        <p:txBody>
          <a:bodyPr anchor="t">
            <a:normAutofit/>
          </a:bodyPr>
          <a:lstStyle/>
          <a:p>
            <a:r>
              <a:rPr lang="en-GB" sz="3600" dirty="0">
                <a:solidFill>
                  <a:schemeClr val="accent2">
                    <a:lumMod val="60000"/>
                    <a:lumOff val="40000"/>
                  </a:schemeClr>
                </a:solidFill>
              </a:rPr>
              <a:t>Presentation By – Akshay J Sharma</a:t>
            </a:r>
          </a:p>
          <a:p>
            <a:r>
              <a:rPr lang="en-GB" sz="3600" dirty="0">
                <a:solidFill>
                  <a:schemeClr val="accent2">
                    <a:lumMod val="60000"/>
                    <a:lumOff val="40000"/>
                  </a:schemeClr>
                </a:solidFill>
              </a:rPr>
              <a:t>BPEM0569</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1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0" name="Rectangle 1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oup 23">
            <a:extLst>
              <a:ext uri="{FF2B5EF4-FFF2-40B4-BE49-F238E27FC236}">
                <a16:creationId xmlns:a16="http://schemas.microsoft.com/office/drawing/2014/main" id="{F54E156B-C3CF-4290-AAE3-FA3BD6BE8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5" name="Picture 24">
              <a:extLst>
                <a:ext uri="{FF2B5EF4-FFF2-40B4-BE49-F238E27FC236}">
                  <a16:creationId xmlns:a16="http://schemas.microsoft.com/office/drawing/2014/main" id="{886638AD-AE91-49BD-AE6F-DA6DD5FCBA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25">
              <a:extLst>
                <a:ext uri="{FF2B5EF4-FFF2-40B4-BE49-F238E27FC236}">
                  <a16:creationId xmlns:a16="http://schemas.microsoft.com/office/drawing/2014/main" id="{367238FA-4030-4D69-9A1A-42918D7BB8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3" name="Subtitle 2"/>
          <p:cNvSpPr>
            <a:spLocks noGrp="1"/>
          </p:cNvSpPr>
          <p:nvPr>
            <p:ph type="subTitle" idx="1"/>
          </p:nvPr>
        </p:nvSpPr>
        <p:spPr>
          <a:xfrm>
            <a:off x="54967" y="840352"/>
            <a:ext cx="12077832" cy="5868528"/>
          </a:xfrm>
        </p:spPr>
        <p:txBody>
          <a:bodyPr vert="horz" lIns="91440" tIns="45720" rIns="91440" bIns="45720" rtlCol="0" anchor="t">
            <a:normAutofit/>
          </a:bodyPr>
          <a:lstStyle/>
          <a:p>
            <a:pPr algn="l"/>
            <a:endParaRPr lang="en-US" sz="1600" b="1" dirty="0"/>
          </a:p>
          <a:p>
            <a:pPr algn="l"/>
            <a:endParaRPr lang="en-US" b="1" dirty="0"/>
          </a:p>
        </p:txBody>
      </p:sp>
      <p:pic>
        <p:nvPicPr>
          <p:cNvPr id="8" name="Picture 7" descr="Lost Nation Thanks You for an Outstanding LNT-AID! Benefit - Lost ...">
            <a:extLst>
              <a:ext uri="{FF2B5EF4-FFF2-40B4-BE49-F238E27FC236}">
                <a16:creationId xmlns:a16="http://schemas.microsoft.com/office/drawing/2014/main" id="{75E8E40D-1FD1-B88C-C1E7-2E15AE7857C5}"/>
              </a:ext>
            </a:extLst>
          </p:cNvPr>
          <p:cNvPicPr>
            <a:picLocks noChangeAspect="1"/>
          </p:cNvPicPr>
          <p:nvPr/>
        </p:nvPicPr>
        <p:blipFill>
          <a:blip r:embed="rId5"/>
          <a:stretch>
            <a:fillRect/>
          </a:stretch>
        </p:blipFill>
        <p:spPr>
          <a:xfrm>
            <a:off x="0" y="1006"/>
            <a:ext cx="12191999" cy="6855986"/>
          </a:xfrm>
          <a:prstGeom prst="rect">
            <a:avLst/>
          </a:prstGeom>
        </p:spPr>
      </p:pic>
    </p:spTree>
    <p:extLst>
      <p:ext uri="{BB962C8B-B14F-4D97-AF65-F5344CB8AC3E}">
        <p14:creationId xmlns:p14="http://schemas.microsoft.com/office/powerpoint/2010/main" val="3089621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1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0" name="Rectangle 1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oup 23">
            <a:extLst>
              <a:ext uri="{FF2B5EF4-FFF2-40B4-BE49-F238E27FC236}">
                <a16:creationId xmlns:a16="http://schemas.microsoft.com/office/drawing/2014/main" id="{F54E156B-C3CF-4290-AAE3-FA3BD6BE8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5" name="Picture 24">
              <a:extLst>
                <a:ext uri="{FF2B5EF4-FFF2-40B4-BE49-F238E27FC236}">
                  <a16:creationId xmlns:a16="http://schemas.microsoft.com/office/drawing/2014/main" id="{886638AD-AE91-49BD-AE6F-DA6DD5FCBA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25">
              <a:extLst>
                <a:ext uri="{FF2B5EF4-FFF2-40B4-BE49-F238E27FC236}">
                  <a16:creationId xmlns:a16="http://schemas.microsoft.com/office/drawing/2014/main" id="{367238FA-4030-4D69-9A1A-42918D7BB8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960496" y="141486"/>
            <a:ext cx="5257800" cy="2624174"/>
          </a:xfrm>
        </p:spPr>
        <p:txBody>
          <a:bodyPr vert="horz" lIns="91440" tIns="45720" rIns="91440" bIns="45720" rtlCol="0" anchor="ctr">
            <a:normAutofit/>
          </a:bodyPr>
          <a:lstStyle/>
          <a:p>
            <a:pPr algn="l"/>
            <a:r>
              <a:rPr lang="en-US"/>
              <a:t>FRONTEND TECHNOLOGY</a:t>
            </a:r>
          </a:p>
        </p:txBody>
      </p:sp>
      <p:sp>
        <p:nvSpPr>
          <p:cNvPr id="3" name="Subtitle 2"/>
          <p:cNvSpPr>
            <a:spLocks noGrp="1"/>
          </p:cNvSpPr>
          <p:nvPr>
            <p:ph type="subTitle" idx="1"/>
          </p:nvPr>
        </p:nvSpPr>
        <p:spPr>
          <a:xfrm>
            <a:off x="838201" y="2770482"/>
            <a:ext cx="5257462" cy="3244131"/>
          </a:xfrm>
        </p:spPr>
        <p:txBody>
          <a:bodyPr vert="horz" lIns="91440" tIns="45720" rIns="91440" bIns="45720" rtlCol="0" anchor="t">
            <a:normAutofit/>
          </a:bodyPr>
          <a:lstStyle/>
          <a:p>
            <a:pPr marL="285750" indent="-228600" algn="l">
              <a:lnSpc>
                <a:spcPct val="100000"/>
              </a:lnSpc>
              <a:buFont typeface="Arial" panose="020B0604020202020204" pitchFamily="34" charset="0"/>
              <a:buChar char="•"/>
            </a:pPr>
            <a:r>
              <a:rPr lang="en-US" sz="1800" b="1" dirty="0"/>
              <a:t>User Interface (UI) Development:</a:t>
            </a:r>
            <a:r>
              <a:rPr lang="en-US" sz="1800" dirty="0"/>
              <a:t> It involves creating the visual components of a website or web application that users interact with directly, such as layout, design, and user experience elements.</a:t>
            </a:r>
          </a:p>
          <a:p>
            <a:pPr marL="285750" indent="-228600" algn="l">
              <a:lnSpc>
                <a:spcPct val="100000"/>
              </a:lnSpc>
              <a:buFont typeface="Arial" panose="020B0604020202020204" pitchFamily="34" charset="0"/>
              <a:buChar char="•"/>
            </a:pPr>
            <a:r>
              <a:rPr lang="en-US" sz="1800" b="1" dirty="0"/>
              <a:t>Client-Side Technologies:</a:t>
            </a:r>
            <a:r>
              <a:rPr lang="en-US" sz="1800" dirty="0"/>
              <a:t> Frontend technologies encompass languages and frameworks like HTML, CSS, and JavaScript used to structure, style, and add interactivity to web pages, ensuring a compelling and responsive user interface.</a:t>
            </a:r>
          </a:p>
          <a:p>
            <a:pPr marL="285750" indent="-228600" algn="l">
              <a:lnSpc>
                <a:spcPct val="100000"/>
              </a:lnSpc>
              <a:buFont typeface="Arial" panose="020B0604020202020204" pitchFamily="34" charset="0"/>
              <a:buChar char="•"/>
            </a:pPr>
            <a:endParaRPr lang="en-US" sz="1800" b="1" dirty="0"/>
          </a:p>
          <a:p>
            <a:pPr marL="285750" indent="-228600" algn="l">
              <a:lnSpc>
                <a:spcPct val="100000"/>
              </a:lnSpc>
              <a:buFont typeface="Arial" panose="020B0604020202020204" pitchFamily="34" charset="0"/>
              <a:buChar char="•"/>
            </a:pPr>
            <a:endParaRPr lang="en-US" sz="1800" b="1" dirty="0"/>
          </a:p>
        </p:txBody>
      </p:sp>
      <p:pic>
        <p:nvPicPr>
          <p:cNvPr id="5" name="Picture 4" descr="How to Choose Technology for Web Development | Code&amp;Care">
            <a:extLst>
              <a:ext uri="{FF2B5EF4-FFF2-40B4-BE49-F238E27FC236}">
                <a16:creationId xmlns:a16="http://schemas.microsoft.com/office/drawing/2014/main" id="{CEB6C377-BBE5-ECCF-AC9B-D156C456D47E}"/>
              </a:ext>
            </a:extLst>
          </p:cNvPr>
          <p:cNvPicPr>
            <a:picLocks noChangeAspect="1"/>
          </p:cNvPicPr>
          <p:nvPr/>
        </p:nvPicPr>
        <p:blipFill>
          <a:blip r:embed="rId5"/>
          <a:stretch>
            <a:fillRect/>
          </a:stretch>
        </p:blipFill>
        <p:spPr>
          <a:xfrm>
            <a:off x="7040732" y="3372028"/>
            <a:ext cx="4817466" cy="2935601"/>
          </a:xfrm>
          <a:prstGeom prst="rect">
            <a:avLst/>
          </a:prstGeom>
        </p:spPr>
      </p:pic>
      <p:pic>
        <p:nvPicPr>
          <p:cNvPr id="6" name="Picture 5" descr="What is Front End? | Blogging Glossary | Solvid">
            <a:extLst>
              <a:ext uri="{FF2B5EF4-FFF2-40B4-BE49-F238E27FC236}">
                <a16:creationId xmlns:a16="http://schemas.microsoft.com/office/drawing/2014/main" id="{4E86AB30-4268-A4B2-7704-B9A98A155C50}"/>
              </a:ext>
            </a:extLst>
          </p:cNvPr>
          <p:cNvPicPr>
            <a:picLocks noChangeAspect="1"/>
          </p:cNvPicPr>
          <p:nvPr/>
        </p:nvPicPr>
        <p:blipFill>
          <a:blip r:embed="rId6"/>
          <a:stretch>
            <a:fillRect/>
          </a:stretch>
        </p:blipFill>
        <p:spPr>
          <a:xfrm>
            <a:off x="7095068" y="218119"/>
            <a:ext cx="4822234" cy="2762281"/>
          </a:xfrm>
          <a:prstGeom prst="rect">
            <a:avLst/>
          </a:prstGeom>
        </p:spPr>
      </p:pic>
    </p:spTree>
    <p:extLst>
      <p:ext uri="{BB962C8B-B14F-4D97-AF65-F5344CB8AC3E}">
        <p14:creationId xmlns:p14="http://schemas.microsoft.com/office/powerpoint/2010/main" val="28834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2250" y="289866"/>
            <a:ext cx="11274612" cy="1062155"/>
          </a:xfrm>
        </p:spPr>
        <p:txBody>
          <a:bodyPr anchor="b">
            <a:normAutofit fontScale="90000"/>
          </a:bodyPr>
          <a:lstStyle/>
          <a:p>
            <a:r>
              <a:rPr lang="en-GB" sz="5200" dirty="0">
                <a:solidFill>
                  <a:schemeClr val="tx2">
                    <a:lumMod val="75000"/>
                    <a:lumOff val="25000"/>
                  </a:schemeClr>
                </a:solidFill>
                <a:cs typeface="Sabon Next LT"/>
              </a:rPr>
              <a:t>TECHNOLOGIES USED IN FRONTEND </a:t>
            </a:r>
          </a:p>
        </p:txBody>
      </p:sp>
      <p:sp>
        <p:nvSpPr>
          <p:cNvPr id="3" name="Subtitle 2"/>
          <p:cNvSpPr>
            <a:spLocks noGrp="1"/>
          </p:cNvSpPr>
          <p:nvPr>
            <p:ph type="body" idx="1"/>
          </p:nvPr>
        </p:nvSpPr>
        <p:spPr>
          <a:xfrm>
            <a:off x="474664" y="1545637"/>
            <a:ext cx="2493726" cy="5104282"/>
          </a:xfrm>
        </p:spPr>
        <p:txBody>
          <a:bodyPr anchor="t">
            <a:normAutofit/>
          </a:bodyPr>
          <a:lstStyle/>
          <a:p>
            <a:pPr algn="l"/>
            <a:r>
              <a:rPr lang="en-GB" sz="1200" b="1" dirty="0">
                <a:ea typeface="+mn-lt"/>
                <a:cs typeface="+mn-lt"/>
              </a:rPr>
              <a:t>Text Editors and Integrated Development Environments (IDEs):</a:t>
            </a:r>
            <a:endParaRPr lang="en-US"/>
          </a:p>
          <a:p>
            <a:pPr marL="285750" indent="-285750" algn="l">
              <a:buFont typeface="Arial"/>
              <a:buChar char="•"/>
            </a:pPr>
            <a:r>
              <a:rPr lang="en-GB" sz="1200" dirty="0">
                <a:ea typeface="+mn-lt"/>
                <a:cs typeface="+mn-lt"/>
              </a:rPr>
              <a:t>Visual Studio Code</a:t>
            </a:r>
            <a:endParaRPr lang="en-GB"/>
          </a:p>
          <a:p>
            <a:pPr marL="285750" indent="-285750" algn="l">
              <a:buFont typeface="Arial"/>
              <a:buChar char="•"/>
            </a:pPr>
            <a:r>
              <a:rPr lang="en-GB" sz="1200" dirty="0">
                <a:ea typeface="+mn-lt"/>
                <a:cs typeface="+mn-lt"/>
              </a:rPr>
              <a:t>Sublime Text</a:t>
            </a:r>
            <a:endParaRPr lang="en-GB"/>
          </a:p>
          <a:p>
            <a:pPr marL="285750" indent="-285750" algn="l">
              <a:buFont typeface="Arial"/>
              <a:buChar char="•"/>
            </a:pPr>
            <a:r>
              <a:rPr lang="en-GB" sz="1200" dirty="0">
                <a:ea typeface="+mn-lt"/>
                <a:cs typeface="+mn-lt"/>
              </a:rPr>
              <a:t>Atom</a:t>
            </a:r>
            <a:endParaRPr lang="en-GB"/>
          </a:p>
          <a:p>
            <a:pPr marL="285750" indent="-285750" algn="l">
              <a:buFont typeface="Arial"/>
              <a:buChar char="•"/>
            </a:pPr>
            <a:r>
              <a:rPr lang="en-GB" sz="1200" dirty="0">
                <a:ea typeface="+mn-lt"/>
                <a:cs typeface="+mn-lt"/>
              </a:rPr>
              <a:t>WebStorm</a:t>
            </a:r>
            <a:endParaRPr lang="en-GB"/>
          </a:p>
          <a:p>
            <a:pPr marL="285750" indent="-285750" algn="l">
              <a:buFont typeface="Arial"/>
              <a:buChar char="•"/>
            </a:pPr>
            <a:r>
              <a:rPr lang="en-GB" sz="1200" dirty="0">
                <a:ea typeface="+mn-lt"/>
                <a:cs typeface="+mn-lt"/>
              </a:rPr>
              <a:t>Brackets</a:t>
            </a:r>
            <a:endParaRPr lang="en-GB"/>
          </a:p>
          <a:p>
            <a:pPr algn="l"/>
            <a:r>
              <a:rPr lang="en-GB" sz="1200" b="1" dirty="0">
                <a:ea typeface="+mn-lt"/>
                <a:cs typeface="+mn-lt"/>
              </a:rPr>
              <a:t>Version Control:</a:t>
            </a:r>
            <a:endParaRPr lang="en-GB" sz="1200"/>
          </a:p>
          <a:p>
            <a:pPr algn="l">
              <a:buFont typeface="Arial"/>
              <a:buChar char="•"/>
            </a:pPr>
            <a:r>
              <a:rPr lang="en-GB" sz="1200" dirty="0">
                <a:ea typeface="+mn-lt"/>
                <a:cs typeface="+mn-lt"/>
              </a:rPr>
              <a:t>Git</a:t>
            </a:r>
            <a:endParaRPr lang="en-GB"/>
          </a:p>
          <a:p>
            <a:pPr algn="l">
              <a:buFont typeface="Arial"/>
              <a:buChar char="•"/>
            </a:pPr>
            <a:r>
              <a:rPr lang="en-GB" sz="1200" dirty="0">
                <a:ea typeface="+mn-lt"/>
                <a:cs typeface="+mn-lt"/>
              </a:rPr>
              <a:t>GitHub</a:t>
            </a:r>
            <a:endParaRPr lang="en-GB"/>
          </a:p>
          <a:p>
            <a:pPr algn="l">
              <a:buFont typeface="Arial"/>
              <a:buChar char="•"/>
            </a:pPr>
            <a:r>
              <a:rPr lang="en-GB" sz="1200" dirty="0">
                <a:ea typeface="+mn-lt"/>
                <a:cs typeface="+mn-lt"/>
              </a:rPr>
              <a:t>Bitbucket</a:t>
            </a:r>
            <a:endParaRPr lang="en-GB" dirty="0"/>
          </a:p>
          <a:p>
            <a:r>
              <a:rPr lang="en-GB" sz="1200" b="1" i="0" dirty="0">
                <a:ea typeface="+mn-lt"/>
                <a:cs typeface="+mn-lt"/>
              </a:rPr>
              <a:t>Browser Developer Tools:</a:t>
            </a:r>
            <a:endParaRPr lang="en-GB" sz="1200" dirty="0"/>
          </a:p>
          <a:p>
            <a:pPr>
              <a:buFont typeface="Arial"/>
              <a:buChar char="•"/>
            </a:pPr>
            <a:r>
              <a:rPr lang="en-GB" sz="1200" i="0" dirty="0">
                <a:ea typeface="+mn-lt"/>
                <a:cs typeface="+mn-lt"/>
              </a:rPr>
              <a:t>Chrome </a:t>
            </a:r>
            <a:r>
              <a:rPr lang="en-GB" sz="1200" i="0" dirty="0" err="1">
                <a:ea typeface="+mn-lt"/>
                <a:cs typeface="+mn-lt"/>
              </a:rPr>
              <a:t>DevTools</a:t>
            </a:r>
            <a:endParaRPr lang="en-GB" dirty="0" err="1"/>
          </a:p>
          <a:p>
            <a:pPr>
              <a:buFont typeface="Arial"/>
              <a:buChar char="•"/>
            </a:pPr>
            <a:r>
              <a:rPr lang="en-GB" sz="1200" i="0" dirty="0">
                <a:ea typeface="+mn-lt"/>
                <a:cs typeface="+mn-lt"/>
              </a:rPr>
              <a:t>Firefox Developer Tools</a:t>
            </a:r>
            <a:endParaRPr lang="en-GB"/>
          </a:p>
          <a:p>
            <a:pPr>
              <a:buFont typeface="Arial"/>
              <a:buChar char="•"/>
            </a:pPr>
            <a:r>
              <a:rPr lang="en-GB" sz="1200" i="0" dirty="0">
                <a:ea typeface="+mn-lt"/>
                <a:cs typeface="+mn-lt"/>
              </a:rPr>
              <a:t>Edge </a:t>
            </a:r>
            <a:r>
              <a:rPr lang="en-GB" sz="1200" i="0" err="1">
                <a:ea typeface="+mn-lt"/>
                <a:cs typeface="+mn-lt"/>
              </a:rPr>
              <a:t>DevTools</a:t>
            </a:r>
            <a:endParaRPr lang="en-GB" err="1"/>
          </a:p>
          <a:p>
            <a:pPr marL="285750" indent="-285750" algn="l">
              <a:buFont typeface="Arial"/>
              <a:buChar char="•"/>
            </a:pPr>
            <a:endParaRPr lang="en-GB" sz="1200" dirty="0">
              <a:solidFill>
                <a:srgbClr val="D1D5DB"/>
              </a:solidFill>
            </a:endParaRPr>
          </a:p>
          <a:p>
            <a:endParaRPr lang="en-GB" sz="1600" dirty="0">
              <a:solidFill>
                <a:schemeClr val="accent2">
                  <a:lumMod val="60000"/>
                  <a:lumOff val="40000"/>
                </a:schemeClr>
              </a:solidFill>
            </a:endParaRPr>
          </a:p>
        </p:txBody>
      </p:sp>
      <p:sp>
        <p:nvSpPr>
          <p:cNvPr id="7" name="Content Placeholder 6">
            <a:extLst>
              <a:ext uri="{FF2B5EF4-FFF2-40B4-BE49-F238E27FC236}">
                <a16:creationId xmlns:a16="http://schemas.microsoft.com/office/drawing/2014/main" id="{188BBF2D-6825-393B-B9A6-7DE094904B57}"/>
              </a:ext>
            </a:extLst>
          </p:cNvPr>
          <p:cNvSpPr>
            <a:spLocks noGrp="1"/>
          </p:cNvSpPr>
          <p:nvPr>
            <p:ph sz="quarter" idx="4"/>
          </p:nvPr>
        </p:nvSpPr>
        <p:spPr>
          <a:xfrm>
            <a:off x="4196645" y="1716851"/>
            <a:ext cx="3077551" cy="4999625"/>
          </a:xfrm>
        </p:spPr>
        <p:txBody>
          <a:bodyPr vert="horz" lIns="91440" tIns="45720" rIns="91440" bIns="45720" rtlCol="0" anchor="t">
            <a:normAutofit/>
          </a:bodyPr>
          <a:lstStyle/>
          <a:p>
            <a:pPr marL="0" indent="0">
              <a:buNone/>
            </a:pPr>
            <a:r>
              <a:rPr lang="en-GB" sz="1200" b="1" dirty="0">
                <a:ea typeface="+mn-lt"/>
                <a:cs typeface="+mn-lt"/>
              </a:rPr>
              <a:t>JavaScript Frameworks and Libraries:</a:t>
            </a:r>
            <a:endParaRPr lang="en-GB" dirty="0"/>
          </a:p>
          <a:p>
            <a:r>
              <a:rPr lang="en-GB" sz="1200" dirty="0">
                <a:ea typeface="+mn-lt"/>
                <a:cs typeface="+mn-lt"/>
              </a:rPr>
              <a:t>React.js</a:t>
            </a:r>
            <a:endParaRPr lang="en-GB" dirty="0"/>
          </a:p>
          <a:p>
            <a:r>
              <a:rPr lang="en-GB" sz="1200" dirty="0">
                <a:ea typeface="+mn-lt"/>
                <a:cs typeface="+mn-lt"/>
              </a:rPr>
              <a:t>Angular</a:t>
            </a:r>
            <a:endParaRPr lang="en-GB" dirty="0"/>
          </a:p>
          <a:p>
            <a:r>
              <a:rPr lang="en-GB" sz="1200" dirty="0">
                <a:ea typeface="+mn-lt"/>
                <a:cs typeface="+mn-lt"/>
              </a:rPr>
              <a:t>Vue.js</a:t>
            </a:r>
            <a:endParaRPr lang="en-GB" dirty="0"/>
          </a:p>
          <a:p>
            <a:r>
              <a:rPr lang="en-GB" sz="1200" dirty="0">
                <a:ea typeface="+mn-lt"/>
                <a:cs typeface="+mn-lt"/>
              </a:rPr>
              <a:t>jQuery</a:t>
            </a:r>
            <a:endParaRPr lang="en-GB" dirty="0"/>
          </a:p>
          <a:p>
            <a:r>
              <a:rPr lang="en-GB" sz="1200" dirty="0">
                <a:ea typeface="+mn-lt"/>
                <a:cs typeface="+mn-lt"/>
              </a:rPr>
              <a:t>Ember.js</a:t>
            </a:r>
            <a:endParaRPr lang="en-GB" dirty="0"/>
          </a:p>
          <a:p>
            <a:pPr marL="0" indent="0">
              <a:buNone/>
            </a:pPr>
            <a:r>
              <a:rPr lang="en-GB" sz="1200" b="1" dirty="0">
                <a:ea typeface="+mn-lt"/>
                <a:cs typeface="+mn-lt"/>
              </a:rPr>
              <a:t>Responsive Design Tools:</a:t>
            </a:r>
            <a:endParaRPr lang="en-GB" dirty="0"/>
          </a:p>
          <a:p>
            <a:r>
              <a:rPr lang="en-GB" sz="1200" dirty="0">
                <a:ea typeface="+mn-lt"/>
                <a:cs typeface="+mn-lt"/>
              </a:rPr>
              <a:t>Bootstrap</a:t>
            </a:r>
            <a:endParaRPr lang="en-GB" dirty="0"/>
          </a:p>
          <a:p>
            <a:r>
              <a:rPr lang="en-GB" sz="1200" dirty="0">
                <a:ea typeface="+mn-lt"/>
                <a:cs typeface="+mn-lt"/>
              </a:rPr>
              <a:t>Foundation</a:t>
            </a:r>
            <a:endParaRPr lang="en-GB" dirty="0"/>
          </a:p>
          <a:p>
            <a:r>
              <a:rPr lang="en-GB" sz="1200" dirty="0">
                <a:ea typeface="+mn-lt"/>
                <a:cs typeface="+mn-lt"/>
              </a:rPr>
              <a:t>Material-UI</a:t>
            </a:r>
            <a:endParaRPr lang="en-GB" dirty="0"/>
          </a:p>
          <a:p>
            <a:r>
              <a:rPr lang="en-GB" sz="1200" err="1">
                <a:ea typeface="+mn-lt"/>
                <a:cs typeface="+mn-lt"/>
              </a:rPr>
              <a:t>Bulma</a:t>
            </a:r>
            <a:endParaRPr lang="en-GB" err="1"/>
          </a:p>
          <a:p>
            <a:pPr marL="0" indent="0">
              <a:buNone/>
            </a:pPr>
            <a:r>
              <a:rPr lang="en-GB" sz="1200" b="1" dirty="0">
                <a:ea typeface="+mn-lt"/>
                <a:cs typeface="+mn-lt"/>
              </a:rPr>
              <a:t>API Development and Testing:</a:t>
            </a:r>
            <a:endParaRPr lang="en-GB" dirty="0"/>
          </a:p>
          <a:p>
            <a:r>
              <a:rPr lang="en-GB" sz="1200" dirty="0">
                <a:ea typeface="+mn-lt"/>
                <a:cs typeface="+mn-lt"/>
              </a:rPr>
              <a:t>Postman</a:t>
            </a:r>
            <a:endParaRPr lang="en-GB" dirty="0"/>
          </a:p>
          <a:p>
            <a:r>
              <a:rPr lang="en-GB" sz="1200" dirty="0">
                <a:ea typeface="+mn-lt"/>
                <a:cs typeface="+mn-lt"/>
              </a:rPr>
              <a:t>Insomnia</a:t>
            </a:r>
            <a:endParaRPr lang="en-GB" dirty="0"/>
          </a:p>
          <a:p>
            <a:endParaRPr lang="en-GB" dirty="0"/>
          </a:p>
        </p:txBody>
      </p:sp>
      <p:sp>
        <p:nvSpPr>
          <p:cNvPr id="9" name="Content Placeholder 6">
            <a:extLst>
              <a:ext uri="{FF2B5EF4-FFF2-40B4-BE49-F238E27FC236}">
                <a16:creationId xmlns:a16="http://schemas.microsoft.com/office/drawing/2014/main" id="{DFDF7ADF-53D3-0BB7-64FD-BFD5E86B07C8}"/>
              </a:ext>
            </a:extLst>
          </p:cNvPr>
          <p:cNvSpPr txBox="1">
            <a:spLocks/>
          </p:cNvSpPr>
          <p:nvPr/>
        </p:nvSpPr>
        <p:spPr>
          <a:xfrm>
            <a:off x="8704675" y="1634065"/>
            <a:ext cx="3077551" cy="494318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b="1" dirty="0">
                <a:ea typeface="+mn-lt"/>
                <a:cs typeface="+mn-lt"/>
              </a:rPr>
              <a:t>JavaScript Frameworks and Libraries:</a:t>
            </a:r>
            <a:endParaRPr lang="en-GB" dirty="0"/>
          </a:p>
          <a:p>
            <a:r>
              <a:rPr lang="en-GB" sz="1200" dirty="0">
                <a:ea typeface="+mn-lt"/>
                <a:cs typeface="+mn-lt"/>
              </a:rPr>
              <a:t>React.js</a:t>
            </a:r>
            <a:endParaRPr lang="en-GB" dirty="0"/>
          </a:p>
          <a:p>
            <a:r>
              <a:rPr lang="en-GB" sz="1200" dirty="0">
                <a:ea typeface="+mn-lt"/>
                <a:cs typeface="+mn-lt"/>
              </a:rPr>
              <a:t>Angular</a:t>
            </a:r>
            <a:endParaRPr lang="en-GB" dirty="0"/>
          </a:p>
          <a:p>
            <a:r>
              <a:rPr lang="en-GB" sz="1200" dirty="0">
                <a:ea typeface="+mn-lt"/>
                <a:cs typeface="+mn-lt"/>
              </a:rPr>
              <a:t>Vue.js</a:t>
            </a:r>
            <a:endParaRPr lang="en-GB" dirty="0"/>
          </a:p>
          <a:p>
            <a:r>
              <a:rPr lang="en-GB" sz="1200" dirty="0">
                <a:ea typeface="+mn-lt"/>
                <a:cs typeface="+mn-lt"/>
              </a:rPr>
              <a:t>jQuery</a:t>
            </a:r>
            <a:endParaRPr lang="en-GB" dirty="0"/>
          </a:p>
          <a:p>
            <a:r>
              <a:rPr lang="en-GB" sz="1200" dirty="0">
                <a:ea typeface="+mn-lt"/>
                <a:cs typeface="+mn-lt"/>
              </a:rPr>
              <a:t>Ember.js</a:t>
            </a:r>
            <a:endParaRPr lang="en-GB" dirty="0"/>
          </a:p>
          <a:p>
            <a:pPr marL="0" indent="0">
              <a:buNone/>
            </a:pPr>
            <a:r>
              <a:rPr lang="en-GB" sz="1200" b="1" dirty="0">
                <a:ea typeface="+mn-lt"/>
                <a:cs typeface="+mn-lt"/>
              </a:rPr>
              <a:t>Graphics and Design Tools:</a:t>
            </a:r>
            <a:endParaRPr lang="en-GB" dirty="0"/>
          </a:p>
          <a:p>
            <a:r>
              <a:rPr lang="en-GB" sz="1200" dirty="0">
                <a:ea typeface="+mn-lt"/>
                <a:cs typeface="+mn-lt"/>
              </a:rPr>
              <a:t>Adobe Photoshop</a:t>
            </a:r>
            <a:endParaRPr lang="en-GB" dirty="0"/>
          </a:p>
          <a:p>
            <a:r>
              <a:rPr lang="en-GB" sz="1200" dirty="0">
                <a:ea typeface="+mn-lt"/>
                <a:cs typeface="+mn-lt"/>
              </a:rPr>
              <a:t>Adobe Illustrator</a:t>
            </a:r>
            <a:endParaRPr lang="en-GB" dirty="0"/>
          </a:p>
          <a:p>
            <a:r>
              <a:rPr lang="en-GB" sz="1200" dirty="0">
                <a:ea typeface="+mn-lt"/>
                <a:cs typeface="+mn-lt"/>
              </a:rPr>
              <a:t>Sketch</a:t>
            </a:r>
            <a:endParaRPr lang="en-GB" dirty="0"/>
          </a:p>
          <a:p>
            <a:r>
              <a:rPr lang="en-GB" sz="1200" dirty="0">
                <a:ea typeface="+mn-lt"/>
                <a:cs typeface="+mn-lt"/>
              </a:rPr>
              <a:t>Figma</a:t>
            </a:r>
            <a:endParaRPr lang="en-GB" dirty="0"/>
          </a:p>
          <a:p>
            <a:pPr marL="0" indent="0">
              <a:buNone/>
            </a:pPr>
            <a:r>
              <a:rPr lang="en-GB" sz="1200" b="1" dirty="0">
                <a:ea typeface="+mn-lt"/>
                <a:cs typeface="+mn-lt"/>
              </a:rPr>
              <a:t>UI/UX Design and Prototyping:</a:t>
            </a:r>
            <a:endParaRPr lang="en-GB"/>
          </a:p>
          <a:p>
            <a:r>
              <a:rPr lang="en-GB" sz="1200" dirty="0">
                <a:ea typeface="+mn-lt"/>
                <a:cs typeface="+mn-lt"/>
              </a:rPr>
              <a:t>Adobe XD</a:t>
            </a:r>
            <a:endParaRPr lang="en-GB" dirty="0"/>
          </a:p>
          <a:p>
            <a:r>
              <a:rPr lang="en-GB" sz="1200" dirty="0">
                <a:ea typeface="+mn-lt"/>
                <a:cs typeface="+mn-lt"/>
              </a:rPr>
              <a:t>Sketch</a:t>
            </a:r>
            <a:endParaRPr lang="en-GB"/>
          </a:p>
          <a:p>
            <a:r>
              <a:rPr lang="en-GB" sz="1200" dirty="0">
                <a:ea typeface="+mn-lt"/>
                <a:cs typeface="+mn-lt"/>
              </a:rPr>
              <a:t>Figma</a:t>
            </a:r>
            <a:endParaRPr lang="en-GB"/>
          </a:p>
          <a:p>
            <a:r>
              <a:rPr lang="en-GB" sz="1200" dirty="0">
                <a:ea typeface="+mn-lt"/>
                <a:cs typeface="+mn-lt"/>
              </a:rPr>
              <a:t>InVision</a:t>
            </a:r>
            <a:endParaRPr lang="en-GB" dirty="0"/>
          </a:p>
          <a:p>
            <a:endParaRPr lang="en-GB" dirty="0"/>
          </a:p>
        </p:txBody>
      </p:sp>
    </p:spTree>
    <p:extLst>
      <p:ext uri="{BB962C8B-B14F-4D97-AF65-F5344CB8AC3E}">
        <p14:creationId xmlns:p14="http://schemas.microsoft.com/office/powerpoint/2010/main" val="188983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500"/>
                                  </p:stCondLst>
                                  <p:iterate>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7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1500"/>
                                  </p:stCondLst>
                                  <p:iterate>
                                    <p:tmPct val="10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7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1500"/>
                                  </p:stCondLst>
                                  <p:iterate>
                                    <p:tmPct val="10000"/>
                                  </p:iterate>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7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1500"/>
                                  </p:stCondLst>
                                  <p:iterate>
                                    <p:tmPct val="10000"/>
                                  </p:iterate>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7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1500"/>
                                  </p:stCondLst>
                                  <p:iterate>
                                    <p:tmPct val="10000"/>
                                  </p:iterate>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7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1500"/>
                                  </p:stCondLst>
                                  <p:iterate>
                                    <p:tmPct val="10000"/>
                                  </p:iterate>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7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1500"/>
                                  </p:stCondLst>
                                  <p:iterate>
                                    <p:tmPct val="10000"/>
                                  </p:iterate>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7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1500"/>
                                  </p:stCondLst>
                                  <p:iterate>
                                    <p:tmPct val="10000"/>
                                  </p:iterate>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700"/>
                                        <p:tgtEl>
                                          <p:spTgt spid="3">
                                            <p:txEl>
                                              <p:pRg st="13" end="13"/>
                                            </p:txEl>
                                          </p:spTgt>
                                        </p:tgtEl>
                                      </p:cBhvr>
                                    </p:animEffect>
                                  </p:childTnLst>
                                </p:cTn>
                              </p:par>
                              <p:par>
                                <p:cTn id="73" presetID="10" presetClass="entr" presetSubtype="0" fill="hold" grpId="0" nodeType="withEffect">
                                  <p:stCondLst>
                                    <p:cond delay="1000"/>
                                  </p:stCondLst>
                                  <p:iterate>
                                    <p:tmPct val="10000"/>
                                  </p:iterate>
                                  <p:childTnLst>
                                    <p:set>
                                      <p:cBhvr>
                                        <p:cTn id="74" dur="1" fill="hold">
                                          <p:stCondLst>
                                            <p:cond delay="0"/>
                                          </p:stCondLst>
                                        </p:cTn>
                                        <p:tgtEl>
                                          <p:spTgt spid="2"/>
                                        </p:tgtEl>
                                        <p:attrNameLst>
                                          <p:attrName>style.visibility</p:attrName>
                                        </p:attrNameLst>
                                      </p:cBhvr>
                                      <p:to>
                                        <p:strVal val="visible"/>
                                      </p:to>
                                    </p:set>
                                    <p:animEffect transition="in" filter="fade">
                                      <p:cBhvr>
                                        <p:cTn id="7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1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0" name="Rectangle 1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oup 23">
            <a:extLst>
              <a:ext uri="{FF2B5EF4-FFF2-40B4-BE49-F238E27FC236}">
                <a16:creationId xmlns:a16="http://schemas.microsoft.com/office/drawing/2014/main" id="{F54E156B-C3CF-4290-AAE3-FA3BD6BE8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5" name="Picture 24">
              <a:extLst>
                <a:ext uri="{FF2B5EF4-FFF2-40B4-BE49-F238E27FC236}">
                  <a16:creationId xmlns:a16="http://schemas.microsoft.com/office/drawing/2014/main" id="{886638AD-AE91-49BD-AE6F-DA6DD5FCBA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25">
              <a:extLst>
                <a:ext uri="{FF2B5EF4-FFF2-40B4-BE49-F238E27FC236}">
                  <a16:creationId xmlns:a16="http://schemas.microsoft.com/office/drawing/2014/main" id="{367238FA-4030-4D69-9A1A-42918D7BB8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207903" y="414301"/>
            <a:ext cx="5257800" cy="1514100"/>
          </a:xfrm>
        </p:spPr>
        <p:txBody>
          <a:bodyPr vert="horz" lIns="91440" tIns="45720" rIns="91440" bIns="45720" rtlCol="0" anchor="ctr">
            <a:normAutofit/>
          </a:bodyPr>
          <a:lstStyle/>
          <a:p>
            <a:pPr algn="l"/>
            <a:r>
              <a:rPr lang="en-US" sz="4000" dirty="0">
                <a:ea typeface="+mj-lt"/>
                <a:cs typeface="+mj-lt"/>
              </a:rPr>
              <a:t>Backend technology</a:t>
            </a:r>
            <a:endParaRPr lang="en-US" sz="4000" dirty="0"/>
          </a:p>
        </p:txBody>
      </p:sp>
      <p:sp>
        <p:nvSpPr>
          <p:cNvPr id="3" name="Subtitle 2"/>
          <p:cNvSpPr>
            <a:spLocks noGrp="1"/>
          </p:cNvSpPr>
          <p:nvPr>
            <p:ph type="subTitle" idx="1"/>
          </p:nvPr>
        </p:nvSpPr>
        <p:spPr>
          <a:xfrm>
            <a:off x="254942" y="1538112"/>
            <a:ext cx="6809685" cy="5059760"/>
          </a:xfrm>
        </p:spPr>
        <p:txBody>
          <a:bodyPr vert="horz" lIns="91440" tIns="45720" rIns="91440" bIns="45720" rtlCol="0" anchor="ctr">
            <a:normAutofit/>
          </a:bodyPr>
          <a:lstStyle/>
          <a:p>
            <a:pPr marL="342900" indent="-285750" algn="l">
              <a:lnSpc>
                <a:spcPct val="100000"/>
              </a:lnSpc>
              <a:buFont typeface="Wingdings" panose="020B0604020202020204" pitchFamily="34" charset="0"/>
              <a:buChar char="§"/>
            </a:pPr>
            <a:r>
              <a:rPr lang="en-US" sz="1600" dirty="0">
                <a:ea typeface="+mn-lt"/>
                <a:cs typeface="+mn-lt"/>
              </a:rPr>
              <a:t>Backend technology is the part of web development responsible for server-side logic, databases, and other behind-the-scenes processes that power a website or web application.</a:t>
            </a:r>
          </a:p>
          <a:p>
            <a:pPr marL="342900" indent="-342900" algn="l">
              <a:buAutoNum type="arabicPeriod"/>
            </a:pPr>
            <a:r>
              <a:rPr lang="en-US" sz="1600" b="1" dirty="0">
                <a:ea typeface="+mn-lt"/>
                <a:cs typeface="+mn-lt"/>
              </a:rPr>
              <a:t>Server-Side Logic:</a:t>
            </a:r>
            <a:r>
              <a:rPr lang="en-US" sz="1600" dirty="0">
                <a:ea typeface="+mn-lt"/>
                <a:cs typeface="+mn-lt"/>
              </a:rPr>
              <a:t> Backend technology focuses on the server-side of web applications. It involves handling data storage, processing, and managing the business logic of the application. This includes tasks such as database management, user authentication, server configurations, and responding to client requests.</a:t>
            </a:r>
          </a:p>
          <a:p>
            <a:pPr marL="342900" indent="-342900" algn="l">
              <a:buAutoNum type="arabicPeriod"/>
            </a:pPr>
            <a:r>
              <a:rPr lang="en-US" sz="1600" b="1" dirty="0">
                <a:ea typeface="+mn-lt"/>
                <a:cs typeface="+mn-lt"/>
              </a:rPr>
              <a:t>Data Management and Security:</a:t>
            </a:r>
            <a:r>
              <a:rPr lang="en-US" sz="1600" dirty="0">
                <a:ea typeface="+mn-lt"/>
                <a:cs typeface="+mn-lt"/>
              </a:rPr>
              <a:t> Backend technology is responsible for securely storing and managing data, ensuring data integrity, and protecting sensitive information. It often involves working with databases, server-side scripting languages (e.g., Node.js, Python, Ruby), and frameworks to handle data transactions and provide a secure foundation for the frontend to interact with.</a:t>
            </a:r>
            <a:endParaRPr lang="en-US" dirty="0">
              <a:ea typeface="+mn-lt"/>
              <a:cs typeface="+mn-lt"/>
            </a:endParaRPr>
          </a:p>
        </p:txBody>
      </p:sp>
      <p:pic>
        <p:nvPicPr>
          <p:cNvPr id="10" name="Picture 9" descr="What Are the Best Backend Technologies For Your Web App? - Top Digital ...">
            <a:extLst>
              <a:ext uri="{FF2B5EF4-FFF2-40B4-BE49-F238E27FC236}">
                <a16:creationId xmlns:a16="http://schemas.microsoft.com/office/drawing/2014/main" id="{53AB691E-B584-91ED-7A96-4E8684AB25D0}"/>
              </a:ext>
            </a:extLst>
          </p:cNvPr>
          <p:cNvPicPr>
            <a:picLocks noChangeAspect="1"/>
          </p:cNvPicPr>
          <p:nvPr/>
        </p:nvPicPr>
        <p:blipFill>
          <a:blip r:embed="rId5"/>
          <a:stretch>
            <a:fillRect/>
          </a:stretch>
        </p:blipFill>
        <p:spPr>
          <a:xfrm>
            <a:off x="7499585" y="2448297"/>
            <a:ext cx="4276606" cy="4247408"/>
          </a:xfrm>
          <a:prstGeom prst="rect">
            <a:avLst/>
          </a:prstGeom>
        </p:spPr>
      </p:pic>
      <p:pic>
        <p:nvPicPr>
          <p:cNvPr id="11" name="Picture 10" descr="5 Backend Solutions for Web and Mobile Applications [Firebase ...">
            <a:extLst>
              <a:ext uri="{FF2B5EF4-FFF2-40B4-BE49-F238E27FC236}">
                <a16:creationId xmlns:a16="http://schemas.microsoft.com/office/drawing/2014/main" id="{42E9B984-22E9-30C0-49F4-4257AD7EA673}"/>
              </a:ext>
            </a:extLst>
          </p:cNvPr>
          <p:cNvPicPr>
            <a:picLocks noChangeAspect="1"/>
          </p:cNvPicPr>
          <p:nvPr/>
        </p:nvPicPr>
        <p:blipFill>
          <a:blip r:embed="rId6"/>
          <a:stretch>
            <a:fillRect/>
          </a:stretch>
        </p:blipFill>
        <p:spPr>
          <a:xfrm>
            <a:off x="7499585" y="156163"/>
            <a:ext cx="4276607" cy="2133600"/>
          </a:xfrm>
          <a:prstGeom prst="rect">
            <a:avLst/>
          </a:prstGeom>
        </p:spPr>
      </p:pic>
    </p:spTree>
    <p:extLst>
      <p:ext uri="{BB962C8B-B14F-4D97-AF65-F5344CB8AC3E}">
        <p14:creationId xmlns:p14="http://schemas.microsoft.com/office/powerpoint/2010/main" val="100724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1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0" name="Rectangle 1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oup 23">
            <a:extLst>
              <a:ext uri="{FF2B5EF4-FFF2-40B4-BE49-F238E27FC236}">
                <a16:creationId xmlns:a16="http://schemas.microsoft.com/office/drawing/2014/main" id="{F54E156B-C3CF-4290-AAE3-FA3BD6BE8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5" name="Picture 24">
              <a:extLst>
                <a:ext uri="{FF2B5EF4-FFF2-40B4-BE49-F238E27FC236}">
                  <a16:creationId xmlns:a16="http://schemas.microsoft.com/office/drawing/2014/main" id="{886638AD-AE91-49BD-AE6F-DA6DD5FCBA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25">
              <a:extLst>
                <a:ext uri="{FF2B5EF4-FFF2-40B4-BE49-F238E27FC236}">
                  <a16:creationId xmlns:a16="http://schemas.microsoft.com/office/drawing/2014/main" id="{367238FA-4030-4D69-9A1A-42918D7BB8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123237" y="66227"/>
            <a:ext cx="11984094" cy="930840"/>
          </a:xfrm>
        </p:spPr>
        <p:txBody>
          <a:bodyPr vert="horz" lIns="91440" tIns="45720" rIns="91440" bIns="45720" rtlCol="0" anchor="ctr">
            <a:normAutofit fontScale="90000"/>
          </a:bodyPr>
          <a:lstStyle/>
          <a:p>
            <a:pPr algn="l"/>
            <a:r>
              <a:rPr lang="en-US" sz="4000" b="1" u="sng" dirty="0">
                <a:ea typeface="+mj-lt"/>
                <a:cs typeface="+mj-lt"/>
              </a:rPr>
              <a:t>Differences between Backend technology</a:t>
            </a:r>
            <a:br>
              <a:rPr lang="en-US" sz="4000" b="1" u="sng" dirty="0">
                <a:ea typeface="+mj-lt"/>
                <a:cs typeface="+mj-lt"/>
              </a:rPr>
            </a:br>
            <a:r>
              <a:rPr lang="en-US" sz="4000" b="1" u="sng" dirty="0">
                <a:cs typeface="Sabon Next LT"/>
              </a:rPr>
              <a:t>Differences based on Programming Languages Used</a:t>
            </a:r>
          </a:p>
        </p:txBody>
      </p:sp>
      <p:sp>
        <p:nvSpPr>
          <p:cNvPr id="3" name="Subtitle 2"/>
          <p:cNvSpPr>
            <a:spLocks noGrp="1"/>
          </p:cNvSpPr>
          <p:nvPr>
            <p:ph type="subTitle" idx="1"/>
          </p:nvPr>
        </p:nvSpPr>
        <p:spPr>
          <a:xfrm>
            <a:off x="254942" y="936038"/>
            <a:ext cx="11852055" cy="5661834"/>
          </a:xfrm>
        </p:spPr>
        <p:txBody>
          <a:bodyPr vert="horz" lIns="91440" tIns="45720" rIns="91440" bIns="45720" rtlCol="0" anchor="ctr">
            <a:normAutofit/>
          </a:bodyPr>
          <a:lstStyle/>
          <a:p>
            <a:pPr algn="l"/>
            <a:r>
              <a:rPr lang="en-US" sz="1200" b="1" dirty="0">
                <a:ea typeface="+mn-lt"/>
                <a:cs typeface="+mn-lt"/>
              </a:rPr>
              <a:t>Node.js:</a:t>
            </a:r>
            <a:endParaRPr lang="en-US" dirty="0"/>
          </a:p>
          <a:p>
            <a:pPr marL="742950" lvl="1" indent="-285750" algn="l">
              <a:buFont typeface="Arial"/>
              <a:buChar char="•"/>
            </a:pPr>
            <a:r>
              <a:rPr lang="en-US" sz="1200" dirty="0">
                <a:ea typeface="+mn-lt"/>
                <a:cs typeface="+mn-lt"/>
              </a:rPr>
              <a:t>Programming Language: JavaScript (runtime environment).</a:t>
            </a:r>
            <a:endParaRPr lang="en-US" dirty="0"/>
          </a:p>
          <a:p>
            <a:pPr marL="742950" lvl="1" indent="-285750" algn="l">
              <a:buFont typeface="Arial"/>
              <a:buChar char="•"/>
            </a:pPr>
            <a:r>
              <a:rPr lang="en-US" sz="1200" dirty="0">
                <a:ea typeface="+mn-lt"/>
                <a:cs typeface="+mn-lt"/>
              </a:rPr>
              <a:t>Notable Features: Non-blocking I/O, event-driven architecture.</a:t>
            </a:r>
            <a:endParaRPr lang="en-US" dirty="0"/>
          </a:p>
          <a:p>
            <a:pPr algn="l"/>
            <a:r>
              <a:rPr lang="en-US" sz="1200" b="1" dirty="0">
                <a:ea typeface="+mn-lt"/>
                <a:cs typeface="+mn-lt"/>
              </a:rPr>
              <a:t>Ruby on Rails:</a:t>
            </a:r>
            <a:endParaRPr lang="en-US" dirty="0"/>
          </a:p>
          <a:p>
            <a:pPr marL="742950" lvl="1" indent="-285750" algn="l">
              <a:buFont typeface="Arial"/>
              <a:buChar char="•"/>
            </a:pPr>
            <a:r>
              <a:rPr lang="en-US" sz="1200" dirty="0">
                <a:ea typeface="+mn-lt"/>
                <a:cs typeface="+mn-lt"/>
              </a:rPr>
              <a:t>Programming Language: Ruby.</a:t>
            </a:r>
            <a:endParaRPr lang="en-US" dirty="0"/>
          </a:p>
          <a:p>
            <a:pPr marL="742950" lvl="1" indent="-285750" algn="l">
              <a:buFont typeface="Arial"/>
              <a:buChar char="•"/>
            </a:pPr>
            <a:r>
              <a:rPr lang="en-US" sz="1200" dirty="0">
                <a:ea typeface="+mn-lt"/>
                <a:cs typeface="+mn-lt"/>
              </a:rPr>
              <a:t>Notable Features: Convention over configuration, rapid development.</a:t>
            </a:r>
            <a:endParaRPr lang="en-US" dirty="0"/>
          </a:p>
          <a:p>
            <a:pPr algn="l"/>
            <a:r>
              <a:rPr lang="en-US" sz="1200" b="1" dirty="0">
                <a:ea typeface="+mn-lt"/>
                <a:cs typeface="+mn-lt"/>
              </a:rPr>
              <a:t>Python (Django and Flask):</a:t>
            </a:r>
            <a:endParaRPr lang="en-US" dirty="0"/>
          </a:p>
          <a:p>
            <a:pPr marL="742950" lvl="1" indent="-285750" algn="l">
              <a:buFont typeface="Arial"/>
              <a:buChar char="•"/>
            </a:pPr>
            <a:r>
              <a:rPr lang="en-US" sz="1200" dirty="0">
                <a:ea typeface="+mn-lt"/>
                <a:cs typeface="+mn-lt"/>
              </a:rPr>
              <a:t>Programming Language: Python.</a:t>
            </a:r>
            <a:endParaRPr lang="en-US" dirty="0"/>
          </a:p>
          <a:p>
            <a:pPr marL="742950" lvl="1" indent="-285750" algn="l">
              <a:buFont typeface="Arial"/>
              <a:buChar char="•"/>
            </a:pPr>
            <a:r>
              <a:rPr lang="en-US" sz="1200" dirty="0">
                <a:ea typeface="+mn-lt"/>
                <a:cs typeface="+mn-lt"/>
              </a:rPr>
              <a:t>Notable Features: Django offers a comprehensive framework with many built-in features, while Flask is a microframework for more minimalistic needs.</a:t>
            </a:r>
            <a:endParaRPr lang="en-US" dirty="0"/>
          </a:p>
          <a:p>
            <a:pPr algn="l"/>
            <a:r>
              <a:rPr lang="en-US" sz="1200" b="1" dirty="0">
                <a:ea typeface="+mn-lt"/>
                <a:cs typeface="+mn-lt"/>
              </a:rPr>
              <a:t>PHP (Laravel):</a:t>
            </a:r>
            <a:endParaRPr lang="en-US" dirty="0"/>
          </a:p>
          <a:p>
            <a:pPr marL="742950" lvl="1" indent="-285750" algn="l">
              <a:buFont typeface="Arial"/>
              <a:buChar char="•"/>
            </a:pPr>
            <a:r>
              <a:rPr lang="en-US" sz="1200" dirty="0">
                <a:ea typeface="+mn-lt"/>
                <a:cs typeface="+mn-lt"/>
              </a:rPr>
              <a:t>Programming Language: PHP.</a:t>
            </a:r>
            <a:endParaRPr lang="en-US" dirty="0"/>
          </a:p>
          <a:p>
            <a:pPr marL="742950" lvl="1" indent="-285750" algn="l">
              <a:buFont typeface="Arial"/>
              <a:buChar char="•"/>
            </a:pPr>
            <a:r>
              <a:rPr lang="en-US" sz="1200" dirty="0">
                <a:ea typeface="+mn-lt"/>
                <a:cs typeface="+mn-lt"/>
              </a:rPr>
              <a:t>Notable Features: Laravel provides a clean and expressive syntax.</a:t>
            </a:r>
            <a:endParaRPr lang="en-US" dirty="0"/>
          </a:p>
          <a:p>
            <a:pPr algn="l"/>
            <a:r>
              <a:rPr lang="en-US" sz="1200" b="1" dirty="0">
                <a:ea typeface="+mn-lt"/>
                <a:cs typeface="+mn-lt"/>
              </a:rPr>
              <a:t>Java (Spring):</a:t>
            </a:r>
            <a:endParaRPr lang="en-US" dirty="0"/>
          </a:p>
          <a:p>
            <a:pPr marL="742950" lvl="1" indent="-285750" algn="l">
              <a:buFont typeface="Arial"/>
              <a:buChar char="•"/>
            </a:pPr>
            <a:r>
              <a:rPr lang="en-US" sz="1200" dirty="0">
                <a:ea typeface="+mn-lt"/>
                <a:cs typeface="+mn-lt"/>
              </a:rPr>
              <a:t>Programming Language: Java.</a:t>
            </a:r>
            <a:endParaRPr lang="en-US" dirty="0"/>
          </a:p>
          <a:p>
            <a:pPr marL="742950" lvl="1" indent="-285750" algn="l">
              <a:buFont typeface="Arial"/>
              <a:buChar char="•"/>
            </a:pPr>
            <a:r>
              <a:rPr lang="en-US" sz="1200" dirty="0">
                <a:ea typeface="+mn-lt"/>
                <a:cs typeface="+mn-lt"/>
              </a:rPr>
              <a:t>Notable Features: Robust and enterprise-grade, strong typing.</a:t>
            </a:r>
            <a:endParaRPr lang="en-US" dirty="0"/>
          </a:p>
          <a:p>
            <a:pPr algn="l"/>
            <a:r>
              <a:rPr lang="en-US" sz="1200" b="1" dirty="0">
                <a:ea typeface="+mn-lt"/>
                <a:cs typeface="+mn-lt"/>
              </a:rPr>
              <a:t>.NET (ASP.NET):</a:t>
            </a:r>
            <a:endParaRPr lang="en-US" dirty="0"/>
          </a:p>
          <a:p>
            <a:pPr marL="742950" lvl="1" indent="-285750" algn="l">
              <a:buFont typeface="Arial"/>
              <a:buChar char="•"/>
            </a:pPr>
            <a:r>
              <a:rPr lang="en-US" sz="1200" dirty="0">
                <a:ea typeface="+mn-lt"/>
                <a:cs typeface="+mn-lt"/>
              </a:rPr>
              <a:t>Programming Language: C# (mostly).</a:t>
            </a:r>
            <a:endParaRPr lang="en-US" dirty="0"/>
          </a:p>
          <a:p>
            <a:pPr marL="742950" lvl="1" indent="-285750" algn="l">
              <a:buFont typeface="Arial"/>
              <a:buChar char="•"/>
            </a:pPr>
            <a:r>
              <a:rPr lang="en-US" sz="1200" dirty="0">
                <a:ea typeface="+mn-lt"/>
                <a:cs typeface="+mn-lt"/>
              </a:rPr>
              <a:t>Notable Features: Versatile, well-suited for Windows-based applications.</a:t>
            </a:r>
            <a:endParaRPr lang="en-US" dirty="0"/>
          </a:p>
          <a:p>
            <a:pPr marL="57150" algn="l">
              <a:lnSpc>
                <a:spcPct val="100000"/>
              </a:lnSpc>
            </a:pPr>
            <a:endParaRPr lang="en-US" sz="1600" dirty="0">
              <a:ea typeface="+mn-lt"/>
              <a:cs typeface="+mn-lt"/>
            </a:endParaRPr>
          </a:p>
        </p:txBody>
      </p:sp>
    </p:spTree>
    <p:extLst>
      <p:ext uri="{BB962C8B-B14F-4D97-AF65-F5344CB8AC3E}">
        <p14:creationId xmlns:p14="http://schemas.microsoft.com/office/powerpoint/2010/main" val="194878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1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0" name="Rectangle 1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oup 23">
            <a:extLst>
              <a:ext uri="{FF2B5EF4-FFF2-40B4-BE49-F238E27FC236}">
                <a16:creationId xmlns:a16="http://schemas.microsoft.com/office/drawing/2014/main" id="{F54E156B-C3CF-4290-AAE3-FA3BD6BE8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5" name="Picture 24">
              <a:extLst>
                <a:ext uri="{FF2B5EF4-FFF2-40B4-BE49-F238E27FC236}">
                  <a16:creationId xmlns:a16="http://schemas.microsoft.com/office/drawing/2014/main" id="{886638AD-AE91-49BD-AE6F-DA6DD5FCBA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25">
              <a:extLst>
                <a:ext uri="{FF2B5EF4-FFF2-40B4-BE49-F238E27FC236}">
                  <a16:creationId xmlns:a16="http://schemas.microsoft.com/office/drawing/2014/main" id="{367238FA-4030-4D69-9A1A-42918D7BB8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1045162" y="66227"/>
            <a:ext cx="10262539" cy="573359"/>
          </a:xfrm>
        </p:spPr>
        <p:txBody>
          <a:bodyPr vert="horz" lIns="91440" tIns="45720" rIns="91440" bIns="45720" rtlCol="0" anchor="ctr">
            <a:normAutofit fontScale="90000"/>
          </a:bodyPr>
          <a:lstStyle/>
          <a:p>
            <a:pPr algn="l"/>
            <a:r>
              <a:rPr lang="en-US" sz="4000" b="1" u="sng" dirty="0">
                <a:ea typeface="+mj-lt"/>
                <a:cs typeface="+mj-lt"/>
              </a:rPr>
              <a:t>Differences based on Frameworks and Libraries</a:t>
            </a:r>
            <a:endParaRPr lang="en-US" sz="4000" u="sng" dirty="0">
              <a:cs typeface="Sabon Next LT"/>
            </a:endParaRPr>
          </a:p>
        </p:txBody>
      </p:sp>
      <p:sp>
        <p:nvSpPr>
          <p:cNvPr id="3" name="Subtitle 2"/>
          <p:cNvSpPr>
            <a:spLocks noGrp="1"/>
          </p:cNvSpPr>
          <p:nvPr>
            <p:ph type="subTitle" idx="1"/>
          </p:nvPr>
        </p:nvSpPr>
        <p:spPr>
          <a:xfrm>
            <a:off x="142053" y="766705"/>
            <a:ext cx="11852055" cy="5906426"/>
          </a:xfrm>
        </p:spPr>
        <p:txBody>
          <a:bodyPr vert="horz" lIns="91440" tIns="45720" rIns="91440" bIns="45720" rtlCol="0" anchor="ctr">
            <a:normAutofit fontScale="70000" lnSpcReduction="20000"/>
          </a:bodyPr>
          <a:lstStyle/>
          <a:p>
            <a:pPr algn="l"/>
            <a:r>
              <a:rPr lang="en-US" sz="1200" b="1" dirty="0">
                <a:ea typeface="+mn-lt"/>
                <a:cs typeface="+mn-lt"/>
              </a:rPr>
              <a:t>Node.js:</a:t>
            </a:r>
            <a:endParaRPr lang="en-US" dirty="0"/>
          </a:p>
          <a:p>
            <a:pPr marL="285750" indent="-285750" algn="l">
              <a:buFont typeface="Arial"/>
              <a:buChar char="•"/>
            </a:pPr>
            <a:r>
              <a:rPr lang="en-US" sz="1200" b="1" dirty="0">
                <a:ea typeface="+mn-lt"/>
                <a:cs typeface="+mn-lt"/>
              </a:rPr>
              <a:t>Frameworks:</a:t>
            </a:r>
            <a:r>
              <a:rPr lang="en-US" sz="1200" dirty="0">
                <a:ea typeface="+mn-lt"/>
                <a:cs typeface="+mn-lt"/>
              </a:rPr>
              <a:t> Express.js is the most commonly used framework for Node.js.</a:t>
            </a:r>
            <a:endParaRPr lang="en-US" dirty="0"/>
          </a:p>
          <a:p>
            <a:pPr marL="285750" indent="-285750" algn="l">
              <a:buFont typeface="Arial"/>
              <a:buChar char="•"/>
            </a:pPr>
            <a:r>
              <a:rPr lang="en-US" sz="1200" b="1" dirty="0">
                <a:ea typeface="+mn-lt"/>
                <a:cs typeface="+mn-lt"/>
              </a:rPr>
              <a:t>Libraries:</a:t>
            </a:r>
            <a:r>
              <a:rPr lang="en-US" sz="1200" dirty="0">
                <a:ea typeface="+mn-lt"/>
                <a:cs typeface="+mn-lt"/>
              </a:rPr>
              <a:t> Node.js has a vast ecosystem of libraries available through </a:t>
            </a:r>
            <a:r>
              <a:rPr lang="en-US" sz="1200" err="1">
                <a:ea typeface="+mn-lt"/>
                <a:cs typeface="+mn-lt"/>
              </a:rPr>
              <a:t>npm</a:t>
            </a:r>
            <a:r>
              <a:rPr lang="en-US" sz="1200" dirty="0">
                <a:ea typeface="+mn-lt"/>
                <a:cs typeface="+mn-lt"/>
              </a:rPr>
              <a:t> (Node Package Manager).</a:t>
            </a:r>
            <a:endParaRPr lang="en-US" dirty="0"/>
          </a:p>
          <a:p>
            <a:pPr marL="285750" indent="-285750" algn="l">
              <a:buFont typeface="Arial"/>
              <a:buChar char="•"/>
            </a:pPr>
            <a:r>
              <a:rPr lang="en-US" sz="1200" b="1" dirty="0">
                <a:ea typeface="+mn-lt"/>
                <a:cs typeface="+mn-lt"/>
              </a:rPr>
              <a:t>Characteristics:</a:t>
            </a:r>
            <a:r>
              <a:rPr lang="en-US" sz="1200" dirty="0">
                <a:ea typeface="+mn-lt"/>
                <a:cs typeface="+mn-lt"/>
              </a:rPr>
              <a:t> It's known for its flexibility in choosing libraries for various purposes, which allows developers to build custom solutions.</a:t>
            </a:r>
            <a:endParaRPr lang="en-US" dirty="0"/>
          </a:p>
          <a:p>
            <a:pPr algn="l"/>
            <a:r>
              <a:rPr lang="en-US" sz="1200" b="1" dirty="0">
                <a:ea typeface="+mn-lt"/>
                <a:cs typeface="+mn-lt"/>
              </a:rPr>
              <a:t>Ruby on Rails:</a:t>
            </a:r>
            <a:endParaRPr lang="en-US" dirty="0"/>
          </a:p>
          <a:p>
            <a:pPr marL="285750" indent="-285750" algn="l">
              <a:buFont typeface="Arial"/>
              <a:buChar char="•"/>
            </a:pPr>
            <a:r>
              <a:rPr lang="en-US" sz="1200" b="1" dirty="0">
                <a:ea typeface="+mn-lt"/>
                <a:cs typeface="+mn-lt"/>
              </a:rPr>
              <a:t>Frameworks:</a:t>
            </a:r>
            <a:r>
              <a:rPr lang="en-US" sz="1200" dirty="0">
                <a:ea typeface="+mn-lt"/>
                <a:cs typeface="+mn-lt"/>
              </a:rPr>
              <a:t> Ruby on Rails is a full-stack framework that provides many built-in features.</a:t>
            </a:r>
            <a:endParaRPr lang="en-US" dirty="0"/>
          </a:p>
          <a:p>
            <a:pPr marL="285750" indent="-285750" algn="l">
              <a:buFont typeface="Arial"/>
              <a:buChar char="•"/>
            </a:pPr>
            <a:r>
              <a:rPr lang="en-US" sz="1200" b="1" dirty="0">
                <a:ea typeface="+mn-lt"/>
                <a:cs typeface="+mn-lt"/>
              </a:rPr>
              <a:t>Libraries:</a:t>
            </a:r>
            <a:r>
              <a:rPr lang="en-US" sz="1200" dirty="0">
                <a:ea typeface="+mn-lt"/>
                <a:cs typeface="+mn-lt"/>
              </a:rPr>
              <a:t> It comes with a set of libraries for common tasks, such as database interactions.</a:t>
            </a:r>
            <a:endParaRPr lang="en-US" dirty="0"/>
          </a:p>
          <a:p>
            <a:pPr marL="285750" indent="-285750" algn="l">
              <a:buFont typeface="Arial"/>
              <a:buChar char="•"/>
            </a:pPr>
            <a:r>
              <a:rPr lang="en-US" sz="1200" b="1" dirty="0">
                <a:ea typeface="+mn-lt"/>
                <a:cs typeface="+mn-lt"/>
              </a:rPr>
              <a:t>Characteristics:</a:t>
            </a:r>
            <a:r>
              <a:rPr lang="en-US" sz="1200" dirty="0">
                <a:ea typeface="+mn-lt"/>
                <a:cs typeface="+mn-lt"/>
              </a:rPr>
              <a:t> Rails follows the "convention over configuration" principle, making it easy to get started quickly without needing to choose many libraries.</a:t>
            </a:r>
            <a:endParaRPr lang="en-US" dirty="0"/>
          </a:p>
          <a:p>
            <a:pPr algn="l"/>
            <a:r>
              <a:rPr lang="en-US" sz="1200" b="1" dirty="0">
                <a:ea typeface="+mn-lt"/>
                <a:cs typeface="+mn-lt"/>
              </a:rPr>
              <a:t>Python (Django and Flask):</a:t>
            </a:r>
            <a:endParaRPr lang="en-US" dirty="0"/>
          </a:p>
          <a:p>
            <a:pPr marL="285750" indent="-285750" algn="l">
              <a:buFont typeface="Arial"/>
              <a:buChar char="•"/>
            </a:pPr>
            <a:r>
              <a:rPr lang="en-US" sz="1200" b="1" dirty="0">
                <a:ea typeface="+mn-lt"/>
                <a:cs typeface="+mn-lt"/>
              </a:rPr>
              <a:t>Frameworks:</a:t>
            </a:r>
            <a:r>
              <a:rPr lang="en-US" sz="1200" dirty="0">
                <a:ea typeface="+mn-lt"/>
                <a:cs typeface="+mn-lt"/>
              </a:rPr>
              <a:t> Django and Flask are popular Python backend frameworks.</a:t>
            </a:r>
            <a:endParaRPr lang="en-US" dirty="0"/>
          </a:p>
          <a:p>
            <a:pPr marL="285750" indent="-285750" algn="l">
              <a:buFont typeface="Arial"/>
              <a:buChar char="•"/>
            </a:pPr>
            <a:r>
              <a:rPr lang="en-US" sz="1200" b="1" dirty="0">
                <a:ea typeface="+mn-lt"/>
                <a:cs typeface="+mn-lt"/>
              </a:rPr>
              <a:t>Libraries:</a:t>
            </a:r>
            <a:r>
              <a:rPr lang="en-US" sz="1200" dirty="0">
                <a:ea typeface="+mn-lt"/>
                <a:cs typeface="+mn-lt"/>
              </a:rPr>
              <a:t> Django comes with a wide range of built-in libraries, while Flask is more minimalistic and allows developers to choose libraries as needed.</a:t>
            </a:r>
            <a:endParaRPr lang="en-US" dirty="0"/>
          </a:p>
          <a:p>
            <a:pPr marL="285750" indent="-285750" algn="l">
              <a:buFont typeface="Arial"/>
              <a:buChar char="•"/>
            </a:pPr>
            <a:r>
              <a:rPr lang="en-US" sz="1200" b="1" dirty="0">
                <a:ea typeface="+mn-lt"/>
                <a:cs typeface="+mn-lt"/>
              </a:rPr>
              <a:t>Characteristics:</a:t>
            </a:r>
            <a:r>
              <a:rPr lang="en-US" sz="1200" dirty="0">
                <a:ea typeface="+mn-lt"/>
                <a:cs typeface="+mn-lt"/>
              </a:rPr>
              <a:t> Django provides an all-in-one solution with many prebuilt features, whereas Flask offers more flexibility in choosing libraries for specific functionalities.</a:t>
            </a:r>
            <a:endParaRPr lang="en-US" dirty="0"/>
          </a:p>
          <a:p>
            <a:pPr algn="l"/>
            <a:r>
              <a:rPr lang="en-US" sz="1200" b="1" dirty="0">
                <a:ea typeface="+mn-lt"/>
                <a:cs typeface="+mn-lt"/>
              </a:rPr>
              <a:t>PHP (Laravel):</a:t>
            </a:r>
            <a:endParaRPr lang="en-US" dirty="0"/>
          </a:p>
          <a:p>
            <a:pPr marL="285750" indent="-285750" algn="l">
              <a:buFont typeface="Arial"/>
              <a:buChar char="•"/>
            </a:pPr>
            <a:r>
              <a:rPr lang="en-US" sz="1200" b="1" dirty="0">
                <a:ea typeface="+mn-lt"/>
                <a:cs typeface="+mn-lt"/>
              </a:rPr>
              <a:t>Frameworks:</a:t>
            </a:r>
            <a:r>
              <a:rPr lang="en-US" sz="1200" dirty="0">
                <a:ea typeface="+mn-lt"/>
                <a:cs typeface="+mn-lt"/>
              </a:rPr>
              <a:t> Laravel is the primary PHP framework.</a:t>
            </a:r>
            <a:endParaRPr lang="en-US" dirty="0"/>
          </a:p>
          <a:p>
            <a:pPr marL="285750" indent="-285750" algn="l">
              <a:buFont typeface="Arial"/>
              <a:buChar char="•"/>
            </a:pPr>
            <a:r>
              <a:rPr lang="en-US" sz="1200" b="1" dirty="0">
                <a:ea typeface="+mn-lt"/>
                <a:cs typeface="+mn-lt"/>
              </a:rPr>
              <a:t>Libraries:</a:t>
            </a:r>
            <a:r>
              <a:rPr lang="en-US" sz="1200" dirty="0">
                <a:ea typeface="+mn-lt"/>
                <a:cs typeface="+mn-lt"/>
              </a:rPr>
              <a:t> Laravel includes libraries for tasks like authentication, database management, and routing.</a:t>
            </a:r>
            <a:endParaRPr lang="en-US" dirty="0"/>
          </a:p>
          <a:p>
            <a:pPr marL="285750" indent="-285750" algn="l">
              <a:buFont typeface="Arial"/>
              <a:buChar char="•"/>
            </a:pPr>
            <a:r>
              <a:rPr lang="en-US" sz="1200" b="1" dirty="0">
                <a:ea typeface="+mn-lt"/>
                <a:cs typeface="+mn-lt"/>
              </a:rPr>
              <a:t>Characteristics:</a:t>
            </a:r>
            <a:r>
              <a:rPr lang="en-US" sz="1200" dirty="0">
                <a:ea typeface="+mn-lt"/>
                <a:cs typeface="+mn-lt"/>
              </a:rPr>
              <a:t> It offers an expressive syntax and a set of tools and libraries to streamline common web development tasks.</a:t>
            </a:r>
            <a:endParaRPr lang="en-US" dirty="0"/>
          </a:p>
          <a:p>
            <a:pPr algn="l"/>
            <a:r>
              <a:rPr lang="en-US" sz="1200" b="1" dirty="0">
                <a:ea typeface="+mn-lt"/>
                <a:cs typeface="+mn-lt"/>
              </a:rPr>
              <a:t>Java (Spring):</a:t>
            </a:r>
            <a:endParaRPr lang="en-US" dirty="0"/>
          </a:p>
          <a:p>
            <a:pPr marL="285750" indent="-285750" algn="l">
              <a:buFont typeface="Arial"/>
              <a:buChar char="•"/>
            </a:pPr>
            <a:r>
              <a:rPr lang="en-US" sz="1200" b="1" dirty="0">
                <a:ea typeface="+mn-lt"/>
                <a:cs typeface="+mn-lt"/>
              </a:rPr>
              <a:t>Frameworks:</a:t>
            </a:r>
            <a:r>
              <a:rPr lang="en-US" sz="1200" dirty="0">
                <a:ea typeface="+mn-lt"/>
                <a:cs typeface="+mn-lt"/>
              </a:rPr>
              <a:t> Spring is the dominant Java backend framework.</a:t>
            </a:r>
            <a:endParaRPr lang="en-US" dirty="0"/>
          </a:p>
          <a:p>
            <a:pPr marL="285750" indent="-285750" algn="l">
              <a:buFont typeface="Arial"/>
              <a:buChar char="•"/>
            </a:pPr>
            <a:r>
              <a:rPr lang="en-US" sz="1200" b="1" dirty="0">
                <a:ea typeface="+mn-lt"/>
                <a:cs typeface="+mn-lt"/>
              </a:rPr>
              <a:t>Libraries:</a:t>
            </a:r>
            <a:r>
              <a:rPr lang="en-US" sz="1200" dirty="0">
                <a:ea typeface="+mn-lt"/>
                <a:cs typeface="+mn-lt"/>
              </a:rPr>
              <a:t> Spring offers a comprehensive set of libraries for various aspects of web development, such as security, data access, and transaction management.</a:t>
            </a:r>
            <a:endParaRPr lang="en-US" dirty="0"/>
          </a:p>
          <a:p>
            <a:pPr marL="285750" indent="-285750" algn="l">
              <a:buFont typeface="Arial"/>
              <a:buChar char="•"/>
            </a:pPr>
            <a:r>
              <a:rPr lang="en-US" sz="1200" b="1" dirty="0">
                <a:ea typeface="+mn-lt"/>
                <a:cs typeface="+mn-lt"/>
              </a:rPr>
              <a:t>Characteristics:</a:t>
            </a:r>
            <a:r>
              <a:rPr lang="en-US" sz="1200" dirty="0">
                <a:ea typeface="+mn-lt"/>
                <a:cs typeface="+mn-lt"/>
              </a:rPr>
              <a:t> Spring is known for its extensive library support and flexibility, making it suitable for large-scale enterprise applications.</a:t>
            </a:r>
            <a:endParaRPr lang="en-US" dirty="0"/>
          </a:p>
          <a:p>
            <a:pPr algn="l"/>
            <a:r>
              <a:rPr lang="en-US" sz="1200" b="1" dirty="0">
                <a:ea typeface="+mn-lt"/>
                <a:cs typeface="+mn-lt"/>
              </a:rPr>
              <a:t>.NET (ASP.NET):</a:t>
            </a:r>
            <a:endParaRPr lang="en-US" dirty="0"/>
          </a:p>
          <a:p>
            <a:pPr marL="285750" indent="-285750" algn="l">
              <a:buFont typeface="Arial"/>
              <a:buChar char="•"/>
            </a:pPr>
            <a:r>
              <a:rPr lang="en-US" sz="1200" b="1" dirty="0">
                <a:ea typeface="+mn-lt"/>
                <a:cs typeface="+mn-lt"/>
              </a:rPr>
              <a:t>Frameworks:</a:t>
            </a:r>
            <a:r>
              <a:rPr lang="en-US" sz="1200" dirty="0">
                <a:ea typeface="+mn-lt"/>
                <a:cs typeface="+mn-lt"/>
              </a:rPr>
              <a:t> ASP.NET is the primary framework for .NET backend development.</a:t>
            </a:r>
            <a:endParaRPr lang="en-US" dirty="0"/>
          </a:p>
          <a:p>
            <a:pPr marL="285750" indent="-285750" algn="l">
              <a:buFont typeface="Arial"/>
              <a:buChar char="•"/>
            </a:pPr>
            <a:r>
              <a:rPr lang="en-US" sz="1200" b="1" dirty="0">
                <a:ea typeface="+mn-lt"/>
                <a:cs typeface="+mn-lt"/>
              </a:rPr>
              <a:t>Libraries:</a:t>
            </a:r>
            <a:r>
              <a:rPr lang="en-US" sz="1200" dirty="0">
                <a:ea typeface="+mn-lt"/>
                <a:cs typeface="+mn-lt"/>
              </a:rPr>
              <a:t> The .NET ecosystem includes libraries for web development, such as Entity Framework for data access.</a:t>
            </a:r>
            <a:endParaRPr lang="en-US" dirty="0"/>
          </a:p>
          <a:p>
            <a:pPr marL="285750" indent="-285750" algn="l">
              <a:buFont typeface="Arial"/>
              <a:buChar char="•"/>
            </a:pPr>
            <a:r>
              <a:rPr lang="en-US" sz="1200" b="1" dirty="0">
                <a:ea typeface="+mn-lt"/>
                <a:cs typeface="+mn-lt"/>
              </a:rPr>
              <a:t>Characteristics:</a:t>
            </a:r>
            <a:r>
              <a:rPr lang="en-US" sz="1200" dirty="0">
                <a:ea typeface="+mn-lt"/>
                <a:cs typeface="+mn-lt"/>
              </a:rPr>
              <a:t> .NET provides a versatile environment for building Windows-based applications and enterprise-level systems.</a:t>
            </a:r>
            <a:endParaRPr lang="en-US" dirty="0"/>
          </a:p>
          <a:p>
            <a:pPr algn="l"/>
            <a:endParaRPr lang="en-US" sz="1200" b="1" dirty="0">
              <a:ea typeface="+mn-lt"/>
              <a:cs typeface="+mn-lt"/>
            </a:endParaRPr>
          </a:p>
        </p:txBody>
      </p:sp>
    </p:spTree>
    <p:extLst>
      <p:ext uri="{BB962C8B-B14F-4D97-AF65-F5344CB8AC3E}">
        <p14:creationId xmlns:p14="http://schemas.microsoft.com/office/powerpoint/2010/main" val="2906576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1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0" name="Rectangle 1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oup 23">
            <a:extLst>
              <a:ext uri="{FF2B5EF4-FFF2-40B4-BE49-F238E27FC236}">
                <a16:creationId xmlns:a16="http://schemas.microsoft.com/office/drawing/2014/main" id="{F54E156B-C3CF-4290-AAE3-FA3BD6BE8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5" name="Picture 24">
              <a:extLst>
                <a:ext uri="{FF2B5EF4-FFF2-40B4-BE49-F238E27FC236}">
                  <a16:creationId xmlns:a16="http://schemas.microsoft.com/office/drawing/2014/main" id="{886638AD-AE91-49BD-AE6F-DA6DD5FCBA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25">
              <a:extLst>
                <a:ext uri="{FF2B5EF4-FFF2-40B4-BE49-F238E27FC236}">
                  <a16:creationId xmlns:a16="http://schemas.microsoft.com/office/drawing/2014/main" id="{367238FA-4030-4D69-9A1A-42918D7BB8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1054569" y="375"/>
            <a:ext cx="10620020" cy="573359"/>
          </a:xfrm>
        </p:spPr>
        <p:txBody>
          <a:bodyPr vert="horz" lIns="91440" tIns="45720" rIns="91440" bIns="45720" rtlCol="0" anchor="ctr">
            <a:normAutofit fontScale="90000"/>
          </a:bodyPr>
          <a:lstStyle/>
          <a:p>
            <a:pPr algn="l"/>
            <a:r>
              <a:rPr lang="en-US" sz="4000" b="1" u="sng" dirty="0">
                <a:ea typeface="+mj-lt"/>
                <a:cs typeface="+mj-lt"/>
              </a:rPr>
              <a:t>Differences based on Scalability and Performance</a:t>
            </a:r>
            <a:endParaRPr lang="en-US" sz="4000" u="sng" dirty="0">
              <a:cs typeface="Sabon Next LT"/>
            </a:endParaRPr>
          </a:p>
        </p:txBody>
      </p:sp>
      <p:sp>
        <p:nvSpPr>
          <p:cNvPr id="3" name="Subtitle 2"/>
          <p:cNvSpPr>
            <a:spLocks noGrp="1"/>
          </p:cNvSpPr>
          <p:nvPr>
            <p:ph type="subTitle" idx="1"/>
          </p:nvPr>
        </p:nvSpPr>
        <p:spPr>
          <a:xfrm>
            <a:off x="142053" y="644409"/>
            <a:ext cx="12077832" cy="6216870"/>
          </a:xfrm>
        </p:spPr>
        <p:txBody>
          <a:bodyPr vert="horz" lIns="91440" tIns="45720" rIns="91440" bIns="45720" rtlCol="0" anchor="ctr">
            <a:normAutofit fontScale="85000" lnSpcReduction="10000"/>
          </a:bodyPr>
          <a:lstStyle/>
          <a:p>
            <a:pPr algn="l"/>
            <a:r>
              <a:rPr lang="en-US" sz="1200" b="1" dirty="0">
                <a:ea typeface="+mn-lt"/>
                <a:cs typeface="+mn-lt"/>
              </a:rPr>
              <a:t>Node.js:</a:t>
            </a:r>
            <a:endParaRPr lang="en-US" dirty="0"/>
          </a:p>
          <a:p>
            <a:pPr marL="285750" indent="-285750" algn="l">
              <a:buFont typeface="Arial"/>
              <a:buChar char="•"/>
            </a:pPr>
            <a:r>
              <a:rPr lang="en-US" sz="1200" b="1" dirty="0">
                <a:ea typeface="+mn-lt"/>
                <a:cs typeface="+mn-lt"/>
              </a:rPr>
              <a:t>Scalability:</a:t>
            </a:r>
            <a:r>
              <a:rPr lang="en-US" sz="1200" dirty="0">
                <a:ea typeface="+mn-lt"/>
                <a:cs typeface="+mn-lt"/>
              </a:rPr>
              <a:t> Node.js is well-known for its ability to handle a large number of concurrent connections and is particularly suitable for applications requiring real-time features, such as chat applications and online gaming.</a:t>
            </a:r>
            <a:endParaRPr lang="en-US" dirty="0"/>
          </a:p>
          <a:p>
            <a:pPr marL="285750" indent="-285750" algn="l">
              <a:buFont typeface="Arial"/>
              <a:buChar char="•"/>
            </a:pPr>
            <a:r>
              <a:rPr lang="en-US" sz="1200" b="1" dirty="0">
                <a:ea typeface="+mn-lt"/>
                <a:cs typeface="+mn-lt"/>
              </a:rPr>
              <a:t>Performance:</a:t>
            </a:r>
            <a:r>
              <a:rPr lang="en-US" sz="1200" dirty="0">
                <a:ea typeface="+mn-lt"/>
                <a:cs typeface="+mn-lt"/>
              </a:rPr>
              <a:t> It has good performance due to its non-blocking, event-driven architecture, making it efficient for handling I/O-bound tasks. However, CPU-bound tasks may require additional workarounds for optimal performance.</a:t>
            </a:r>
            <a:endParaRPr lang="en-US" dirty="0"/>
          </a:p>
          <a:p>
            <a:pPr algn="l"/>
            <a:r>
              <a:rPr lang="en-US" sz="1200" b="1" dirty="0">
                <a:ea typeface="+mn-lt"/>
                <a:cs typeface="+mn-lt"/>
              </a:rPr>
              <a:t>Ruby on Rails:</a:t>
            </a:r>
            <a:endParaRPr lang="en-US" dirty="0"/>
          </a:p>
          <a:p>
            <a:pPr marL="285750" indent="-285750" algn="l">
              <a:buFont typeface="Arial"/>
              <a:buChar char="•"/>
            </a:pPr>
            <a:r>
              <a:rPr lang="en-US" sz="1200" b="1" dirty="0">
                <a:ea typeface="+mn-lt"/>
                <a:cs typeface="+mn-lt"/>
              </a:rPr>
              <a:t>Scalability:</a:t>
            </a:r>
            <a:r>
              <a:rPr lang="en-US" sz="1200" dirty="0">
                <a:ea typeface="+mn-lt"/>
                <a:cs typeface="+mn-lt"/>
              </a:rPr>
              <a:t> Ruby on Rails is less inherently scalable than some other technologies. While it can handle moderate traffic, it may require more resources or advanced scaling techniques for high-concurrency scenarios.</a:t>
            </a:r>
            <a:endParaRPr lang="en-US" dirty="0"/>
          </a:p>
          <a:p>
            <a:pPr marL="285750" indent="-285750" algn="l">
              <a:buFont typeface="Arial"/>
              <a:buChar char="•"/>
            </a:pPr>
            <a:r>
              <a:rPr lang="en-US" sz="1200" b="1" dirty="0">
                <a:ea typeface="+mn-lt"/>
                <a:cs typeface="+mn-lt"/>
              </a:rPr>
              <a:t>Performance:</a:t>
            </a:r>
            <a:r>
              <a:rPr lang="en-US" sz="1200" dirty="0">
                <a:ea typeface="+mn-lt"/>
                <a:cs typeface="+mn-lt"/>
              </a:rPr>
              <a:t> Rails prioritizes developer productivity over raw performance. It may not be the best choice for high-performance applications but is suitable for rapid development.</a:t>
            </a:r>
            <a:endParaRPr lang="en-US" dirty="0"/>
          </a:p>
          <a:p>
            <a:pPr algn="l"/>
            <a:r>
              <a:rPr lang="en-US" sz="1200" b="1" dirty="0">
                <a:ea typeface="+mn-lt"/>
                <a:cs typeface="+mn-lt"/>
              </a:rPr>
              <a:t>Python (Django and Flask):</a:t>
            </a:r>
            <a:endParaRPr lang="en-US" dirty="0"/>
          </a:p>
          <a:p>
            <a:pPr marL="285750" indent="-285750" algn="l">
              <a:buFont typeface="Arial"/>
              <a:buChar char="•"/>
            </a:pPr>
            <a:r>
              <a:rPr lang="en-US" sz="1200" b="1" dirty="0">
                <a:ea typeface="+mn-lt"/>
                <a:cs typeface="+mn-lt"/>
              </a:rPr>
              <a:t>Scalability:</a:t>
            </a:r>
            <a:r>
              <a:rPr lang="en-US" sz="1200" dirty="0">
                <a:ea typeface="+mn-lt"/>
                <a:cs typeface="+mn-lt"/>
              </a:rPr>
              <a:t> Django can handle scalable applications, especially when optimized and deployed in a distributed environment. Flask, being more minimalistic, requires developers to make explicit scalability choices.</a:t>
            </a:r>
            <a:endParaRPr lang="en-US" dirty="0"/>
          </a:p>
          <a:p>
            <a:pPr marL="285750" indent="-285750" algn="l">
              <a:buFont typeface="Arial"/>
              <a:buChar char="•"/>
            </a:pPr>
            <a:r>
              <a:rPr lang="en-US" sz="1200" b="1" dirty="0">
                <a:ea typeface="+mn-lt"/>
                <a:cs typeface="+mn-lt"/>
              </a:rPr>
              <a:t>Performance:</a:t>
            </a:r>
            <a:r>
              <a:rPr lang="en-US" sz="1200" dirty="0">
                <a:ea typeface="+mn-lt"/>
                <a:cs typeface="+mn-lt"/>
              </a:rPr>
              <a:t> Django offers good performance, but performance optimization may be required for extremely high-traffic applications. Flask's performance depends largely on how it's configured and the libraries used.</a:t>
            </a:r>
            <a:endParaRPr lang="en-US" dirty="0"/>
          </a:p>
          <a:p>
            <a:pPr algn="l"/>
            <a:r>
              <a:rPr lang="en-US" sz="1200" b="1" dirty="0">
                <a:ea typeface="+mn-lt"/>
                <a:cs typeface="+mn-lt"/>
              </a:rPr>
              <a:t>PHP (Laravel):</a:t>
            </a:r>
            <a:endParaRPr lang="en-US" dirty="0"/>
          </a:p>
          <a:p>
            <a:pPr marL="285750" indent="-285750" algn="l">
              <a:buFont typeface="Arial"/>
              <a:buChar char="•"/>
            </a:pPr>
            <a:r>
              <a:rPr lang="en-US" sz="1200" b="1" dirty="0">
                <a:ea typeface="+mn-lt"/>
                <a:cs typeface="+mn-lt"/>
              </a:rPr>
              <a:t>Scalability:</a:t>
            </a:r>
            <a:r>
              <a:rPr lang="en-US" sz="1200" dirty="0">
                <a:ea typeface="+mn-lt"/>
                <a:cs typeface="+mn-lt"/>
              </a:rPr>
              <a:t> Laravel can handle medium to large-scale applications, and it provides features like database sharding and load balancing for scaling. However, extreme scalability may require additional considerations.</a:t>
            </a:r>
            <a:endParaRPr lang="en-US" dirty="0"/>
          </a:p>
          <a:p>
            <a:pPr marL="285750" indent="-285750" algn="l">
              <a:buFont typeface="Arial"/>
              <a:buChar char="•"/>
            </a:pPr>
            <a:r>
              <a:rPr lang="en-US" sz="1200" b="1" dirty="0">
                <a:ea typeface="+mn-lt"/>
                <a:cs typeface="+mn-lt"/>
              </a:rPr>
              <a:t>Performance:</a:t>
            </a:r>
            <a:r>
              <a:rPr lang="en-US" sz="1200" dirty="0">
                <a:ea typeface="+mn-lt"/>
                <a:cs typeface="+mn-lt"/>
              </a:rPr>
              <a:t> Laravel offers good performance, and its built-in caching and optimization features help improve response times.</a:t>
            </a:r>
            <a:endParaRPr lang="en-US" dirty="0"/>
          </a:p>
          <a:p>
            <a:pPr algn="l"/>
            <a:r>
              <a:rPr lang="en-US" sz="1200" b="1" dirty="0">
                <a:ea typeface="+mn-lt"/>
                <a:cs typeface="+mn-lt"/>
              </a:rPr>
              <a:t>Java (Spring):</a:t>
            </a:r>
            <a:endParaRPr lang="en-US" dirty="0"/>
          </a:p>
          <a:p>
            <a:pPr marL="285750" indent="-285750" algn="l">
              <a:buFont typeface="Arial"/>
              <a:buChar char="•"/>
            </a:pPr>
            <a:r>
              <a:rPr lang="en-US" sz="1200" b="1" dirty="0">
                <a:ea typeface="+mn-lt"/>
                <a:cs typeface="+mn-lt"/>
              </a:rPr>
              <a:t>Scalability:</a:t>
            </a:r>
            <a:r>
              <a:rPr lang="en-US" sz="1200" dirty="0">
                <a:ea typeface="+mn-lt"/>
                <a:cs typeface="+mn-lt"/>
              </a:rPr>
              <a:t> Java, especially when using Spring, is well-suited for enterprise-level applications with high scalability requirements. It can efficiently handle large and complex systems.</a:t>
            </a:r>
            <a:endParaRPr lang="en-US" dirty="0"/>
          </a:p>
          <a:p>
            <a:pPr marL="285750" indent="-285750" algn="l">
              <a:buFont typeface="Arial"/>
              <a:buChar char="•"/>
            </a:pPr>
            <a:r>
              <a:rPr lang="en-US" sz="1200" b="1" dirty="0">
                <a:ea typeface="+mn-lt"/>
                <a:cs typeface="+mn-lt"/>
              </a:rPr>
              <a:t>Performance:</a:t>
            </a:r>
            <a:r>
              <a:rPr lang="en-US" sz="1200" dirty="0">
                <a:ea typeface="+mn-lt"/>
                <a:cs typeface="+mn-lt"/>
              </a:rPr>
              <a:t> Java's performance is generally excellent, thanks to its compiled nature and Just-In-Time (JIT) compilation. Spring's comprehensive ecosystem provides tools for optimizing performance.</a:t>
            </a:r>
            <a:endParaRPr lang="en-US" dirty="0"/>
          </a:p>
          <a:p>
            <a:pPr algn="l"/>
            <a:r>
              <a:rPr lang="en-US" sz="1200" b="1" dirty="0">
                <a:ea typeface="+mn-lt"/>
                <a:cs typeface="+mn-lt"/>
              </a:rPr>
              <a:t>.NET (ASP.NET):</a:t>
            </a:r>
            <a:endParaRPr lang="en-US" dirty="0"/>
          </a:p>
          <a:p>
            <a:pPr marL="285750" indent="-285750" algn="l">
              <a:buFont typeface="Arial"/>
              <a:buChar char="•"/>
            </a:pPr>
            <a:r>
              <a:rPr lang="en-US" sz="1200" b="1" dirty="0">
                <a:ea typeface="+mn-lt"/>
                <a:cs typeface="+mn-lt"/>
              </a:rPr>
              <a:t>Scalability:</a:t>
            </a:r>
            <a:r>
              <a:rPr lang="en-US" sz="1200" dirty="0">
                <a:ea typeface="+mn-lt"/>
                <a:cs typeface="+mn-lt"/>
              </a:rPr>
              <a:t> .NET, with ASP.NET, is designed for scalable and enterprise-grade applications. It supports various scalability techniques, such as load balancing and microservices architecture.</a:t>
            </a:r>
            <a:endParaRPr lang="en-US" dirty="0"/>
          </a:p>
          <a:p>
            <a:pPr marL="285750" indent="-285750" algn="l">
              <a:buFont typeface="Arial"/>
              <a:buChar char="•"/>
            </a:pPr>
            <a:r>
              <a:rPr lang="en-US" sz="1200" b="1" dirty="0">
                <a:ea typeface="+mn-lt"/>
                <a:cs typeface="+mn-lt"/>
              </a:rPr>
              <a:t>Performance:</a:t>
            </a:r>
            <a:r>
              <a:rPr lang="en-US" sz="1200" dirty="0">
                <a:ea typeface="+mn-lt"/>
                <a:cs typeface="+mn-lt"/>
              </a:rPr>
              <a:t> .NET offers strong performance, particularly for Windows-based applications. It benefits from features like Just-In-Time compilation and native integration with the Windows ecosystem.</a:t>
            </a:r>
            <a:endParaRPr lang="en-US" dirty="0"/>
          </a:p>
          <a:p>
            <a:pPr algn="l"/>
            <a:endParaRPr lang="en-US" sz="1200" b="1" dirty="0">
              <a:ea typeface="+mn-lt"/>
              <a:cs typeface="+mn-lt"/>
            </a:endParaRPr>
          </a:p>
        </p:txBody>
      </p:sp>
    </p:spTree>
    <p:extLst>
      <p:ext uri="{BB962C8B-B14F-4D97-AF65-F5344CB8AC3E}">
        <p14:creationId xmlns:p14="http://schemas.microsoft.com/office/powerpoint/2010/main" val="216176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1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0" name="Rectangle 1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oup 23">
            <a:extLst>
              <a:ext uri="{FF2B5EF4-FFF2-40B4-BE49-F238E27FC236}">
                <a16:creationId xmlns:a16="http://schemas.microsoft.com/office/drawing/2014/main" id="{F54E156B-C3CF-4290-AAE3-FA3BD6BE8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5" name="Picture 24">
              <a:extLst>
                <a:ext uri="{FF2B5EF4-FFF2-40B4-BE49-F238E27FC236}">
                  <a16:creationId xmlns:a16="http://schemas.microsoft.com/office/drawing/2014/main" id="{886638AD-AE91-49BD-AE6F-DA6DD5FCBA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25">
              <a:extLst>
                <a:ext uri="{FF2B5EF4-FFF2-40B4-BE49-F238E27FC236}">
                  <a16:creationId xmlns:a16="http://schemas.microsoft.com/office/drawing/2014/main" id="{367238FA-4030-4D69-9A1A-42918D7BB8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1315826" y="375"/>
            <a:ext cx="8715020" cy="573359"/>
          </a:xfrm>
        </p:spPr>
        <p:txBody>
          <a:bodyPr vert="horz" lIns="91440" tIns="45720" rIns="91440" bIns="45720" rtlCol="0" anchor="ctr">
            <a:normAutofit fontScale="90000"/>
          </a:bodyPr>
          <a:lstStyle/>
          <a:p>
            <a:pPr algn="l"/>
            <a:r>
              <a:rPr lang="en-US" sz="4000" b="1" u="sng" dirty="0">
                <a:ea typeface="+mj-lt"/>
                <a:cs typeface="+mj-lt"/>
              </a:rPr>
              <a:t>FRONTEND BACKEND INTERACTION</a:t>
            </a:r>
            <a:endParaRPr lang="en-US" sz="4000" u="sng" dirty="0">
              <a:cs typeface="Sabon Next LT"/>
            </a:endParaRPr>
          </a:p>
        </p:txBody>
      </p:sp>
      <p:sp>
        <p:nvSpPr>
          <p:cNvPr id="3" name="Subtitle 2"/>
          <p:cNvSpPr>
            <a:spLocks noGrp="1"/>
          </p:cNvSpPr>
          <p:nvPr>
            <p:ph type="subTitle" idx="1"/>
          </p:nvPr>
        </p:nvSpPr>
        <p:spPr>
          <a:xfrm>
            <a:off x="54967" y="840352"/>
            <a:ext cx="12077832" cy="5868528"/>
          </a:xfrm>
        </p:spPr>
        <p:txBody>
          <a:bodyPr vert="horz" lIns="91440" tIns="45720" rIns="91440" bIns="45720" rtlCol="0" anchor="ctr">
            <a:normAutofit/>
          </a:bodyPr>
          <a:lstStyle/>
          <a:p>
            <a:pPr marL="342900" indent="-342900" algn="l">
              <a:buAutoNum type="arabicParenR"/>
            </a:pPr>
            <a:r>
              <a:rPr lang="en-US" sz="1600" b="1">
                <a:ea typeface="+mn-lt"/>
                <a:cs typeface="+mn-lt"/>
              </a:rPr>
              <a:t>Client-Server Architecture:</a:t>
            </a:r>
            <a:r>
              <a:rPr lang="en-US" sz="1600">
                <a:ea typeface="+mn-lt"/>
                <a:cs typeface="+mn-lt"/>
              </a:rPr>
              <a:t> Web applications follow a client-server architecture. The frontend (client) is responsible for the user interface and runs in the user's web browser, while the backend (server) handles data processing, storage, and business logic on the server-side.</a:t>
            </a:r>
            <a:endParaRPr lang="en-US" sz="2800"/>
          </a:p>
          <a:p>
            <a:pPr marL="342900" indent="-342900" algn="l">
              <a:buAutoNum type="arabicParenR"/>
            </a:pPr>
            <a:r>
              <a:rPr lang="en-US" sz="1600" b="1">
                <a:ea typeface="+mn-lt"/>
                <a:cs typeface="+mn-lt"/>
              </a:rPr>
              <a:t>HTTP Requests and Responses:</a:t>
            </a:r>
            <a:r>
              <a:rPr lang="en-US" sz="1600">
                <a:ea typeface="+mn-lt"/>
                <a:cs typeface="+mn-lt"/>
              </a:rPr>
              <a:t> Interaction between frontend and backend primarily occurs through HTTP (Hypertext Transfer Protocol). The frontend sends HTTP requests to the backend, requesting data or specific actions, while the backend processes these requests and sends back HTTP responses with the requested information or results of actions.</a:t>
            </a:r>
            <a:endParaRPr lang="en-US" sz="2800"/>
          </a:p>
          <a:p>
            <a:pPr marL="342900" indent="-342900" algn="l">
              <a:buAutoNum type="arabicParenR"/>
            </a:pPr>
            <a:r>
              <a:rPr lang="en-US" sz="1600" b="1" dirty="0">
                <a:ea typeface="+mn-lt"/>
                <a:cs typeface="+mn-lt"/>
              </a:rPr>
              <a:t>RESTful APIs:</a:t>
            </a:r>
            <a:r>
              <a:rPr lang="en-US" sz="1600" dirty="0">
                <a:ea typeface="+mn-lt"/>
                <a:cs typeface="+mn-lt"/>
              </a:rPr>
              <a:t> Representational State Transfer (REST) is a common architectural style used for frontend-backend communication. RESTful APIs define a set of conventions for creating, reading, updating, and deleting resources (e.g., data records) on the server. Frontend applications make HTTP requests to these APIs to perform CRUD operations.</a:t>
            </a:r>
            <a:endParaRPr lang="en-US" sz="2800"/>
          </a:p>
          <a:p>
            <a:pPr marL="342900" indent="-342900" algn="l">
              <a:buAutoNum type="arabicParenR"/>
            </a:pPr>
            <a:r>
              <a:rPr lang="en-US" sz="1600" b="1" dirty="0">
                <a:ea typeface="+mn-lt"/>
                <a:cs typeface="+mn-lt"/>
              </a:rPr>
              <a:t>Data Exchange Formats:</a:t>
            </a:r>
            <a:r>
              <a:rPr lang="en-US" sz="1600" dirty="0">
                <a:ea typeface="+mn-lt"/>
                <a:cs typeface="+mn-lt"/>
              </a:rPr>
              <a:t> Data is typically exchanged between frontend and backend in standardized formats like JSON (JavaScript Object Notation) or XML (</a:t>
            </a:r>
            <a:r>
              <a:rPr lang="en-US" sz="1600" err="1">
                <a:ea typeface="+mn-lt"/>
                <a:cs typeface="+mn-lt"/>
              </a:rPr>
              <a:t>eXtensible</a:t>
            </a:r>
            <a:r>
              <a:rPr lang="en-US" sz="1600" dirty="0">
                <a:ea typeface="+mn-lt"/>
                <a:cs typeface="+mn-lt"/>
              </a:rPr>
              <a:t> Markup Language). JSON is more commonly used due to its simplicity and compatibility with JavaScript.</a:t>
            </a:r>
            <a:endParaRPr lang="en-US" sz="2800"/>
          </a:p>
          <a:p>
            <a:pPr marL="342900" indent="-342900" algn="l">
              <a:buAutoNum type="arabicParenR"/>
            </a:pPr>
            <a:r>
              <a:rPr lang="en-US" sz="1600" b="1" dirty="0">
                <a:ea typeface="+mn-lt"/>
                <a:cs typeface="+mn-lt"/>
              </a:rPr>
              <a:t>Authentication and Authorization:</a:t>
            </a:r>
            <a:r>
              <a:rPr lang="en-US" sz="1600" dirty="0">
                <a:ea typeface="+mn-lt"/>
                <a:cs typeface="+mn-lt"/>
              </a:rPr>
              <a:t> Backend systems implement authentication and authorization mechanisms to ensure that only authorized users can access certain resources or perform specific actions. The frontend handles user authentication, such as login forms, and sends authentication tokens or credentials to the backend for verification.</a:t>
            </a:r>
            <a:endParaRPr lang="en-US" sz="2800"/>
          </a:p>
          <a:p>
            <a:pPr marL="342900" indent="-342900" algn="l">
              <a:buAutoNum type="arabicParenR"/>
            </a:pPr>
            <a:r>
              <a:rPr lang="en-US" sz="1600" b="1" dirty="0">
                <a:ea typeface="+mn-lt"/>
                <a:cs typeface="+mn-lt"/>
              </a:rPr>
              <a:t>Real-Time Communication:</a:t>
            </a:r>
            <a:r>
              <a:rPr lang="en-US" sz="1600" dirty="0">
                <a:ea typeface="+mn-lt"/>
                <a:cs typeface="+mn-lt"/>
              </a:rPr>
              <a:t> In some cases, web applications require real-time updates or messaging between the frontend and backend. </a:t>
            </a:r>
            <a:r>
              <a:rPr lang="en-US" sz="1600" err="1">
                <a:ea typeface="+mn-lt"/>
                <a:cs typeface="+mn-lt"/>
              </a:rPr>
              <a:t>WebSockets</a:t>
            </a:r>
            <a:r>
              <a:rPr lang="en-US" sz="1600" dirty="0">
                <a:ea typeface="+mn-lt"/>
                <a:cs typeface="+mn-lt"/>
              </a:rPr>
              <a:t> and technologies like Server-Sent Events (SSE) are used to establish bidirectional communication channels, allowing the server to push updates to the client in real-time.</a:t>
            </a:r>
            <a:endParaRPr lang="en-US" sz="2800"/>
          </a:p>
          <a:p>
            <a:pPr algn="l"/>
            <a:endParaRPr lang="en-US" sz="1600" b="1" dirty="0">
              <a:ea typeface="+mn-lt"/>
              <a:cs typeface="+mn-lt"/>
            </a:endParaRPr>
          </a:p>
        </p:txBody>
      </p:sp>
    </p:spTree>
    <p:extLst>
      <p:ext uri="{BB962C8B-B14F-4D97-AF65-F5344CB8AC3E}">
        <p14:creationId xmlns:p14="http://schemas.microsoft.com/office/powerpoint/2010/main" val="146364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1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0" name="Rectangle 1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oup 23">
            <a:extLst>
              <a:ext uri="{FF2B5EF4-FFF2-40B4-BE49-F238E27FC236}">
                <a16:creationId xmlns:a16="http://schemas.microsoft.com/office/drawing/2014/main" id="{F54E156B-C3CF-4290-AAE3-FA3BD6BE8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5" name="Picture 24">
              <a:extLst>
                <a:ext uri="{FF2B5EF4-FFF2-40B4-BE49-F238E27FC236}">
                  <a16:creationId xmlns:a16="http://schemas.microsoft.com/office/drawing/2014/main" id="{886638AD-AE91-49BD-AE6F-DA6DD5FCBA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25">
              <a:extLst>
                <a:ext uri="{FF2B5EF4-FFF2-40B4-BE49-F238E27FC236}">
                  <a16:creationId xmlns:a16="http://schemas.microsoft.com/office/drawing/2014/main" id="{367238FA-4030-4D69-9A1A-42918D7BB8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1315826" y="375"/>
            <a:ext cx="8715020" cy="573359"/>
          </a:xfrm>
        </p:spPr>
        <p:txBody>
          <a:bodyPr vert="horz" lIns="91440" tIns="45720" rIns="91440" bIns="45720" rtlCol="0" anchor="ctr">
            <a:normAutofit fontScale="90000"/>
          </a:bodyPr>
          <a:lstStyle/>
          <a:p>
            <a:pPr algn="l"/>
            <a:r>
              <a:rPr lang="en-US" sz="4000" b="1" u="sng" dirty="0">
                <a:ea typeface="+mj-lt"/>
                <a:cs typeface="+mj-lt"/>
              </a:rPr>
              <a:t>FRONTEND BACKEND INTERACTION</a:t>
            </a:r>
            <a:endParaRPr lang="en-US" sz="4000" u="sng" dirty="0">
              <a:cs typeface="Sabon Next LT"/>
            </a:endParaRPr>
          </a:p>
        </p:txBody>
      </p:sp>
      <p:sp>
        <p:nvSpPr>
          <p:cNvPr id="3" name="Subtitle 2"/>
          <p:cNvSpPr>
            <a:spLocks noGrp="1"/>
          </p:cNvSpPr>
          <p:nvPr>
            <p:ph type="subTitle" idx="1"/>
          </p:nvPr>
        </p:nvSpPr>
        <p:spPr>
          <a:xfrm>
            <a:off x="54967" y="840352"/>
            <a:ext cx="12077832" cy="5868528"/>
          </a:xfrm>
        </p:spPr>
        <p:txBody>
          <a:bodyPr vert="horz" lIns="91440" tIns="45720" rIns="91440" bIns="45720" rtlCol="0" anchor="t">
            <a:normAutofit/>
          </a:bodyPr>
          <a:lstStyle/>
          <a:p>
            <a:pPr algn="l"/>
            <a:r>
              <a:rPr lang="en-US" sz="1600" b="1" dirty="0">
                <a:ea typeface="+mn-lt"/>
                <a:cs typeface="+mn-lt"/>
              </a:rPr>
              <a:t>Project Requirements:</a:t>
            </a:r>
            <a:endParaRPr lang="en-US" sz="1600" b="1"/>
          </a:p>
          <a:p>
            <a:pPr algn="l">
              <a:buChar char="•"/>
            </a:pPr>
            <a:r>
              <a:rPr lang="en-US" sz="1600">
                <a:ea typeface="+mn-lt"/>
                <a:cs typeface="+mn-lt"/>
              </a:rPr>
              <a:t>The choice of backend technology should align with the specific requirements of your project. Consider factors like the type of application you're building (e.g., e-commerce, social media, enterprise software), the complexity of the functionality, and any unique features needed.</a:t>
            </a:r>
            <a:endParaRPr lang="en-US" sz="1600"/>
          </a:p>
          <a:p>
            <a:pPr algn="l">
              <a:buChar char="•"/>
            </a:pPr>
            <a:r>
              <a:rPr lang="en-US" sz="1600" dirty="0">
                <a:ea typeface="+mn-lt"/>
                <a:cs typeface="+mn-lt"/>
              </a:rPr>
              <a:t>For instance, if you're creating a real-time chat application, you might lean towards technologies like Node.js due to their ability to handle concurrent connections efficiently.</a:t>
            </a:r>
            <a:endParaRPr lang="en-US" sz="1600"/>
          </a:p>
          <a:p>
            <a:pPr algn="l"/>
            <a:r>
              <a:rPr lang="en-US" sz="1600" b="1">
                <a:ea typeface="+mn-lt"/>
                <a:cs typeface="+mn-lt"/>
              </a:rPr>
              <a:t>Scalability Needs:</a:t>
            </a:r>
            <a:endParaRPr lang="en-US" sz="1600"/>
          </a:p>
          <a:p>
            <a:pPr algn="l">
              <a:buChar char="•"/>
            </a:pPr>
            <a:r>
              <a:rPr lang="en-US" sz="1600" dirty="0">
                <a:ea typeface="+mn-lt"/>
                <a:cs typeface="+mn-lt"/>
              </a:rPr>
              <a:t>Consider the scalability requirements of your project. Will your application need to handle a growing user base and increasing data volume? Different backend technologies have varying scalability characteristics.</a:t>
            </a:r>
            <a:endParaRPr lang="en-US" sz="1600"/>
          </a:p>
          <a:p>
            <a:pPr algn="l">
              <a:buChar char="•"/>
            </a:pPr>
            <a:r>
              <a:rPr lang="en-US" sz="1600" dirty="0">
                <a:ea typeface="+mn-lt"/>
                <a:cs typeface="+mn-lt"/>
              </a:rPr>
              <a:t>For instance, if you anticipate rapid growth, you might opt for a technology like Java or .NET, known for their ability to handle large-scale enterprise systems.</a:t>
            </a:r>
            <a:endParaRPr lang="en-US" sz="1600"/>
          </a:p>
          <a:p>
            <a:pPr algn="l"/>
            <a:r>
              <a:rPr lang="en-US" sz="1600" b="1" dirty="0">
                <a:ea typeface="+mn-lt"/>
                <a:cs typeface="+mn-lt"/>
              </a:rPr>
              <a:t>Community and Support:</a:t>
            </a:r>
            <a:endParaRPr lang="en-US" sz="1600"/>
          </a:p>
          <a:p>
            <a:pPr algn="l">
              <a:buChar char="•"/>
            </a:pPr>
            <a:r>
              <a:rPr lang="en-US" sz="1600" dirty="0">
                <a:ea typeface="+mn-lt"/>
                <a:cs typeface="+mn-lt"/>
              </a:rPr>
              <a:t>Evaluate the strength of the community around a particular backend technology. A strong and active community often results in better documentation, a wider range of third-party libraries, and more robust support.</a:t>
            </a:r>
            <a:endParaRPr lang="en-US" sz="1600"/>
          </a:p>
          <a:p>
            <a:pPr algn="l">
              <a:buChar char="•"/>
            </a:pPr>
            <a:r>
              <a:rPr lang="en-US" sz="1600" dirty="0">
                <a:ea typeface="+mn-lt"/>
                <a:cs typeface="+mn-lt"/>
              </a:rPr>
              <a:t>Technologies with large communities, like JavaScript (Node.js) and PHP (Laravel), tend to offer ample resources for troubleshooting and development.</a:t>
            </a:r>
            <a:endParaRPr lang="en-US" sz="1600"/>
          </a:p>
          <a:p>
            <a:pPr algn="l"/>
            <a:endParaRPr lang="en-US" b="1" dirty="0"/>
          </a:p>
        </p:txBody>
      </p:sp>
    </p:spTree>
    <p:extLst>
      <p:ext uri="{BB962C8B-B14F-4D97-AF65-F5344CB8AC3E}">
        <p14:creationId xmlns:p14="http://schemas.microsoft.com/office/powerpoint/2010/main" val="1942621706"/>
      </p:ext>
    </p:extLst>
  </p:cSld>
  <p:clrMapOvr>
    <a:masterClrMapping/>
  </p:clrMapOvr>
</p:sld>
</file>

<file path=ppt/theme/theme1.xml><?xml version="1.0" encoding="utf-8"?>
<a:theme xmlns:a="http://schemas.openxmlformats.org/drawingml/2006/main" name="Dapple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DappledVTI</vt:lpstr>
      <vt:lpstr>FRONTEND TECHNOLOGIES AND BACKEND TECHNOLOGIES</vt:lpstr>
      <vt:lpstr>FRONTEND TECHNOLOGY</vt:lpstr>
      <vt:lpstr>TECHNOLOGIES USED IN FRONTEND </vt:lpstr>
      <vt:lpstr>Backend technology</vt:lpstr>
      <vt:lpstr>Differences between Backend technology Differences based on Programming Languages Used</vt:lpstr>
      <vt:lpstr>Differences based on Frameworks and Libraries</vt:lpstr>
      <vt:lpstr>Differences based on Scalability and Performance</vt:lpstr>
      <vt:lpstr>FRONTEND BACKEND INTERACTION</vt:lpstr>
      <vt:lpstr>FRONTEND BACKEND INTERACTION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245</cp:revision>
  <dcterms:created xsi:type="dcterms:W3CDTF">2023-09-05T03:08:55Z</dcterms:created>
  <dcterms:modified xsi:type="dcterms:W3CDTF">2023-09-05T04:42:11Z</dcterms:modified>
</cp:coreProperties>
</file>