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55DB1C-37D7-4B8E-9CB3-1D3286FF4A99}" v="5" dt="2023-10-03T06:49:12.363"/>
    <p1510:client id="{7B66FBD6-6ABD-42D9-9839-1B7DDB7ADA40}" v="567" dt="2023-10-03T05:57:27.3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599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625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16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6470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495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4565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0307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651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277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08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943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490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33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777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230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95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075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5423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E6BE5D-310D-B406-2015-42BBDD5127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6146" r="9085" b="-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r>
              <a:rPr lang="en-GB">
                <a:ea typeface="Calibri Light"/>
                <a:cs typeface="Calibri Light"/>
              </a:rPr>
              <a:t>Javascritpt 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>
                <a:ea typeface="Calibri"/>
                <a:cs typeface="Calibri"/>
              </a:rPr>
              <a:t>Akshay J Sharma</a:t>
            </a:r>
          </a:p>
          <a:p>
            <a:r>
              <a:rPr lang="en-GB">
                <a:ea typeface="Calibri"/>
                <a:cs typeface="Calibri"/>
              </a:rPr>
              <a:t>BPEM0569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C275E-BE27-FA88-7E19-C516DF44C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30" y="94268"/>
            <a:ext cx="11985937" cy="66909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>
                <a:ea typeface="Calibri"/>
                <a:cs typeface="Calibri"/>
              </a:rPr>
              <a:t>32)</a:t>
            </a:r>
            <a:r>
              <a:rPr lang="en-GB" dirty="0" err="1">
                <a:ea typeface="+mn-lt"/>
                <a:cs typeface="+mn-lt"/>
              </a:rPr>
              <a:t>const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iframe</a:t>
            </a:r>
            <a:r>
              <a:rPr lang="en-GB" dirty="0">
                <a:ea typeface="+mn-lt"/>
                <a:cs typeface="+mn-lt"/>
              </a:rPr>
              <a:t> = </a:t>
            </a:r>
            <a:r>
              <a:rPr lang="en-GB" dirty="0" err="1">
                <a:ea typeface="+mn-lt"/>
                <a:cs typeface="+mn-lt"/>
              </a:rPr>
              <a:t>document.getElementById</a:t>
            </a:r>
            <a:r>
              <a:rPr lang="en-GB" dirty="0">
                <a:ea typeface="+mn-lt"/>
                <a:cs typeface="+mn-lt"/>
              </a:rPr>
              <a:t>("</a:t>
            </a:r>
            <a:r>
              <a:rPr lang="en-GB" dirty="0" err="1">
                <a:ea typeface="+mn-lt"/>
                <a:cs typeface="+mn-lt"/>
              </a:rPr>
              <a:t>myIframe</a:t>
            </a:r>
            <a:r>
              <a:rPr lang="en-GB" dirty="0">
                <a:ea typeface="+mn-lt"/>
                <a:cs typeface="+mn-lt"/>
              </a:rPr>
              <a:t>");</a:t>
            </a:r>
            <a:endParaRPr lang="en-US" dirty="0"/>
          </a:p>
          <a:p>
            <a:pPr>
              <a:buNone/>
            </a:pPr>
            <a:r>
              <a:rPr lang="en-GB" dirty="0" err="1">
                <a:ea typeface="+mn-lt"/>
                <a:cs typeface="+mn-lt"/>
              </a:rPr>
              <a:t>iframe.onload</a:t>
            </a:r>
            <a:r>
              <a:rPr lang="en-GB" dirty="0">
                <a:ea typeface="+mn-lt"/>
                <a:cs typeface="+mn-lt"/>
              </a:rPr>
              <a:t> = function() {</a:t>
            </a:r>
            <a:endParaRPr lang="en-GB" dirty="0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  console.log("</a:t>
            </a:r>
            <a:r>
              <a:rPr lang="en-GB" dirty="0" err="1">
                <a:ea typeface="+mn-lt"/>
                <a:cs typeface="+mn-lt"/>
              </a:rPr>
              <a:t>Iframe</a:t>
            </a:r>
            <a:r>
              <a:rPr lang="en-GB" dirty="0">
                <a:ea typeface="+mn-lt"/>
                <a:cs typeface="+mn-lt"/>
              </a:rPr>
              <a:t> content loaded.");</a:t>
            </a:r>
            <a:endParaRPr lang="en-GB" dirty="0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};</a:t>
            </a:r>
            <a:endParaRPr lang="en-GB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GB" dirty="0">
                <a:ea typeface="Calibri"/>
                <a:cs typeface="Calibri"/>
              </a:rPr>
              <a:t>33)</a:t>
            </a:r>
            <a:r>
              <a:rPr lang="en-GB" dirty="0" err="1">
                <a:ea typeface="+mn-lt"/>
                <a:cs typeface="+mn-lt"/>
              </a:rPr>
              <a:t>window.onpagehide</a:t>
            </a:r>
            <a:r>
              <a:rPr lang="en-GB" dirty="0">
                <a:ea typeface="+mn-lt"/>
                <a:cs typeface="+mn-lt"/>
              </a:rPr>
              <a:t> = function() {</a:t>
            </a:r>
            <a:endParaRPr lang="en-GB" dirty="0">
              <a:ea typeface="Calibri"/>
              <a:cs typeface="Calibri"/>
            </a:endParaRPr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  console.log("Page is being hidden.");</a:t>
            </a:r>
            <a:endParaRPr lang="en-GB" dirty="0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};</a:t>
            </a:r>
            <a:endParaRPr lang="en-GB" dirty="0"/>
          </a:p>
          <a:p>
            <a:pPr>
              <a:buNone/>
            </a:pPr>
            <a:r>
              <a:rPr lang="en-GB" dirty="0" err="1">
                <a:ea typeface="+mn-lt"/>
                <a:cs typeface="+mn-lt"/>
              </a:rPr>
              <a:t>window.onpageshow</a:t>
            </a:r>
            <a:r>
              <a:rPr lang="en-GB" dirty="0">
                <a:ea typeface="+mn-lt"/>
                <a:cs typeface="+mn-lt"/>
              </a:rPr>
              <a:t> = function() {</a:t>
            </a:r>
            <a:endParaRPr lang="en-GB" dirty="0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  console.log("Page is being shown.");</a:t>
            </a:r>
            <a:endParaRPr lang="en-GB" dirty="0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};</a:t>
            </a:r>
            <a:endParaRPr lang="en-GB" dirty="0"/>
          </a:p>
          <a:p>
            <a:pPr marL="0" indent="0">
              <a:buNone/>
            </a:pPr>
            <a:r>
              <a:rPr lang="en-GB" dirty="0">
                <a:ea typeface="Calibri"/>
                <a:cs typeface="Calibri"/>
              </a:rPr>
              <a:t>34)</a:t>
            </a:r>
            <a:r>
              <a:rPr lang="en-GB" dirty="0" err="1">
                <a:ea typeface="+mn-lt"/>
                <a:cs typeface="+mn-lt"/>
              </a:rPr>
              <a:t>window.onresize</a:t>
            </a:r>
            <a:r>
              <a:rPr lang="en-GB" dirty="0">
                <a:ea typeface="+mn-lt"/>
                <a:cs typeface="+mn-lt"/>
              </a:rPr>
              <a:t> = function() {</a:t>
            </a:r>
            <a:endParaRPr lang="en-GB" dirty="0">
              <a:ea typeface="Calibri"/>
              <a:cs typeface="Calibri"/>
            </a:endParaRPr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  console.log("Window resized.");</a:t>
            </a:r>
            <a:endParaRPr lang="en-GB" dirty="0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};</a:t>
            </a:r>
            <a:endParaRPr lang="en-GB" dirty="0"/>
          </a:p>
          <a:p>
            <a:pPr>
              <a:buNone/>
            </a:pPr>
            <a:endParaRPr lang="en-GB" dirty="0">
              <a:ea typeface="Calibri"/>
              <a:cs typeface="Calibri"/>
            </a:endParaRPr>
          </a:p>
          <a:p>
            <a:pPr marL="0" indent="0">
              <a:buNone/>
            </a:pPr>
            <a:endParaRPr lang="en-GB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1288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C275E-BE27-FA88-7E19-C516DF44C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30" y="94268"/>
            <a:ext cx="11985937" cy="669099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>
                <a:ea typeface="Calibri"/>
                <a:cs typeface="Calibri"/>
              </a:rPr>
              <a:t>35)</a:t>
            </a:r>
            <a:r>
              <a:rPr lang="en-GB" dirty="0" err="1">
                <a:ea typeface="+mn-lt"/>
                <a:cs typeface="+mn-lt"/>
              </a:rPr>
              <a:t>const</a:t>
            </a:r>
            <a:r>
              <a:rPr lang="en-GB" dirty="0">
                <a:ea typeface="+mn-lt"/>
                <a:cs typeface="+mn-lt"/>
              </a:rPr>
              <a:t> element = </a:t>
            </a:r>
            <a:r>
              <a:rPr lang="en-GB" dirty="0" err="1">
                <a:ea typeface="+mn-lt"/>
                <a:cs typeface="+mn-lt"/>
              </a:rPr>
              <a:t>document.getElementById</a:t>
            </a:r>
            <a:r>
              <a:rPr lang="en-GB" dirty="0">
                <a:ea typeface="+mn-lt"/>
                <a:cs typeface="+mn-lt"/>
              </a:rPr>
              <a:t>("</a:t>
            </a:r>
            <a:r>
              <a:rPr lang="en-GB" dirty="0" err="1">
                <a:ea typeface="+mn-lt"/>
                <a:cs typeface="+mn-lt"/>
              </a:rPr>
              <a:t>myElement</a:t>
            </a:r>
            <a:r>
              <a:rPr lang="en-GB" dirty="0">
                <a:ea typeface="+mn-lt"/>
                <a:cs typeface="+mn-lt"/>
              </a:rPr>
              <a:t>");</a:t>
            </a:r>
            <a:endParaRPr lang="en-US" dirty="0"/>
          </a:p>
          <a:p>
            <a:pPr>
              <a:buNone/>
            </a:pPr>
            <a:r>
              <a:rPr lang="en-GB" dirty="0" err="1">
                <a:ea typeface="+mn-lt"/>
                <a:cs typeface="+mn-lt"/>
              </a:rPr>
              <a:t>element.onscroll</a:t>
            </a:r>
            <a:r>
              <a:rPr lang="en-GB" dirty="0">
                <a:ea typeface="+mn-lt"/>
                <a:cs typeface="+mn-lt"/>
              </a:rPr>
              <a:t> = function() {</a:t>
            </a:r>
            <a:endParaRPr lang="en-GB" dirty="0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  console.log("Element scrolled.");</a:t>
            </a:r>
            <a:endParaRPr lang="en-GB" dirty="0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};</a:t>
            </a:r>
            <a:endParaRPr lang="en-GB" dirty="0"/>
          </a:p>
          <a:p>
            <a:pPr marL="0" indent="0">
              <a:buNone/>
            </a:pPr>
            <a:r>
              <a:rPr lang="en-GB" dirty="0">
                <a:ea typeface="Calibri"/>
                <a:cs typeface="Calibri"/>
              </a:rPr>
              <a:t>36)</a:t>
            </a:r>
            <a:r>
              <a:rPr lang="en-GB" dirty="0" err="1">
                <a:ea typeface="+mn-lt"/>
                <a:cs typeface="+mn-lt"/>
              </a:rPr>
              <a:t>window.onunload</a:t>
            </a:r>
            <a:r>
              <a:rPr lang="en-GB" dirty="0">
                <a:ea typeface="+mn-lt"/>
                <a:cs typeface="+mn-lt"/>
              </a:rPr>
              <a:t> = function() {</a:t>
            </a:r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  console.log("Page has unloaded.");</a:t>
            </a:r>
            <a:endParaRPr lang="en-GB" dirty="0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};</a:t>
            </a:r>
            <a:endParaRPr lang="en-GB" dirty="0"/>
          </a:p>
          <a:p>
            <a:pPr marL="0" indent="0">
              <a:buNone/>
            </a:pPr>
            <a:r>
              <a:rPr lang="en-GB" dirty="0">
                <a:ea typeface="Calibri"/>
                <a:cs typeface="Calibri"/>
              </a:rPr>
              <a:t>37)</a:t>
            </a:r>
            <a:r>
              <a:rPr lang="en-GB" dirty="0" err="1">
                <a:ea typeface="+mn-lt"/>
                <a:cs typeface="+mn-lt"/>
              </a:rPr>
              <a:t>const</a:t>
            </a:r>
            <a:r>
              <a:rPr lang="en-GB" dirty="0">
                <a:ea typeface="+mn-lt"/>
                <a:cs typeface="+mn-lt"/>
              </a:rPr>
              <a:t> input = </a:t>
            </a:r>
            <a:r>
              <a:rPr lang="en-GB" dirty="0" err="1">
                <a:ea typeface="+mn-lt"/>
                <a:cs typeface="+mn-lt"/>
              </a:rPr>
              <a:t>document.getElementById</a:t>
            </a:r>
            <a:r>
              <a:rPr lang="en-GB" dirty="0">
                <a:ea typeface="+mn-lt"/>
                <a:cs typeface="+mn-lt"/>
              </a:rPr>
              <a:t>("</a:t>
            </a:r>
            <a:r>
              <a:rPr lang="en-GB" dirty="0" err="1">
                <a:ea typeface="+mn-lt"/>
                <a:cs typeface="+mn-lt"/>
              </a:rPr>
              <a:t>myInput</a:t>
            </a:r>
            <a:r>
              <a:rPr lang="en-GB" dirty="0">
                <a:ea typeface="+mn-lt"/>
                <a:cs typeface="+mn-lt"/>
              </a:rPr>
              <a:t>");</a:t>
            </a:r>
            <a:endParaRPr lang="en-GB" dirty="0">
              <a:ea typeface="Calibri"/>
              <a:cs typeface="Calibri"/>
            </a:endParaRPr>
          </a:p>
          <a:p>
            <a:pPr>
              <a:buNone/>
            </a:pPr>
            <a:r>
              <a:rPr lang="en-GB" dirty="0" err="1">
                <a:ea typeface="+mn-lt"/>
                <a:cs typeface="+mn-lt"/>
              </a:rPr>
              <a:t>input.onblur</a:t>
            </a:r>
            <a:r>
              <a:rPr lang="en-GB" dirty="0">
                <a:ea typeface="+mn-lt"/>
                <a:cs typeface="+mn-lt"/>
              </a:rPr>
              <a:t> = function() {</a:t>
            </a:r>
            <a:endParaRPr lang="en-GB" dirty="0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  console.log("Input lost focus.");</a:t>
            </a:r>
            <a:endParaRPr lang="en-GB" dirty="0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};</a:t>
            </a:r>
            <a:endParaRPr lang="en-GB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GB" dirty="0">
                <a:ea typeface="Calibri"/>
                <a:cs typeface="Calibri"/>
              </a:rPr>
              <a:t>38)</a:t>
            </a:r>
            <a:r>
              <a:rPr lang="en-GB" dirty="0" err="1">
                <a:ea typeface="+mn-lt"/>
                <a:cs typeface="+mn-lt"/>
              </a:rPr>
              <a:t>const</a:t>
            </a:r>
            <a:r>
              <a:rPr lang="en-GB" dirty="0">
                <a:ea typeface="+mn-lt"/>
                <a:cs typeface="+mn-lt"/>
              </a:rPr>
              <a:t> select = </a:t>
            </a:r>
            <a:r>
              <a:rPr lang="en-GB" dirty="0" err="1">
                <a:ea typeface="+mn-lt"/>
                <a:cs typeface="+mn-lt"/>
              </a:rPr>
              <a:t>document.getElementById</a:t>
            </a:r>
            <a:r>
              <a:rPr lang="en-GB" dirty="0">
                <a:ea typeface="+mn-lt"/>
                <a:cs typeface="+mn-lt"/>
              </a:rPr>
              <a:t>("</a:t>
            </a:r>
            <a:r>
              <a:rPr lang="en-GB" dirty="0" err="1">
                <a:ea typeface="+mn-lt"/>
                <a:cs typeface="+mn-lt"/>
              </a:rPr>
              <a:t>mySelect</a:t>
            </a:r>
            <a:r>
              <a:rPr lang="en-GB" dirty="0">
                <a:ea typeface="+mn-lt"/>
                <a:cs typeface="+mn-lt"/>
              </a:rPr>
              <a:t>");</a:t>
            </a:r>
            <a:endParaRPr lang="en-GB" dirty="0">
              <a:ea typeface="Calibri"/>
              <a:cs typeface="Calibri"/>
            </a:endParaRPr>
          </a:p>
          <a:p>
            <a:pPr>
              <a:buNone/>
            </a:pPr>
            <a:r>
              <a:rPr lang="en-GB" dirty="0" err="1">
                <a:ea typeface="+mn-lt"/>
                <a:cs typeface="+mn-lt"/>
              </a:rPr>
              <a:t>select.onchange</a:t>
            </a:r>
            <a:r>
              <a:rPr lang="en-GB" dirty="0">
                <a:ea typeface="+mn-lt"/>
                <a:cs typeface="+mn-lt"/>
              </a:rPr>
              <a:t> = function() {</a:t>
            </a:r>
            <a:endParaRPr lang="en-GB">
              <a:ea typeface="Calibri" panose="020F0502020204030204"/>
              <a:cs typeface="Calibri" panose="020F0502020204030204"/>
            </a:endParaRPr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  console.log("Select element changed to:", </a:t>
            </a:r>
            <a:r>
              <a:rPr lang="en-GB" dirty="0" err="1">
                <a:ea typeface="+mn-lt"/>
                <a:cs typeface="+mn-lt"/>
              </a:rPr>
              <a:t>select.value</a:t>
            </a:r>
            <a:r>
              <a:rPr lang="en-GB" dirty="0">
                <a:ea typeface="+mn-lt"/>
                <a:cs typeface="+mn-lt"/>
              </a:rPr>
              <a:t>);</a:t>
            </a:r>
            <a:endParaRPr lang="en-GB" dirty="0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};</a:t>
            </a:r>
            <a:endParaRPr lang="en-GB" dirty="0"/>
          </a:p>
          <a:p>
            <a:pPr>
              <a:buNone/>
            </a:pPr>
            <a:endParaRPr lang="en-GB" dirty="0">
              <a:ea typeface="Calibri"/>
              <a:cs typeface="Calibri"/>
            </a:endParaRPr>
          </a:p>
          <a:p>
            <a:pPr>
              <a:buNone/>
            </a:pPr>
            <a:endParaRPr lang="en-GB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90930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C275E-BE27-FA88-7E19-C516DF44C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30" y="94268"/>
            <a:ext cx="11985937" cy="66909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>
                <a:ea typeface="Calibri"/>
                <a:cs typeface="Calibri"/>
              </a:rPr>
              <a:t>39)</a:t>
            </a:r>
            <a:r>
              <a:rPr lang="en-GB" dirty="0" err="1">
                <a:ea typeface="+mn-lt"/>
                <a:cs typeface="+mn-lt"/>
              </a:rPr>
              <a:t>const</a:t>
            </a:r>
            <a:r>
              <a:rPr lang="en-GB" dirty="0">
                <a:ea typeface="+mn-lt"/>
                <a:cs typeface="+mn-lt"/>
              </a:rPr>
              <a:t> input = </a:t>
            </a:r>
            <a:r>
              <a:rPr lang="en-GB" dirty="0" err="1">
                <a:ea typeface="+mn-lt"/>
                <a:cs typeface="+mn-lt"/>
              </a:rPr>
              <a:t>document.getElementById</a:t>
            </a:r>
            <a:r>
              <a:rPr lang="en-GB" dirty="0">
                <a:ea typeface="+mn-lt"/>
                <a:cs typeface="+mn-lt"/>
              </a:rPr>
              <a:t>("</a:t>
            </a:r>
            <a:r>
              <a:rPr lang="en-GB" dirty="0" err="1">
                <a:ea typeface="+mn-lt"/>
                <a:cs typeface="+mn-lt"/>
              </a:rPr>
              <a:t>myInput</a:t>
            </a:r>
            <a:r>
              <a:rPr lang="en-GB" dirty="0">
                <a:ea typeface="+mn-lt"/>
                <a:cs typeface="+mn-lt"/>
              </a:rPr>
              <a:t>");</a:t>
            </a:r>
            <a:endParaRPr lang="en-US" dirty="0"/>
          </a:p>
          <a:p>
            <a:pPr>
              <a:buNone/>
            </a:pPr>
            <a:r>
              <a:rPr lang="en-GB" dirty="0" err="1">
                <a:ea typeface="+mn-lt"/>
                <a:cs typeface="+mn-lt"/>
              </a:rPr>
              <a:t>input.onfocus</a:t>
            </a:r>
            <a:r>
              <a:rPr lang="en-GB" dirty="0">
                <a:ea typeface="+mn-lt"/>
                <a:cs typeface="+mn-lt"/>
              </a:rPr>
              <a:t> = function() {</a:t>
            </a:r>
            <a:endParaRPr lang="en-GB" dirty="0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  console.log("Input element has focus.");</a:t>
            </a:r>
            <a:endParaRPr lang="en-GB" dirty="0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};</a:t>
            </a:r>
            <a:endParaRPr lang="en-GB" dirty="0"/>
          </a:p>
          <a:p>
            <a:pPr marL="0" indent="0">
              <a:buNone/>
            </a:pPr>
            <a:r>
              <a:rPr lang="en-GB" dirty="0">
                <a:ea typeface="Calibri"/>
                <a:cs typeface="Calibri"/>
              </a:rPr>
              <a:t>40)</a:t>
            </a:r>
            <a:r>
              <a:rPr lang="en-GB" dirty="0" err="1">
                <a:ea typeface="+mn-lt"/>
                <a:cs typeface="+mn-lt"/>
              </a:rPr>
              <a:t>const</a:t>
            </a:r>
            <a:r>
              <a:rPr lang="en-GB" dirty="0">
                <a:ea typeface="+mn-lt"/>
                <a:cs typeface="+mn-lt"/>
              </a:rPr>
              <a:t> input = </a:t>
            </a:r>
            <a:r>
              <a:rPr lang="en-GB" dirty="0" err="1">
                <a:ea typeface="+mn-lt"/>
                <a:cs typeface="+mn-lt"/>
              </a:rPr>
              <a:t>document.getElementById</a:t>
            </a:r>
            <a:r>
              <a:rPr lang="en-GB" dirty="0">
                <a:ea typeface="+mn-lt"/>
                <a:cs typeface="+mn-lt"/>
              </a:rPr>
              <a:t>("</a:t>
            </a:r>
            <a:r>
              <a:rPr lang="en-GB" dirty="0" err="1">
                <a:ea typeface="+mn-lt"/>
                <a:cs typeface="+mn-lt"/>
              </a:rPr>
              <a:t>myInput</a:t>
            </a:r>
            <a:r>
              <a:rPr lang="en-GB" dirty="0">
                <a:ea typeface="+mn-lt"/>
                <a:cs typeface="+mn-lt"/>
              </a:rPr>
              <a:t>");</a:t>
            </a:r>
            <a:endParaRPr lang="en-GB" dirty="0">
              <a:ea typeface="Calibri"/>
              <a:cs typeface="Calibri"/>
            </a:endParaRPr>
          </a:p>
          <a:p>
            <a:pPr>
              <a:buNone/>
            </a:pPr>
            <a:r>
              <a:rPr lang="en-GB" dirty="0" err="1">
                <a:ea typeface="+mn-lt"/>
                <a:cs typeface="+mn-lt"/>
              </a:rPr>
              <a:t>input.onfocusin</a:t>
            </a:r>
            <a:r>
              <a:rPr lang="en-GB" dirty="0">
                <a:ea typeface="+mn-lt"/>
                <a:cs typeface="+mn-lt"/>
              </a:rPr>
              <a:t> = function() {</a:t>
            </a:r>
            <a:endParaRPr lang="en-GB" dirty="0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  console.log("Input element is about to receive focus.");</a:t>
            </a:r>
            <a:endParaRPr lang="en-GB" dirty="0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};</a:t>
            </a:r>
            <a:endParaRPr lang="en-GB" dirty="0"/>
          </a:p>
          <a:p>
            <a:pPr marL="0" indent="0">
              <a:buNone/>
            </a:pPr>
            <a:r>
              <a:rPr lang="en-GB" dirty="0">
                <a:ea typeface="Calibri"/>
                <a:cs typeface="Calibri"/>
              </a:rPr>
              <a:t>41)</a:t>
            </a:r>
            <a:r>
              <a:rPr lang="en-GB" dirty="0" err="1">
                <a:ea typeface="+mn-lt"/>
                <a:cs typeface="+mn-lt"/>
              </a:rPr>
              <a:t>const</a:t>
            </a:r>
            <a:r>
              <a:rPr lang="en-GB" dirty="0">
                <a:ea typeface="+mn-lt"/>
                <a:cs typeface="+mn-lt"/>
              </a:rPr>
              <a:t> input = </a:t>
            </a:r>
            <a:r>
              <a:rPr lang="en-GB" dirty="0" err="1">
                <a:ea typeface="+mn-lt"/>
                <a:cs typeface="+mn-lt"/>
              </a:rPr>
              <a:t>document.getElementById</a:t>
            </a:r>
            <a:r>
              <a:rPr lang="en-GB" dirty="0">
                <a:ea typeface="+mn-lt"/>
                <a:cs typeface="+mn-lt"/>
              </a:rPr>
              <a:t>("</a:t>
            </a:r>
            <a:r>
              <a:rPr lang="en-GB" dirty="0" err="1">
                <a:ea typeface="+mn-lt"/>
                <a:cs typeface="+mn-lt"/>
              </a:rPr>
              <a:t>myInput</a:t>
            </a:r>
            <a:r>
              <a:rPr lang="en-GB" dirty="0">
                <a:ea typeface="+mn-lt"/>
                <a:cs typeface="+mn-lt"/>
              </a:rPr>
              <a:t>");</a:t>
            </a:r>
            <a:endParaRPr lang="en-GB" dirty="0">
              <a:ea typeface="Calibri"/>
              <a:cs typeface="Calibri"/>
            </a:endParaRPr>
          </a:p>
          <a:p>
            <a:pPr>
              <a:buNone/>
            </a:pPr>
            <a:r>
              <a:rPr lang="en-GB" dirty="0" err="1">
                <a:ea typeface="+mn-lt"/>
                <a:cs typeface="+mn-lt"/>
              </a:rPr>
              <a:t>input.onfocusout</a:t>
            </a:r>
            <a:r>
              <a:rPr lang="en-GB" dirty="0">
                <a:ea typeface="+mn-lt"/>
                <a:cs typeface="+mn-lt"/>
              </a:rPr>
              <a:t> = function() {</a:t>
            </a:r>
            <a:endParaRPr lang="en-GB" dirty="0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  console.log("Input element is about to lose focus.");</a:t>
            </a:r>
            <a:endParaRPr lang="en-GB" dirty="0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};</a:t>
            </a:r>
            <a:endParaRPr lang="en-GB" dirty="0"/>
          </a:p>
          <a:p>
            <a:pPr>
              <a:buNone/>
            </a:pPr>
            <a:endParaRPr lang="en-GB" dirty="0">
              <a:ea typeface="Calibri"/>
              <a:cs typeface="Calibri"/>
            </a:endParaRPr>
          </a:p>
          <a:p>
            <a:pPr marL="0" indent="0">
              <a:buNone/>
            </a:pPr>
            <a:endParaRPr lang="en-GB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2762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C275E-BE27-FA88-7E19-C516DF44C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30" y="94268"/>
            <a:ext cx="11985937" cy="66909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>
                <a:ea typeface="Calibri"/>
                <a:cs typeface="Calibri"/>
              </a:rPr>
              <a:t>42)</a:t>
            </a:r>
            <a:r>
              <a:rPr lang="en-GB" dirty="0" err="1">
                <a:ea typeface="+mn-lt"/>
                <a:cs typeface="+mn-lt"/>
              </a:rPr>
              <a:t>const</a:t>
            </a:r>
            <a:r>
              <a:rPr lang="en-GB" dirty="0">
                <a:ea typeface="+mn-lt"/>
                <a:cs typeface="+mn-lt"/>
              </a:rPr>
              <a:t> input = </a:t>
            </a:r>
            <a:r>
              <a:rPr lang="en-GB" dirty="0" err="1">
                <a:ea typeface="+mn-lt"/>
                <a:cs typeface="+mn-lt"/>
              </a:rPr>
              <a:t>document.getElementById</a:t>
            </a:r>
            <a:r>
              <a:rPr lang="en-GB" dirty="0">
                <a:ea typeface="+mn-lt"/>
                <a:cs typeface="+mn-lt"/>
              </a:rPr>
              <a:t>("</a:t>
            </a:r>
            <a:r>
              <a:rPr lang="en-GB" dirty="0" err="1">
                <a:ea typeface="+mn-lt"/>
                <a:cs typeface="+mn-lt"/>
              </a:rPr>
              <a:t>myInput</a:t>
            </a:r>
            <a:r>
              <a:rPr lang="en-GB" dirty="0">
                <a:ea typeface="+mn-lt"/>
                <a:cs typeface="+mn-lt"/>
              </a:rPr>
              <a:t>");</a:t>
            </a:r>
            <a:endParaRPr lang="en-US" dirty="0"/>
          </a:p>
          <a:p>
            <a:pPr>
              <a:buNone/>
            </a:pPr>
            <a:r>
              <a:rPr lang="en-GB" dirty="0" err="1">
                <a:ea typeface="+mn-lt"/>
                <a:cs typeface="+mn-lt"/>
              </a:rPr>
              <a:t>input.oninput</a:t>
            </a:r>
            <a:r>
              <a:rPr lang="en-GB" dirty="0">
                <a:ea typeface="+mn-lt"/>
                <a:cs typeface="+mn-lt"/>
              </a:rPr>
              <a:t> = function() {</a:t>
            </a:r>
            <a:endParaRPr lang="en-GB" dirty="0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  console.log("User input in the input field:", </a:t>
            </a:r>
            <a:r>
              <a:rPr lang="en-GB" dirty="0" err="1">
                <a:ea typeface="+mn-lt"/>
                <a:cs typeface="+mn-lt"/>
              </a:rPr>
              <a:t>input.value</a:t>
            </a:r>
            <a:r>
              <a:rPr lang="en-GB" dirty="0">
                <a:ea typeface="+mn-lt"/>
                <a:cs typeface="+mn-lt"/>
              </a:rPr>
              <a:t>);</a:t>
            </a:r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};</a:t>
            </a:r>
            <a:endParaRPr lang="en-GB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GB" dirty="0">
                <a:ea typeface="Calibri"/>
                <a:cs typeface="Calibri"/>
              </a:rPr>
              <a:t>43)</a:t>
            </a:r>
            <a:r>
              <a:rPr lang="en-GB" dirty="0" err="1">
                <a:ea typeface="+mn-lt"/>
                <a:cs typeface="+mn-lt"/>
              </a:rPr>
              <a:t>const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emailInput</a:t>
            </a:r>
            <a:r>
              <a:rPr lang="en-GB" dirty="0">
                <a:ea typeface="+mn-lt"/>
                <a:cs typeface="+mn-lt"/>
              </a:rPr>
              <a:t> = </a:t>
            </a:r>
            <a:r>
              <a:rPr lang="en-GB" dirty="0" err="1">
                <a:ea typeface="+mn-lt"/>
                <a:cs typeface="+mn-lt"/>
              </a:rPr>
              <a:t>document.getElementById</a:t>
            </a:r>
            <a:r>
              <a:rPr lang="en-GB" dirty="0">
                <a:ea typeface="+mn-lt"/>
                <a:cs typeface="+mn-lt"/>
              </a:rPr>
              <a:t>("email");</a:t>
            </a:r>
          </a:p>
          <a:p>
            <a:pPr>
              <a:buNone/>
            </a:pPr>
            <a:r>
              <a:rPr lang="en-GB" dirty="0" err="1">
                <a:ea typeface="+mn-lt"/>
                <a:cs typeface="+mn-lt"/>
              </a:rPr>
              <a:t>emailInput.oninvalid</a:t>
            </a:r>
            <a:r>
              <a:rPr lang="en-GB" dirty="0">
                <a:ea typeface="+mn-lt"/>
                <a:cs typeface="+mn-lt"/>
              </a:rPr>
              <a:t> = function() {</a:t>
            </a:r>
            <a:endParaRPr lang="en-GB">
              <a:ea typeface="Calibri"/>
              <a:cs typeface="Calibri"/>
            </a:endParaRPr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  console.log("Invalid email address.");</a:t>
            </a:r>
            <a:endParaRPr lang="en-GB" dirty="0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};</a:t>
            </a:r>
            <a:endParaRPr lang="en-GB" dirty="0"/>
          </a:p>
          <a:p>
            <a:pPr marL="0" indent="0">
              <a:buNone/>
            </a:pPr>
            <a:r>
              <a:rPr lang="en-GB" dirty="0">
                <a:ea typeface="Calibri"/>
                <a:cs typeface="Calibri"/>
              </a:rPr>
              <a:t>44)</a:t>
            </a:r>
            <a:r>
              <a:rPr lang="en-GB" dirty="0" err="1">
                <a:ea typeface="+mn-lt"/>
                <a:cs typeface="+mn-lt"/>
              </a:rPr>
              <a:t>const</a:t>
            </a:r>
            <a:r>
              <a:rPr lang="en-GB" dirty="0">
                <a:ea typeface="+mn-lt"/>
                <a:cs typeface="+mn-lt"/>
              </a:rPr>
              <a:t> form = </a:t>
            </a:r>
            <a:r>
              <a:rPr lang="en-GB" dirty="0" err="1">
                <a:ea typeface="+mn-lt"/>
                <a:cs typeface="+mn-lt"/>
              </a:rPr>
              <a:t>document.getElementById</a:t>
            </a:r>
            <a:r>
              <a:rPr lang="en-GB" dirty="0">
                <a:ea typeface="+mn-lt"/>
                <a:cs typeface="+mn-lt"/>
              </a:rPr>
              <a:t>("</a:t>
            </a:r>
            <a:r>
              <a:rPr lang="en-GB" dirty="0" err="1">
                <a:ea typeface="+mn-lt"/>
                <a:cs typeface="+mn-lt"/>
              </a:rPr>
              <a:t>myForm</a:t>
            </a:r>
            <a:r>
              <a:rPr lang="en-GB" dirty="0">
                <a:ea typeface="+mn-lt"/>
                <a:cs typeface="+mn-lt"/>
              </a:rPr>
              <a:t>");</a:t>
            </a:r>
            <a:endParaRPr lang="en-GB" dirty="0">
              <a:ea typeface="Calibri"/>
              <a:cs typeface="Calibri"/>
            </a:endParaRPr>
          </a:p>
          <a:p>
            <a:pPr>
              <a:buNone/>
            </a:pPr>
            <a:r>
              <a:rPr lang="en-GB" dirty="0" err="1">
                <a:ea typeface="+mn-lt"/>
                <a:cs typeface="+mn-lt"/>
              </a:rPr>
              <a:t>form.onreset</a:t>
            </a:r>
            <a:r>
              <a:rPr lang="en-GB" dirty="0">
                <a:ea typeface="+mn-lt"/>
                <a:cs typeface="+mn-lt"/>
              </a:rPr>
              <a:t> = function() {</a:t>
            </a:r>
            <a:endParaRPr lang="en-GB" dirty="0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  console.log("Form reset.");</a:t>
            </a:r>
            <a:endParaRPr lang="en-GB" dirty="0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};</a:t>
            </a:r>
            <a:endParaRPr lang="en-GB" dirty="0"/>
          </a:p>
          <a:p>
            <a:pPr>
              <a:buNone/>
            </a:pPr>
            <a:endParaRPr lang="en-GB" dirty="0">
              <a:ea typeface="Calibri"/>
              <a:cs typeface="Calibri"/>
            </a:endParaRPr>
          </a:p>
          <a:p>
            <a:pPr marL="0" indent="0">
              <a:buNone/>
            </a:pPr>
            <a:endParaRPr lang="en-GB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1147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C275E-BE27-FA88-7E19-C516DF44C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30" y="94268"/>
            <a:ext cx="11985937" cy="66909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>
                <a:ea typeface="Calibri"/>
                <a:cs typeface="Calibri"/>
              </a:rPr>
              <a:t>45)</a:t>
            </a:r>
            <a:r>
              <a:rPr lang="en-GB" dirty="0" err="1">
                <a:ea typeface="+mn-lt"/>
                <a:cs typeface="+mn-lt"/>
              </a:rPr>
              <a:t>const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searchInput</a:t>
            </a:r>
            <a:r>
              <a:rPr lang="en-GB" dirty="0">
                <a:ea typeface="+mn-lt"/>
                <a:cs typeface="+mn-lt"/>
              </a:rPr>
              <a:t> = </a:t>
            </a:r>
            <a:r>
              <a:rPr lang="en-GB" dirty="0" err="1">
                <a:ea typeface="+mn-lt"/>
                <a:cs typeface="+mn-lt"/>
              </a:rPr>
              <a:t>document.getElementById</a:t>
            </a:r>
            <a:r>
              <a:rPr lang="en-GB" dirty="0">
                <a:ea typeface="+mn-lt"/>
                <a:cs typeface="+mn-lt"/>
              </a:rPr>
              <a:t>("</a:t>
            </a:r>
            <a:r>
              <a:rPr lang="en-GB" dirty="0" err="1">
                <a:ea typeface="+mn-lt"/>
                <a:cs typeface="+mn-lt"/>
              </a:rPr>
              <a:t>searchInput</a:t>
            </a:r>
            <a:r>
              <a:rPr lang="en-GB" dirty="0">
                <a:ea typeface="+mn-lt"/>
                <a:cs typeface="+mn-lt"/>
              </a:rPr>
              <a:t>");</a:t>
            </a:r>
            <a:endParaRPr lang="en-GB" dirty="0">
              <a:ea typeface="Calibri"/>
              <a:cs typeface="Calibri"/>
            </a:endParaRPr>
          </a:p>
          <a:p>
            <a:pPr>
              <a:buNone/>
            </a:pPr>
            <a:r>
              <a:rPr lang="en-GB" dirty="0" err="1">
                <a:ea typeface="+mn-lt"/>
                <a:cs typeface="+mn-lt"/>
              </a:rPr>
              <a:t>searchInput.onsearch</a:t>
            </a:r>
            <a:r>
              <a:rPr lang="en-GB" dirty="0">
                <a:ea typeface="+mn-lt"/>
                <a:cs typeface="+mn-lt"/>
              </a:rPr>
              <a:t> = function() {</a:t>
            </a:r>
            <a:endParaRPr lang="en-GB" dirty="0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  console.log("Search query:", </a:t>
            </a:r>
            <a:r>
              <a:rPr lang="en-GB" dirty="0" err="1">
                <a:ea typeface="+mn-lt"/>
                <a:cs typeface="+mn-lt"/>
              </a:rPr>
              <a:t>searchInput.value</a:t>
            </a:r>
            <a:r>
              <a:rPr lang="en-GB" dirty="0">
                <a:ea typeface="+mn-lt"/>
                <a:cs typeface="+mn-lt"/>
              </a:rPr>
              <a:t>);</a:t>
            </a:r>
            <a:endParaRPr lang="en-GB" dirty="0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};</a:t>
            </a:r>
            <a:endParaRPr lang="en-GB" dirty="0"/>
          </a:p>
          <a:p>
            <a:pPr marL="0" indent="0">
              <a:buNone/>
            </a:pPr>
            <a:r>
              <a:rPr lang="en-GB" dirty="0">
                <a:ea typeface="Calibri"/>
                <a:cs typeface="Calibri"/>
              </a:rPr>
              <a:t>46)</a:t>
            </a:r>
            <a:r>
              <a:rPr lang="en-GB" dirty="0" err="1">
                <a:ea typeface="+mn-lt"/>
                <a:cs typeface="+mn-lt"/>
              </a:rPr>
              <a:t>const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textInput</a:t>
            </a:r>
            <a:r>
              <a:rPr lang="en-GB" dirty="0">
                <a:ea typeface="+mn-lt"/>
                <a:cs typeface="+mn-lt"/>
              </a:rPr>
              <a:t> = </a:t>
            </a:r>
            <a:r>
              <a:rPr lang="en-GB" dirty="0" err="1">
                <a:ea typeface="+mn-lt"/>
                <a:cs typeface="+mn-lt"/>
              </a:rPr>
              <a:t>document.getElementById</a:t>
            </a:r>
            <a:r>
              <a:rPr lang="en-GB" dirty="0">
                <a:ea typeface="+mn-lt"/>
                <a:cs typeface="+mn-lt"/>
              </a:rPr>
              <a:t>("</a:t>
            </a:r>
            <a:r>
              <a:rPr lang="en-GB" dirty="0" err="1">
                <a:ea typeface="+mn-lt"/>
                <a:cs typeface="+mn-lt"/>
              </a:rPr>
              <a:t>textInput</a:t>
            </a:r>
            <a:r>
              <a:rPr lang="en-GB" dirty="0">
                <a:ea typeface="+mn-lt"/>
                <a:cs typeface="+mn-lt"/>
              </a:rPr>
              <a:t>");</a:t>
            </a:r>
            <a:endParaRPr lang="en-GB" dirty="0">
              <a:ea typeface="Calibri"/>
              <a:cs typeface="Calibri"/>
            </a:endParaRPr>
          </a:p>
          <a:p>
            <a:pPr>
              <a:buNone/>
            </a:pPr>
            <a:r>
              <a:rPr lang="en-GB" dirty="0" err="1">
                <a:ea typeface="+mn-lt"/>
                <a:cs typeface="+mn-lt"/>
              </a:rPr>
              <a:t>textInput.onselect</a:t>
            </a:r>
            <a:r>
              <a:rPr lang="en-GB" dirty="0">
                <a:ea typeface="+mn-lt"/>
                <a:cs typeface="+mn-lt"/>
              </a:rPr>
              <a:t> = function() {</a:t>
            </a:r>
            <a:endParaRPr lang="en-GB" dirty="0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  console.log("Selected text:", </a:t>
            </a:r>
            <a:r>
              <a:rPr lang="en-GB" dirty="0" err="1">
                <a:ea typeface="+mn-lt"/>
                <a:cs typeface="+mn-lt"/>
              </a:rPr>
              <a:t>window.getSelection</a:t>
            </a:r>
            <a:r>
              <a:rPr lang="en-GB" dirty="0">
                <a:ea typeface="+mn-lt"/>
                <a:cs typeface="+mn-lt"/>
              </a:rPr>
              <a:t>().</a:t>
            </a:r>
            <a:r>
              <a:rPr lang="en-GB" dirty="0" err="1">
                <a:ea typeface="+mn-lt"/>
                <a:cs typeface="+mn-lt"/>
              </a:rPr>
              <a:t>toString</a:t>
            </a:r>
            <a:r>
              <a:rPr lang="en-GB" dirty="0">
                <a:ea typeface="+mn-lt"/>
                <a:cs typeface="+mn-lt"/>
              </a:rPr>
              <a:t>());</a:t>
            </a:r>
            <a:endParaRPr lang="en-GB" dirty="0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};</a:t>
            </a:r>
            <a:endParaRPr lang="en-GB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GB" dirty="0">
                <a:ea typeface="Calibri"/>
                <a:cs typeface="Calibri"/>
              </a:rPr>
              <a:t>47)</a:t>
            </a:r>
            <a:r>
              <a:rPr lang="en-GB" dirty="0" err="1">
                <a:ea typeface="+mn-lt"/>
                <a:cs typeface="+mn-lt"/>
              </a:rPr>
              <a:t>const</a:t>
            </a:r>
            <a:r>
              <a:rPr lang="en-GB" dirty="0">
                <a:ea typeface="+mn-lt"/>
                <a:cs typeface="+mn-lt"/>
              </a:rPr>
              <a:t> form = </a:t>
            </a:r>
            <a:r>
              <a:rPr lang="en-GB" dirty="0" err="1">
                <a:ea typeface="+mn-lt"/>
                <a:cs typeface="+mn-lt"/>
              </a:rPr>
              <a:t>document.getElementById</a:t>
            </a:r>
            <a:r>
              <a:rPr lang="en-GB" dirty="0">
                <a:ea typeface="+mn-lt"/>
                <a:cs typeface="+mn-lt"/>
              </a:rPr>
              <a:t>("</a:t>
            </a:r>
            <a:r>
              <a:rPr lang="en-GB" dirty="0" err="1">
                <a:ea typeface="+mn-lt"/>
                <a:cs typeface="+mn-lt"/>
              </a:rPr>
              <a:t>myForm</a:t>
            </a:r>
            <a:r>
              <a:rPr lang="en-GB" dirty="0">
                <a:ea typeface="+mn-lt"/>
                <a:cs typeface="+mn-lt"/>
              </a:rPr>
              <a:t>");</a:t>
            </a:r>
            <a:endParaRPr lang="en-GB" dirty="0">
              <a:ea typeface="Calibri"/>
              <a:cs typeface="Calibri"/>
            </a:endParaRPr>
          </a:p>
          <a:p>
            <a:pPr>
              <a:buNone/>
            </a:pPr>
            <a:r>
              <a:rPr lang="en-GB" dirty="0" err="1">
                <a:ea typeface="+mn-lt"/>
                <a:cs typeface="+mn-lt"/>
              </a:rPr>
              <a:t>form.onsubmit</a:t>
            </a:r>
            <a:r>
              <a:rPr lang="en-GB" dirty="0">
                <a:ea typeface="+mn-lt"/>
                <a:cs typeface="+mn-lt"/>
              </a:rPr>
              <a:t> = function(event) {</a:t>
            </a:r>
            <a:endParaRPr lang="en-GB" dirty="0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  </a:t>
            </a:r>
            <a:r>
              <a:rPr lang="en-GB" dirty="0" err="1">
                <a:ea typeface="+mn-lt"/>
                <a:cs typeface="+mn-lt"/>
              </a:rPr>
              <a:t>event.preventDefault</a:t>
            </a:r>
            <a:r>
              <a:rPr lang="en-GB" dirty="0">
                <a:ea typeface="+mn-lt"/>
                <a:cs typeface="+mn-lt"/>
              </a:rPr>
              <a:t>(); // Prevent the default form submission</a:t>
            </a:r>
            <a:endParaRPr lang="en-GB" dirty="0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  console.log("Form submitted.");</a:t>
            </a:r>
            <a:endParaRPr lang="en-GB" dirty="0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};</a:t>
            </a:r>
            <a:endParaRPr lang="en-GB" dirty="0"/>
          </a:p>
          <a:p>
            <a:pPr>
              <a:buNone/>
            </a:pPr>
            <a:endParaRPr lang="en-GB" dirty="0">
              <a:ea typeface="Calibri"/>
              <a:cs typeface="Calibri"/>
            </a:endParaRPr>
          </a:p>
          <a:p>
            <a:pPr>
              <a:buNone/>
            </a:pPr>
            <a:endParaRPr lang="en-GB" dirty="0">
              <a:ea typeface="Calibri"/>
              <a:cs typeface="Calibri"/>
            </a:endParaRPr>
          </a:p>
          <a:p>
            <a:pPr marL="0" indent="0">
              <a:buNone/>
            </a:pPr>
            <a:endParaRPr lang="en-GB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2493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C275E-BE27-FA88-7E19-C516DF44C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30" y="94268"/>
            <a:ext cx="11985937" cy="669099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ea typeface="Calibri"/>
                <a:cs typeface="Calibri"/>
              </a:rPr>
              <a:t>48)</a:t>
            </a:r>
            <a:r>
              <a:rPr lang="en-GB" dirty="0" err="1">
                <a:ea typeface="+mn-lt"/>
                <a:cs typeface="+mn-lt"/>
              </a:rPr>
              <a:t>const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draggableElement</a:t>
            </a:r>
            <a:r>
              <a:rPr lang="en-GB" dirty="0">
                <a:ea typeface="+mn-lt"/>
                <a:cs typeface="+mn-lt"/>
              </a:rPr>
              <a:t> = </a:t>
            </a:r>
            <a:r>
              <a:rPr lang="en-GB" dirty="0" err="1">
                <a:ea typeface="+mn-lt"/>
                <a:cs typeface="+mn-lt"/>
              </a:rPr>
              <a:t>document.getElementById</a:t>
            </a:r>
            <a:r>
              <a:rPr lang="en-GB" dirty="0">
                <a:ea typeface="+mn-lt"/>
                <a:cs typeface="+mn-lt"/>
              </a:rPr>
              <a:t>("</a:t>
            </a:r>
            <a:r>
              <a:rPr lang="en-GB" dirty="0" err="1">
                <a:ea typeface="+mn-lt"/>
                <a:cs typeface="+mn-lt"/>
              </a:rPr>
              <a:t>myDraggableElement</a:t>
            </a:r>
            <a:r>
              <a:rPr lang="en-GB" dirty="0">
                <a:ea typeface="+mn-lt"/>
                <a:cs typeface="+mn-lt"/>
              </a:rPr>
              <a:t>");</a:t>
            </a:r>
            <a:endParaRPr lang="en-US" dirty="0">
              <a:ea typeface="Calibri"/>
              <a:cs typeface="Calibri"/>
            </a:endParaRPr>
          </a:p>
          <a:p>
            <a:pPr>
              <a:buNone/>
            </a:pPr>
            <a:r>
              <a:rPr lang="en-GB" dirty="0" err="1">
                <a:ea typeface="+mn-lt"/>
                <a:cs typeface="+mn-lt"/>
              </a:rPr>
              <a:t>draggableElement.ondrag</a:t>
            </a:r>
            <a:r>
              <a:rPr lang="en-GB" dirty="0">
                <a:ea typeface="+mn-lt"/>
                <a:cs typeface="+mn-lt"/>
              </a:rPr>
              <a:t> = function() {</a:t>
            </a:r>
            <a:endParaRPr lang="en-GB" dirty="0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  console.log("Element is being dragged.");</a:t>
            </a:r>
            <a:endParaRPr lang="en-GB" dirty="0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};</a:t>
            </a:r>
            <a:endParaRPr lang="en-GB" dirty="0"/>
          </a:p>
          <a:p>
            <a:pPr marL="0" indent="0">
              <a:buNone/>
            </a:pPr>
            <a:r>
              <a:rPr lang="en-GB" dirty="0">
                <a:ea typeface="Calibri"/>
                <a:cs typeface="Calibri"/>
              </a:rPr>
              <a:t>49)</a:t>
            </a:r>
            <a:r>
              <a:rPr lang="en-GB" dirty="0" err="1">
                <a:ea typeface="+mn-lt"/>
                <a:cs typeface="+mn-lt"/>
              </a:rPr>
              <a:t>const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draggableElement</a:t>
            </a:r>
            <a:r>
              <a:rPr lang="en-GB" dirty="0">
                <a:ea typeface="+mn-lt"/>
                <a:cs typeface="+mn-lt"/>
              </a:rPr>
              <a:t> = </a:t>
            </a:r>
            <a:r>
              <a:rPr lang="en-GB" dirty="0" err="1">
                <a:ea typeface="+mn-lt"/>
                <a:cs typeface="+mn-lt"/>
              </a:rPr>
              <a:t>document.getElementById</a:t>
            </a:r>
            <a:r>
              <a:rPr lang="en-GB" dirty="0">
                <a:ea typeface="+mn-lt"/>
                <a:cs typeface="+mn-lt"/>
              </a:rPr>
              <a:t>("</a:t>
            </a:r>
            <a:r>
              <a:rPr lang="en-GB" dirty="0" err="1">
                <a:ea typeface="+mn-lt"/>
                <a:cs typeface="+mn-lt"/>
              </a:rPr>
              <a:t>myDraggableElement</a:t>
            </a:r>
            <a:r>
              <a:rPr lang="en-GB" dirty="0">
                <a:ea typeface="+mn-lt"/>
                <a:cs typeface="+mn-lt"/>
              </a:rPr>
              <a:t>");</a:t>
            </a:r>
            <a:endParaRPr lang="en-GB" dirty="0">
              <a:ea typeface="Calibri"/>
              <a:cs typeface="Calibri"/>
            </a:endParaRPr>
          </a:p>
          <a:p>
            <a:pPr>
              <a:buNone/>
            </a:pPr>
            <a:r>
              <a:rPr lang="en-GB" dirty="0" err="1">
                <a:ea typeface="+mn-lt"/>
                <a:cs typeface="+mn-lt"/>
              </a:rPr>
              <a:t>draggableElement.ondragend</a:t>
            </a:r>
            <a:r>
              <a:rPr lang="en-GB" dirty="0">
                <a:ea typeface="+mn-lt"/>
                <a:cs typeface="+mn-lt"/>
              </a:rPr>
              <a:t> = function() {</a:t>
            </a:r>
            <a:endParaRPr lang="en-GB" dirty="0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  console.log("Element dragging finished.");</a:t>
            </a:r>
            <a:endParaRPr lang="en-GB" dirty="0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};</a:t>
            </a:r>
            <a:endParaRPr lang="en-GB" dirty="0"/>
          </a:p>
          <a:p>
            <a:pPr marL="0" indent="0">
              <a:buNone/>
            </a:pPr>
            <a:r>
              <a:rPr lang="en-GB" dirty="0">
                <a:ea typeface="Calibri"/>
                <a:cs typeface="Calibri"/>
              </a:rPr>
              <a:t>50)</a:t>
            </a:r>
            <a:r>
              <a:rPr lang="en-GB" dirty="0" err="1">
                <a:ea typeface="+mn-lt"/>
                <a:cs typeface="+mn-lt"/>
              </a:rPr>
              <a:t>const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dropTarget</a:t>
            </a:r>
            <a:r>
              <a:rPr lang="en-GB" dirty="0">
                <a:ea typeface="+mn-lt"/>
                <a:cs typeface="+mn-lt"/>
              </a:rPr>
              <a:t> = </a:t>
            </a:r>
            <a:r>
              <a:rPr lang="en-GB" dirty="0" err="1">
                <a:ea typeface="+mn-lt"/>
                <a:cs typeface="+mn-lt"/>
              </a:rPr>
              <a:t>document.getElementById</a:t>
            </a:r>
            <a:r>
              <a:rPr lang="en-GB" dirty="0">
                <a:ea typeface="+mn-lt"/>
                <a:cs typeface="+mn-lt"/>
              </a:rPr>
              <a:t>("</a:t>
            </a:r>
            <a:r>
              <a:rPr lang="en-GB" dirty="0" err="1">
                <a:ea typeface="+mn-lt"/>
                <a:cs typeface="+mn-lt"/>
              </a:rPr>
              <a:t>myDropTarget</a:t>
            </a:r>
            <a:r>
              <a:rPr lang="en-GB" dirty="0">
                <a:ea typeface="+mn-lt"/>
                <a:cs typeface="+mn-lt"/>
              </a:rPr>
              <a:t>");</a:t>
            </a:r>
            <a:endParaRPr lang="en-GB" dirty="0">
              <a:ea typeface="Calibri"/>
              <a:cs typeface="Calibri"/>
            </a:endParaRPr>
          </a:p>
          <a:p>
            <a:pPr>
              <a:buNone/>
            </a:pPr>
            <a:r>
              <a:rPr lang="en-GB" dirty="0" err="1">
                <a:ea typeface="+mn-lt"/>
                <a:cs typeface="+mn-lt"/>
              </a:rPr>
              <a:t>dropTarget.ondragenter</a:t>
            </a:r>
            <a:r>
              <a:rPr lang="en-GB" dirty="0">
                <a:ea typeface="+mn-lt"/>
                <a:cs typeface="+mn-lt"/>
              </a:rPr>
              <a:t> = function() {</a:t>
            </a:r>
            <a:endParaRPr lang="en-GB" dirty="0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  console.log("Dragged element entered the drop target.");</a:t>
            </a:r>
            <a:endParaRPr lang="en-GB" dirty="0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};</a:t>
            </a:r>
            <a:endParaRPr lang="en-GB" dirty="0"/>
          </a:p>
          <a:p>
            <a:pPr>
              <a:buNone/>
            </a:pPr>
            <a:endParaRPr lang="en-GB" dirty="0">
              <a:ea typeface="Calibri"/>
              <a:cs typeface="Calibri"/>
            </a:endParaRPr>
          </a:p>
          <a:p>
            <a:pPr>
              <a:buNone/>
            </a:pPr>
            <a:endParaRPr lang="en-GB" dirty="0">
              <a:ea typeface="Calibri"/>
              <a:cs typeface="Calibri"/>
            </a:endParaRPr>
          </a:p>
          <a:p>
            <a:pPr marL="0" indent="0">
              <a:buNone/>
            </a:pPr>
            <a:endParaRPr lang="en-GB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8091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C275E-BE27-FA88-7E19-C516DF44C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30" y="94268"/>
            <a:ext cx="11985937" cy="669099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>
                <a:ea typeface="Calibri"/>
                <a:cs typeface="Calibri"/>
              </a:rPr>
              <a:t>51)</a:t>
            </a:r>
            <a:r>
              <a:rPr lang="en-GB" dirty="0" err="1">
                <a:ea typeface="+mn-lt"/>
                <a:cs typeface="+mn-lt"/>
              </a:rPr>
              <a:t>const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dropTarget</a:t>
            </a:r>
            <a:r>
              <a:rPr lang="en-GB" dirty="0">
                <a:ea typeface="+mn-lt"/>
                <a:cs typeface="+mn-lt"/>
              </a:rPr>
              <a:t> = </a:t>
            </a:r>
            <a:r>
              <a:rPr lang="en-GB" dirty="0" err="1">
                <a:ea typeface="+mn-lt"/>
                <a:cs typeface="+mn-lt"/>
              </a:rPr>
              <a:t>document.getElementById</a:t>
            </a:r>
            <a:r>
              <a:rPr lang="en-GB" dirty="0">
                <a:ea typeface="+mn-lt"/>
                <a:cs typeface="+mn-lt"/>
              </a:rPr>
              <a:t>("</a:t>
            </a:r>
            <a:r>
              <a:rPr lang="en-GB" dirty="0" err="1">
                <a:ea typeface="+mn-lt"/>
                <a:cs typeface="+mn-lt"/>
              </a:rPr>
              <a:t>myDropTarget</a:t>
            </a:r>
            <a:r>
              <a:rPr lang="en-GB" dirty="0">
                <a:ea typeface="+mn-lt"/>
                <a:cs typeface="+mn-lt"/>
              </a:rPr>
              <a:t>");</a:t>
            </a:r>
            <a:endParaRPr lang="en-US" dirty="0"/>
          </a:p>
          <a:p>
            <a:pPr>
              <a:buNone/>
            </a:pPr>
            <a:r>
              <a:rPr lang="en-GB" dirty="0" err="1">
                <a:ea typeface="+mn-lt"/>
                <a:cs typeface="+mn-lt"/>
              </a:rPr>
              <a:t>dropTarget.ondragleave</a:t>
            </a:r>
            <a:r>
              <a:rPr lang="en-GB" dirty="0">
                <a:ea typeface="+mn-lt"/>
                <a:cs typeface="+mn-lt"/>
              </a:rPr>
              <a:t> = function() {</a:t>
            </a:r>
            <a:endParaRPr lang="en-GB" dirty="0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  console.log("Dragged element left the drop target.");</a:t>
            </a:r>
            <a:endParaRPr lang="en-GB" dirty="0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};</a:t>
            </a:r>
            <a:endParaRPr lang="en-GB" dirty="0"/>
          </a:p>
          <a:p>
            <a:pPr marL="0" indent="0">
              <a:buNone/>
            </a:pPr>
            <a:r>
              <a:rPr lang="en-GB" dirty="0">
                <a:ea typeface="Calibri"/>
                <a:cs typeface="Calibri"/>
              </a:rPr>
              <a:t>52)</a:t>
            </a:r>
            <a:r>
              <a:rPr lang="en-GB" dirty="0" err="1">
                <a:ea typeface="+mn-lt"/>
                <a:cs typeface="+mn-lt"/>
              </a:rPr>
              <a:t>const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dropTarget</a:t>
            </a:r>
            <a:r>
              <a:rPr lang="en-GB" dirty="0">
                <a:ea typeface="+mn-lt"/>
                <a:cs typeface="+mn-lt"/>
              </a:rPr>
              <a:t> = </a:t>
            </a:r>
            <a:r>
              <a:rPr lang="en-GB" dirty="0" err="1">
                <a:ea typeface="+mn-lt"/>
                <a:cs typeface="+mn-lt"/>
              </a:rPr>
              <a:t>document.getElementById</a:t>
            </a:r>
            <a:r>
              <a:rPr lang="en-GB" dirty="0">
                <a:ea typeface="+mn-lt"/>
                <a:cs typeface="+mn-lt"/>
              </a:rPr>
              <a:t>("</a:t>
            </a:r>
            <a:r>
              <a:rPr lang="en-GB" dirty="0" err="1">
                <a:ea typeface="+mn-lt"/>
                <a:cs typeface="+mn-lt"/>
              </a:rPr>
              <a:t>myDropTarget</a:t>
            </a:r>
            <a:r>
              <a:rPr lang="en-GB" dirty="0">
                <a:ea typeface="+mn-lt"/>
                <a:cs typeface="+mn-lt"/>
              </a:rPr>
              <a:t>");</a:t>
            </a:r>
            <a:endParaRPr lang="en-GB" dirty="0">
              <a:ea typeface="Calibri"/>
              <a:cs typeface="Calibri"/>
            </a:endParaRPr>
          </a:p>
          <a:p>
            <a:pPr>
              <a:buNone/>
            </a:pPr>
            <a:r>
              <a:rPr lang="en-GB" dirty="0" err="1">
                <a:ea typeface="+mn-lt"/>
                <a:cs typeface="+mn-lt"/>
              </a:rPr>
              <a:t>dropTarget.ondragover</a:t>
            </a:r>
            <a:r>
              <a:rPr lang="en-GB" dirty="0">
                <a:ea typeface="+mn-lt"/>
                <a:cs typeface="+mn-lt"/>
              </a:rPr>
              <a:t> = function(event) {</a:t>
            </a:r>
            <a:endParaRPr lang="en-GB" dirty="0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  </a:t>
            </a:r>
            <a:r>
              <a:rPr lang="en-GB" dirty="0" err="1">
                <a:ea typeface="+mn-lt"/>
                <a:cs typeface="+mn-lt"/>
              </a:rPr>
              <a:t>event.preventDefault</a:t>
            </a:r>
            <a:r>
              <a:rPr lang="en-GB" dirty="0">
                <a:ea typeface="+mn-lt"/>
                <a:cs typeface="+mn-lt"/>
              </a:rPr>
              <a:t>(); // Allow dropping</a:t>
            </a:r>
            <a:endParaRPr lang="en-GB" dirty="0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  console.log("Dragged element is over the drop target.");</a:t>
            </a:r>
            <a:endParaRPr lang="en-GB" dirty="0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};</a:t>
            </a:r>
            <a:endParaRPr lang="en-GB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GB" dirty="0">
                <a:ea typeface="Calibri"/>
                <a:cs typeface="Calibri"/>
              </a:rPr>
              <a:t>53)</a:t>
            </a:r>
            <a:r>
              <a:rPr lang="en-GB" dirty="0" err="1">
                <a:ea typeface="+mn-lt"/>
                <a:cs typeface="+mn-lt"/>
              </a:rPr>
              <a:t>const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draggableElement</a:t>
            </a:r>
            <a:r>
              <a:rPr lang="en-GB" dirty="0">
                <a:ea typeface="+mn-lt"/>
                <a:cs typeface="+mn-lt"/>
              </a:rPr>
              <a:t> = </a:t>
            </a:r>
            <a:r>
              <a:rPr lang="en-GB" dirty="0" err="1">
                <a:ea typeface="+mn-lt"/>
                <a:cs typeface="+mn-lt"/>
              </a:rPr>
              <a:t>document.getElementById</a:t>
            </a:r>
            <a:r>
              <a:rPr lang="en-GB" dirty="0">
                <a:ea typeface="+mn-lt"/>
                <a:cs typeface="+mn-lt"/>
              </a:rPr>
              <a:t>("</a:t>
            </a:r>
            <a:r>
              <a:rPr lang="en-GB" dirty="0" err="1">
                <a:ea typeface="+mn-lt"/>
                <a:cs typeface="+mn-lt"/>
              </a:rPr>
              <a:t>myDraggableElement</a:t>
            </a:r>
            <a:r>
              <a:rPr lang="en-GB" dirty="0">
                <a:ea typeface="+mn-lt"/>
                <a:cs typeface="+mn-lt"/>
              </a:rPr>
              <a:t>");</a:t>
            </a:r>
            <a:endParaRPr lang="en-GB" dirty="0">
              <a:ea typeface="Calibri"/>
              <a:cs typeface="Calibri"/>
            </a:endParaRPr>
          </a:p>
          <a:p>
            <a:pPr>
              <a:buNone/>
            </a:pPr>
            <a:r>
              <a:rPr lang="en-GB" dirty="0" err="1">
                <a:ea typeface="+mn-lt"/>
                <a:cs typeface="+mn-lt"/>
              </a:rPr>
              <a:t>draggableElement.ondragstart</a:t>
            </a:r>
            <a:r>
              <a:rPr lang="en-GB" dirty="0">
                <a:ea typeface="+mn-lt"/>
                <a:cs typeface="+mn-lt"/>
              </a:rPr>
              <a:t> = function(event) {</a:t>
            </a:r>
            <a:endParaRPr lang="en-GB" dirty="0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  </a:t>
            </a:r>
            <a:r>
              <a:rPr lang="en-GB" dirty="0" err="1">
                <a:ea typeface="+mn-lt"/>
                <a:cs typeface="+mn-lt"/>
              </a:rPr>
              <a:t>event.dataTransfer.setData</a:t>
            </a:r>
            <a:r>
              <a:rPr lang="en-GB" dirty="0">
                <a:ea typeface="+mn-lt"/>
                <a:cs typeface="+mn-lt"/>
              </a:rPr>
              <a:t>("text/plain", "This is draggable content.");</a:t>
            </a:r>
            <a:endParaRPr lang="en-GB" dirty="0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  console.log("Element dragging started.");</a:t>
            </a:r>
            <a:endParaRPr lang="en-GB" dirty="0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};</a:t>
            </a:r>
            <a:endParaRPr lang="en-GB" dirty="0"/>
          </a:p>
          <a:p>
            <a:pPr>
              <a:buNone/>
            </a:pPr>
            <a:endParaRPr lang="en-GB" dirty="0">
              <a:ea typeface="Calibri"/>
              <a:cs typeface="Calibri"/>
            </a:endParaRPr>
          </a:p>
          <a:p>
            <a:pPr>
              <a:buNone/>
            </a:pPr>
            <a:endParaRPr lang="en-GB" dirty="0">
              <a:ea typeface="Calibri"/>
              <a:cs typeface="Calibri"/>
            </a:endParaRPr>
          </a:p>
          <a:p>
            <a:pPr marL="0" indent="0">
              <a:buNone/>
            </a:pPr>
            <a:endParaRPr lang="en-GB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8237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C275E-BE27-FA88-7E19-C516DF44C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30" y="94268"/>
            <a:ext cx="11985937" cy="669099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>
                <a:ea typeface="Calibri"/>
                <a:cs typeface="Calibri"/>
              </a:rPr>
              <a:t>54)</a:t>
            </a:r>
            <a:r>
              <a:rPr lang="en-GB" dirty="0" err="1">
                <a:ea typeface="+mn-lt"/>
                <a:cs typeface="+mn-lt"/>
              </a:rPr>
              <a:t>const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dropTarget</a:t>
            </a:r>
            <a:r>
              <a:rPr lang="en-GB" dirty="0">
                <a:ea typeface="+mn-lt"/>
                <a:cs typeface="+mn-lt"/>
              </a:rPr>
              <a:t> = </a:t>
            </a:r>
            <a:r>
              <a:rPr lang="en-GB" dirty="0" err="1">
                <a:ea typeface="+mn-lt"/>
                <a:cs typeface="+mn-lt"/>
              </a:rPr>
              <a:t>document.getElementById</a:t>
            </a:r>
            <a:r>
              <a:rPr lang="en-GB" dirty="0">
                <a:ea typeface="+mn-lt"/>
                <a:cs typeface="+mn-lt"/>
              </a:rPr>
              <a:t>("</a:t>
            </a:r>
            <a:r>
              <a:rPr lang="en-GB" dirty="0" err="1">
                <a:ea typeface="+mn-lt"/>
                <a:cs typeface="+mn-lt"/>
              </a:rPr>
              <a:t>myDropTarget</a:t>
            </a:r>
            <a:r>
              <a:rPr lang="en-GB" dirty="0">
                <a:ea typeface="+mn-lt"/>
                <a:cs typeface="+mn-lt"/>
              </a:rPr>
              <a:t>");</a:t>
            </a:r>
            <a:endParaRPr lang="en-US" dirty="0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    </a:t>
            </a:r>
            <a:r>
              <a:rPr lang="en-GB" dirty="0" err="1">
                <a:ea typeface="+mn-lt"/>
                <a:cs typeface="+mn-lt"/>
              </a:rPr>
              <a:t>dropTarget.ondrop</a:t>
            </a:r>
            <a:r>
              <a:rPr lang="en-GB" dirty="0">
                <a:ea typeface="+mn-lt"/>
                <a:cs typeface="+mn-lt"/>
              </a:rPr>
              <a:t> = function(event) {</a:t>
            </a:r>
            <a:endParaRPr lang="en-GB" dirty="0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  </a:t>
            </a:r>
            <a:r>
              <a:rPr lang="en-GB" dirty="0" err="1">
                <a:ea typeface="+mn-lt"/>
                <a:cs typeface="+mn-lt"/>
              </a:rPr>
              <a:t>event.preventDefault</a:t>
            </a:r>
            <a:r>
              <a:rPr lang="en-GB" dirty="0">
                <a:ea typeface="+mn-lt"/>
                <a:cs typeface="+mn-lt"/>
              </a:rPr>
              <a:t>(); // Prevent default </a:t>
            </a:r>
            <a:r>
              <a:rPr lang="en-GB" dirty="0" err="1">
                <a:ea typeface="+mn-lt"/>
                <a:cs typeface="+mn-lt"/>
              </a:rPr>
              <a:t>behavior</a:t>
            </a:r>
            <a:r>
              <a:rPr lang="en-GB" dirty="0">
                <a:ea typeface="+mn-lt"/>
                <a:cs typeface="+mn-lt"/>
              </a:rPr>
              <a:t> (opening as a link)</a:t>
            </a:r>
            <a:endParaRPr lang="en-GB" dirty="0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  </a:t>
            </a:r>
            <a:r>
              <a:rPr lang="en-GB" dirty="0" err="1">
                <a:ea typeface="+mn-lt"/>
                <a:cs typeface="+mn-lt"/>
              </a:rPr>
              <a:t>const</a:t>
            </a:r>
            <a:r>
              <a:rPr lang="en-GB" dirty="0">
                <a:ea typeface="+mn-lt"/>
                <a:cs typeface="+mn-lt"/>
              </a:rPr>
              <a:t> data = </a:t>
            </a:r>
            <a:r>
              <a:rPr lang="en-GB" dirty="0" err="1">
                <a:ea typeface="+mn-lt"/>
                <a:cs typeface="+mn-lt"/>
              </a:rPr>
              <a:t>event.dataTransfer.getData</a:t>
            </a:r>
            <a:r>
              <a:rPr lang="en-GB" dirty="0">
                <a:ea typeface="+mn-lt"/>
                <a:cs typeface="+mn-lt"/>
              </a:rPr>
              <a:t>("text/plain");</a:t>
            </a:r>
            <a:endParaRPr lang="en-GB" dirty="0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  console.log("Dropped content:", data);</a:t>
            </a:r>
            <a:endParaRPr lang="en-GB" dirty="0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};</a:t>
            </a:r>
            <a:endParaRPr lang="en-GB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GB" dirty="0">
                <a:ea typeface="Calibri"/>
                <a:cs typeface="Calibri"/>
              </a:rPr>
              <a:t>55)</a:t>
            </a:r>
            <a:r>
              <a:rPr lang="en-GB" dirty="0" err="1">
                <a:ea typeface="+mn-lt"/>
                <a:cs typeface="+mn-lt"/>
              </a:rPr>
              <a:t>const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copyElement</a:t>
            </a:r>
            <a:r>
              <a:rPr lang="en-GB" dirty="0">
                <a:ea typeface="+mn-lt"/>
                <a:cs typeface="+mn-lt"/>
              </a:rPr>
              <a:t> = </a:t>
            </a:r>
            <a:r>
              <a:rPr lang="en-GB" dirty="0" err="1">
                <a:ea typeface="+mn-lt"/>
                <a:cs typeface="+mn-lt"/>
              </a:rPr>
              <a:t>document.getElementById</a:t>
            </a:r>
            <a:r>
              <a:rPr lang="en-GB" dirty="0">
                <a:ea typeface="+mn-lt"/>
                <a:cs typeface="+mn-lt"/>
              </a:rPr>
              <a:t>("</a:t>
            </a:r>
            <a:r>
              <a:rPr lang="en-GB" dirty="0" err="1">
                <a:ea typeface="+mn-lt"/>
                <a:cs typeface="+mn-lt"/>
              </a:rPr>
              <a:t>copyElement</a:t>
            </a:r>
            <a:r>
              <a:rPr lang="en-GB" dirty="0">
                <a:ea typeface="+mn-lt"/>
                <a:cs typeface="+mn-lt"/>
              </a:rPr>
              <a:t>");</a:t>
            </a:r>
            <a:endParaRPr lang="en-GB" dirty="0">
              <a:ea typeface="Calibri"/>
              <a:cs typeface="Calibri"/>
            </a:endParaRPr>
          </a:p>
          <a:p>
            <a:pPr>
              <a:buNone/>
            </a:pPr>
            <a:r>
              <a:rPr lang="en-GB" dirty="0" err="1">
                <a:ea typeface="+mn-lt"/>
                <a:cs typeface="+mn-lt"/>
              </a:rPr>
              <a:t>copyElement.oncopy</a:t>
            </a:r>
            <a:r>
              <a:rPr lang="en-GB" dirty="0">
                <a:ea typeface="+mn-lt"/>
                <a:cs typeface="+mn-lt"/>
              </a:rPr>
              <a:t> = function() {</a:t>
            </a:r>
            <a:endParaRPr lang="en-GB" dirty="0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  console.log("Content copied.");</a:t>
            </a:r>
            <a:endParaRPr lang="en-GB" dirty="0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};</a:t>
            </a:r>
            <a:endParaRPr lang="en-GB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GB" dirty="0">
                <a:ea typeface="Calibri"/>
                <a:cs typeface="Calibri"/>
              </a:rPr>
              <a:t>56)</a:t>
            </a:r>
            <a:r>
              <a:rPr lang="en-GB" dirty="0" err="1">
                <a:ea typeface="+mn-lt"/>
                <a:cs typeface="+mn-lt"/>
              </a:rPr>
              <a:t>const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cutElement</a:t>
            </a:r>
            <a:r>
              <a:rPr lang="en-GB" dirty="0">
                <a:ea typeface="+mn-lt"/>
                <a:cs typeface="+mn-lt"/>
              </a:rPr>
              <a:t> = </a:t>
            </a:r>
            <a:r>
              <a:rPr lang="en-GB" dirty="0" err="1">
                <a:ea typeface="+mn-lt"/>
                <a:cs typeface="+mn-lt"/>
              </a:rPr>
              <a:t>document.getElementById</a:t>
            </a:r>
            <a:r>
              <a:rPr lang="en-GB" dirty="0">
                <a:ea typeface="+mn-lt"/>
                <a:cs typeface="+mn-lt"/>
              </a:rPr>
              <a:t>("</a:t>
            </a:r>
            <a:r>
              <a:rPr lang="en-GB" dirty="0" err="1">
                <a:ea typeface="+mn-lt"/>
                <a:cs typeface="+mn-lt"/>
              </a:rPr>
              <a:t>cutElement</a:t>
            </a:r>
            <a:r>
              <a:rPr lang="en-GB" dirty="0">
                <a:ea typeface="+mn-lt"/>
                <a:cs typeface="+mn-lt"/>
              </a:rPr>
              <a:t>");</a:t>
            </a:r>
            <a:endParaRPr lang="en-GB" dirty="0">
              <a:ea typeface="Calibri"/>
              <a:cs typeface="Calibri"/>
            </a:endParaRPr>
          </a:p>
          <a:p>
            <a:pPr>
              <a:buNone/>
            </a:pPr>
            <a:r>
              <a:rPr lang="en-GB" dirty="0" err="1">
                <a:ea typeface="+mn-lt"/>
                <a:cs typeface="+mn-lt"/>
              </a:rPr>
              <a:t>cutElement.oncut</a:t>
            </a:r>
            <a:r>
              <a:rPr lang="en-GB" dirty="0">
                <a:ea typeface="+mn-lt"/>
                <a:cs typeface="+mn-lt"/>
              </a:rPr>
              <a:t> = function() {</a:t>
            </a:r>
            <a:endParaRPr lang="en-GB" dirty="0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  console.log("Content cut.");</a:t>
            </a:r>
            <a:endParaRPr lang="en-GB" dirty="0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};</a:t>
            </a:r>
            <a:endParaRPr lang="en-GB" dirty="0"/>
          </a:p>
          <a:p>
            <a:pPr>
              <a:buNone/>
            </a:pPr>
            <a:endParaRPr lang="en-GB" dirty="0">
              <a:ea typeface="Calibri"/>
              <a:cs typeface="Calibri"/>
            </a:endParaRPr>
          </a:p>
          <a:p>
            <a:pPr>
              <a:buNone/>
            </a:pPr>
            <a:endParaRPr lang="en-GB" dirty="0">
              <a:ea typeface="Calibri"/>
              <a:cs typeface="Calibri"/>
            </a:endParaRPr>
          </a:p>
          <a:p>
            <a:pPr marL="0" indent="0">
              <a:buNone/>
            </a:pPr>
            <a:endParaRPr lang="en-GB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845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C275E-BE27-FA88-7E19-C516DF44C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30" y="94268"/>
            <a:ext cx="11985937" cy="66909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>
                <a:ea typeface="Calibri"/>
                <a:cs typeface="Calibri"/>
              </a:rPr>
              <a:t>57)</a:t>
            </a:r>
            <a:r>
              <a:rPr lang="en-GB" dirty="0" err="1">
                <a:ea typeface="+mn-lt"/>
                <a:cs typeface="+mn-lt"/>
              </a:rPr>
              <a:t>const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screenHeight</a:t>
            </a:r>
            <a:r>
              <a:rPr lang="en-GB" dirty="0">
                <a:ea typeface="+mn-lt"/>
                <a:cs typeface="+mn-lt"/>
              </a:rPr>
              <a:t> = </a:t>
            </a:r>
            <a:r>
              <a:rPr lang="en-GB" dirty="0" err="1">
                <a:ea typeface="+mn-lt"/>
                <a:cs typeface="+mn-lt"/>
              </a:rPr>
              <a:t>window.screen.availHeight</a:t>
            </a:r>
            <a:r>
              <a:rPr lang="en-GB" dirty="0">
                <a:ea typeface="+mn-lt"/>
                <a:cs typeface="+mn-lt"/>
              </a:rPr>
              <a:t>;</a:t>
            </a:r>
            <a:endParaRPr lang="en-GB" dirty="0">
              <a:ea typeface="Calibri"/>
              <a:cs typeface="Calibri"/>
            </a:endParaRPr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console.log("Screen height (excluding taskbar): " + </a:t>
            </a:r>
            <a:r>
              <a:rPr lang="en-GB" dirty="0" err="1">
                <a:ea typeface="+mn-lt"/>
                <a:cs typeface="+mn-lt"/>
              </a:rPr>
              <a:t>screenHeight</a:t>
            </a:r>
            <a:r>
              <a:rPr lang="en-GB" dirty="0">
                <a:ea typeface="+mn-lt"/>
                <a:cs typeface="+mn-lt"/>
              </a:rPr>
              <a:t> + " pixels");</a:t>
            </a:r>
            <a:endParaRPr lang="en-GB" dirty="0"/>
          </a:p>
          <a:p>
            <a:pPr marL="0" indent="0">
              <a:buNone/>
            </a:pPr>
            <a:r>
              <a:rPr lang="en-GB" dirty="0">
                <a:ea typeface="Calibri"/>
                <a:cs typeface="Calibri"/>
              </a:rPr>
              <a:t>58)</a:t>
            </a:r>
            <a:r>
              <a:rPr lang="en-GB" dirty="0" err="1">
                <a:ea typeface="+mn-lt"/>
                <a:cs typeface="+mn-lt"/>
              </a:rPr>
              <a:t>const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screenWidth</a:t>
            </a:r>
            <a:r>
              <a:rPr lang="en-GB" dirty="0">
                <a:ea typeface="+mn-lt"/>
                <a:cs typeface="+mn-lt"/>
              </a:rPr>
              <a:t> = </a:t>
            </a:r>
            <a:r>
              <a:rPr lang="en-GB" dirty="0" err="1">
                <a:ea typeface="+mn-lt"/>
                <a:cs typeface="+mn-lt"/>
              </a:rPr>
              <a:t>window.screen.availWidth</a:t>
            </a:r>
            <a:r>
              <a:rPr lang="en-GB" dirty="0">
                <a:ea typeface="+mn-lt"/>
                <a:cs typeface="+mn-lt"/>
              </a:rPr>
              <a:t>;</a:t>
            </a:r>
            <a:endParaRPr lang="en-GB" dirty="0">
              <a:ea typeface="Calibri"/>
              <a:cs typeface="Calibri"/>
            </a:endParaRPr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console.log("Screen width (excluding taskbar): " + </a:t>
            </a:r>
            <a:r>
              <a:rPr lang="en-GB" dirty="0" err="1">
                <a:ea typeface="+mn-lt"/>
                <a:cs typeface="+mn-lt"/>
              </a:rPr>
              <a:t>screenWidth</a:t>
            </a:r>
            <a:r>
              <a:rPr lang="en-GB" dirty="0">
                <a:ea typeface="+mn-lt"/>
                <a:cs typeface="+mn-lt"/>
              </a:rPr>
              <a:t> + " pixels");</a:t>
            </a:r>
            <a:endParaRPr lang="en-GB" dirty="0"/>
          </a:p>
          <a:p>
            <a:pPr marL="0" indent="0">
              <a:buNone/>
            </a:pPr>
            <a:r>
              <a:rPr lang="en-GB" dirty="0">
                <a:ea typeface="Calibri"/>
                <a:cs typeface="Calibri"/>
              </a:rPr>
              <a:t>59)</a:t>
            </a:r>
            <a:r>
              <a:rPr lang="en-GB" dirty="0" err="1">
                <a:ea typeface="+mn-lt"/>
                <a:cs typeface="+mn-lt"/>
              </a:rPr>
              <a:t>const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colorDepth</a:t>
            </a:r>
            <a:r>
              <a:rPr lang="en-GB" dirty="0">
                <a:ea typeface="+mn-lt"/>
                <a:cs typeface="+mn-lt"/>
              </a:rPr>
              <a:t> = </a:t>
            </a:r>
            <a:r>
              <a:rPr lang="en-GB" dirty="0" err="1">
                <a:ea typeface="+mn-lt"/>
                <a:cs typeface="+mn-lt"/>
              </a:rPr>
              <a:t>window.screen.colorDepth</a:t>
            </a:r>
            <a:r>
              <a:rPr lang="en-GB" dirty="0">
                <a:ea typeface="+mn-lt"/>
                <a:cs typeface="+mn-lt"/>
              </a:rPr>
              <a:t>;</a:t>
            </a:r>
            <a:endParaRPr lang="en-GB" dirty="0">
              <a:ea typeface="Calibri"/>
              <a:cs typeface="Calibri"/>
            </a:endParaRPr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console.log("</a:t>
            </a:r>
            <a:r>
              <a:rPr lang="en-GB" dirty="0" err="1">
                <a:ea typeface="+mn-lt"/>
                <a:cs typeface="+mn-lt"/>
              </a:rPr>
              <a:t>Color</a:t>
            </a:r>
            <a:r>
              <a:rPr lang="en-GB" dirty="0">
                <a:ea typeface="+mn-lt"/>
                <a:cs typeface="+mn-lt"/>
              </a:rPr>
              <a:t> depth: " + </a:t>
            </a:r>
            <a:r>
              <a:rPr lang="en-GB" dirty="0" err="1">
                <a:ea typeface="+mn-lt"/>
                <a:cs typeface="+mn-lt"/>
              </a:rPr>
              <a:t>colorDepth</a:t>
            </a:r>
            <a:r>
              <a:rPr lang="en-GB" dirty="0">
                <a:ea typeface="+mn-lt"/>
                <a:cs typeface="+mn-lt"/>
              </a:rPr>
              <a:t> + " bits per pixel");</a:t>
            </a:r>
            <a:endParaRPr lang="en-GB" dirty="0"/>
          </a:p>
          <a:p>
            <a:pPr marL="0" indent="0">
              <a:buNone/>
            </a:pPr>
            <a:r>
              <a:rPr lang="en-GB">
                <a:ea typeface="Calibri"/>
                <a:cs typeface="Calibri"/>
              </a:rPr>
              <a:t>60)</a:t>
            </a:r>
            <a:r>
              <a:rPr lang="en-GB" err="1">
                <a:ea typeface="+mn-lt"/>
                <a:cs typeface="+mn-lt"/>
              </a:rPr>
              <a:t>const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totalScreenHeight</a:t>
            </a:r>
            <a:r>
              <a:rPr lang="en-GB">
                <a:ea typeface="+mn-lt"/>
                <a:cs typeface="+mn-lt"/>
              </a:rPr>
              <a:t> = </a:t>
            </a:r>
            <a:r>
              <a:rPr lang="en-GB" err="1">
                <a:ea typeface="+mn-lt"/>
                <a:cs typeface="+mn-lt"/>
              </a:rPr>
              <a:t>window.screen.height</a:t>
            </a:r>
            <a:r>
              <a:rPr lang="en-GB">
                <a:ea typeface="+mn-lt"/>
                <a:cs typeface="+mn-lt"/>
              </a:rPr>
              <a:t>;</a:t>
            </a:r>
            <a:endParaRPr lang="en-GB" dirty="0">
              <a:ea typeface="Calibri"/>
              <a:cs typeface="Calibri"/>
            </a:endParaRPr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console.log("Total screen height: " + </a:t>
            </a:r>
            <a:r>
              <a:rPr lang="en-GB" dirty="0" err="1">
                <a:ea typeface="+mn-lt"/>
                <a:cs typeface="+mn-lt"/>
              </a:rPr>
              <a:t>totalScreenHeight</a:t>
            </a:r>
            <a:r>
              <a:rPr lang="en-GB" dirty="0">
                <a:ea typeface="+mn-lt"/>
                <a:cs typeface="+mn-lt"/>
              </a:rPr>
              <a:t> + " pixels");</a:t>
            </a:r>
            <a:endParaRPr lang="en-GB" dirty="0"/>
          </a:p>
          <a:p>
            <a:pPr marL="0" indent="0">
              <a:buNone/>
            </a:pPr>
            <a:r>
              <a:rPr lang="en-GB">
                <a:ea typeface="Calibri"/>
                <a:cs typeface="Calibri"/>
              </a:rPr>
              <a:t>61)</a:t>
            </a:r>
            <a:r>
              <a:rPr lang="en-GB" err="1">
                <a:ea typeface="+mn-lt"/>
                <a:cs typeface="+mn-lt"/>
              </a:rPr>
              <a:t>const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pixelDepth</a:t>
            </a:r>
            <a:r>
              <a:rPr lang="en-GB">
                <a:ea typeface="+mn-lt"/>
                <a:cs typeface="+mn-lt"/>
              </a:rPr>
              <a:t> = window.screen.pixelDepth;</a:t>
            </a:r>
            <a:endParaRPr lang="en-GB" dirty="0">
              <a:ea typeface="Calibri"/>
              <a:cs typeface="Calibri"/>
            </a:endParaRPr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console.log("Pixel depth: " + </a:t>
            </a:r>
            <a:r>
              <a:rPr lang="en-GB" dirty="0" err="1">
                <a:ea typeface="+mn-lt"/>
                <a:cs typeface="+mn-lt"/>
              </a:rPr>
              <a:t>pixelDepth</a:t>
            </a:r>
            <a:r>
              <a:rPr lang="en-GB" dirty="0">
                <a:ea typeface="+mn-lt"/>
                <a:cs typeface="+mn-lt"/>
              </a:rPr>
              <a:t> + " bits per pixel");</a:t>
            </a:r>
            <a:endParaRPr lang="en-GB" dirty="0"/>
          </a:p>
          <a:p>
            <a:pPr marL="0" indent="0">
              <a:buNone/>
            </a:pPr>
            <a:r>
              <a:rPr lang="en-GB" dirty="0">
                <a:ea typeface="Calibri"/>
                <a:cs typeface="Calibri"/>
              </a:rPr>
              <a:t>62)</a:t>
            </a:r>
            <a:r>
              <a:rPr lang="en-GB" dirty="0" err="1">
                <a:ea typeface="+mn-lt"/>
                <a:cs typeface="+mn-lt"/>
              </a:rPr>
              <a:t>const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totalScreenWidth</a:t>
            </a:r>
            <a:r>
              <a:rPr lang="en-GB" dirty="0">
                <a:ea typeface="+mn-lt"/>
                <a:cs typeface="+mn-lt"/>
              </a:rPr>
              <a:t> = </a:t>
            </a:r>
            <a:r>
              <a:rPr lang="en-GB" dirty="0" err="1">
                <a:ea typeface="+mn-lt"/>
                <a:cs typeface="+mn-lt"/>
              </a:rPr>
              <a:t>window.screen.width</a:t>
            </a:r>
            <a:r>
              <a:rPr lang="en-GB" dirty="0">
                <a:ea typeface="+mn-lt"/>
                <a:cs typeface="+mn-lt"/>
              </a:rPr>
              <a:t>;</a:t>
            </a:r>
            <a:endParaRPr lang="en-GB" dirty="0">
              <a:ea typeface="Calibri"/>
              <a:cs typeface="Calibri"/>
            </a:endParaRPr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console.log("Total screen width: " + </a:t>
            </a:r>
            <a:r>
              <a:rPr lang="en-GB" dirty="0" err="1">
                <a:ea typeface="+mn-lt"/>
                <a:cs typeface="+mn-lt"/>
              </a:rPr>
              <a:t>totalScreenWidth</a:t>
            </a:r>
            <a:r>
              <a:rPr lang="en-GB" dirty="0">
                <a:ea typeface="+mn-lt"/>
                <a:cs typeface="+mn-lt"/>
              </a:rPr>
              <a:t> + " pixels");</a:t>
            </a:r>
            <a:endParaRPr lang="en-GB" dirty="0"/>
          </a:p>
          <a:p>
            <a:pPr marL="0" indent="0">
              <a:buNone/>
            </a:pPr>
            <a:endParaRPr lang="en-GB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4540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C275E-BE27-FA88-7E19-C516DF44C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30" y="65513"/>
            <a:ext cx="11985937" cy="669099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1)</a:t>
            </a:r>
            <a:r>
              <a:rPr lang="en-GB" dirty="0" err="1">
                <a:ea typeface="+mn-lt"/>
                <a:cs typeface="+mn-lt"/>
              </a:rPr>
              <a:t>const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intervalId</a:t>
            </a:r>
            <a:r>
              <a:rPr lang="en-GB" dirty="0">
                <a:ea typeface="+mn-lt"/>
                <a:cs typeface="+mn-lt"/>
              </a:rPr>
              <a:t> = </a:t>
            </a:r>
            <a:r>
              <a:rPr lang="en-GB" dirty="0" err="1">
                <a:ea typeface="+mn-lt"/>
                <a:cs typeface="+mn-lt"/>
              </a:rPr>
              <a:t>setInterval</a:t>
            </a:r>
            <a:r>
              <a:rPr lang="en-GB" dirty="0">
                <a:ea typeface="+mn-lt"/>
                <a:cs typeface="+mn-lt"/>
              </a:rPr>
              <a:t>(() =&gt; {</a:t>
            </a:r>
            <a:endParaRPr lang="en-GB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  console.log("Interval timer is running");</a:t>
            </a:r>
            <a:endParaRPr lang="en-GB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}, 1000);</a:t>
            </a:r>
            <a:endParaRPr lang="en-GB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GB" err="1">
                <a:ea typeface="+mn-lt"/>
                <a:cs typeface="+mn-lt"/>
              </a:rPr>
              <a:t>clearInterval</a:t>
            </a:r>
            <a:r>
              <a:rPr lang="en-GB" dirty="0">
                <a:ea typeface="+mn-lt"/>
                <a:cs typeface="+mn-lt"/>
              </a:rPr>
              <a:t>(</a:t>
            </a:r>
            <a:r>
              <a:rPr lang="en-GB" err="1">
                <a:ea typeface="+mn-lt"/>
                <a:cs typeface="+mn-lt"/>
              </a:rPr>
              <a:t>intervalId</a:t>
            </a:r>
            <a:r>
              <a:rPr lang="en-GB" dirty="0">
                <a:ea typeface="+mn-lt"/>
                <a:cs typeface="+mn-lt"/>
              </a:rPr>
              <a:t>);</a:t>
            </a:r>
            <a:endParaRPr lang="en-GB" dirty="0">
              <a:ea typeface="Calibri"/>
              <a:cs typeface="Calibri"/>
            </a:endParaRPr>
          </a:p>
          <a:p>
            <a:pPr>
              <a:buNone/>
            </a:pPr>
            <a:r>
              <a:rPr lang="en-GB" dirty="0">
                <a:ea typeface="Calibri"/>
                <a:cs typeface="Calibri"/>
              </a:rPr>
              <a:t>2)</a:t>
            </a:r>
            <a:r>
              <a:rPr lang="en-GB" dirty="0" err="1">
                <a:ea typeface="Calibri"/>
                <a:cs typeface="Calibri"/>
              </a:rPr>
              <a:t>const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timeoutId</a:t>
            </a:r>
            <a:r>
              <a:rPr lang="en-GB" dirty="0">
                <a:ea typeface="+mn-lt"/>
                <a:cs typeface="+mn-lt"/>
              </a:rPr>
              <a:t> = </a:t>
            </a:r>
            <a:r>
              <a:rPr lang="en-GB" dirty="0" err="1">
                <a:ea typeface="+mn-lt"/>
                <a:cs typeface="+mn-lt"/>
              </a:rPr>
              <a:t>setTimeout</a:t>
            </a:r>
            <a:r>
              <a:rPr lang="en-GB" dirty="0">
                <a:ea typeface="+mn-lt"/>
                <a:cs typeface="+mn-lt"/>
              </a:rPr>
              <a:t>(() =&gt; {</a:t>
            </a:r>
            <a:endParaRPr lang="en-GB">
              <a:ea typeface="Calibri"/>
              <a:cs typeface="Calibri"/>
            </a:endParaRPr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  console.log("Timeout executed");</a:t>
            </a:r>
            <a:endParaRPr lang="en-GB" dirty="0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}, 2000);</a:t>
            </a:r>
            <a:endParaRPr lang="en-GB" dirty="0"/>
          </a:p>
          <a:p>
            <a:pPr>
              <a:buNone/>
            </a:pPr>
            <a:r>
              <a:rPr lang="en-GB" dirty="0" err="1">
                <a:ea typeface="+mn-lt"/>
                <a:cs typeface="+mn-lt"/>
              </a:rPr>
              <a:t>clearTimeout</a:t>
            </a:r>
            <a:r>
              <a:rPr lang="en-GB" dirty="0">
                <a:ea typeface="+mn-lt"/>
                <a:cs typeface="+mn-lt"/>
              </a:rPr>
              <a:t>(</a:t>
            </a:r>
            <a:r>
              <a:rPr lang="en-GB" dirty="0" err="1">
                <a:ea typeface="+mn-lt"/>
                <a:cs typeface="+mn-lt"/>
              </a:rPr>
              <a:t>timeoutId</a:t>
            </a:r>
            <a:r>
              <a:rPr lang="en-GB" dirty="0">
                <a:ea typeface="+mn-lt"/>
                <a:cs typeface="+mn-lt"/>
              </a:rPr>
              <a:t>);</a:t>
            </a:r>
            <a:endParaRPr lang="en-GB" dirty="0"/>
          </a:p>
          <a:p>
            <a:pPr marL="0" indent="0">
              <a:buNone/>
            </a:pPr>
            <a:r>
              <a:rPr lang="en-GB" dirty="0">
                <a:ea typeface="Calibri"/>
                <a:cs typeface="Calibri"/>
              </a:rPr>
              <a:t>3)</a:t>
            </a:r>
            <a:r>
              <a:rPr lang="en-GB" dirty="0" err="1">
                <a:ea typeface="+mn-lt"/>
                <a:cs typeface="+mn-lt"/>
              </a:rPr>
              <a:t>window.close</a:t>
            </a:r>
            <a:r>
              <a:rPr lang="en-GB" dirty="0">
                <a:ea typeface="+mn-lt"/>
                <a:cs typeface="+mn-lt"/>
              </a:rPr>
              <a:t>();</a:t>
            </a:r>
            <a:endParaRPr lang="en-GB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GB" dirty="0">
                <a:ea typeface="Calibri"/>
                <a:cs typeface="Calibri"/>
              </a:rPr>
              <a:t>4)</a:t>
            </a:r>
            <a:r>
              <a:rPr lang="en-GB" dirty="0" err="1">
                <a:ea typeface="+mn-lt"/>
                <a:cs typeface="+mn-lt"/>
              </a:rPr>
              <a:t>const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userConfirmed</a:t>
            </a:r>
            <a:r>
              <a:rPr lang="en-GB" dirty="0">
                <a:ea typeface="+mn-lt"/>
                <a:cs typeface="+mn-lt"/>
              </a:rPr>
              <a:t> = confirm("Do you want to proceed?");</a:t>
            </a:r>
            <a:endParaRPr lang="en-GB" dirty="0">
              <a:ea typeface="Calibri"/>
              <a:cs typeface="Calibri"/>
            </a:endParaRPr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if (</a:t>
            </a:r>
            <a:r>
              <a:rPr lang="en-GB" dirty="0" err="1">
                <a:ea typeface="+mn-lt"/>
                <a:cs typeface="+mn-lt"/>
              </a:rPr>
              <a:t>userConfirmed</a:t>
            </a:r>
            <a:r>
              <a:rPr lang="en-GB" dirty="0">
                <a:ea typeface="+mn-lt"/>
                <a:cs typeface="+mn-lt"/>
              </a:rPr>
              <a:t>) {</a:t>
            </a:r>
            <a:endParaRPr lang="en-GB" dirty="0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  console.log("User confirmed");</a:t>
            </a:r>
            <a:endParaRPr lang="en-GB" dirty="0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} else {</a:t>
            </a:r>
            <a:endParaRPr lang="en-GB" dirty="0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  console.log("User </a:t>
            </a:r>
            <a:r>
              <a:rPr lang="en-GB" dirty="0" err="1">
                <a:ea typeface="+mn-lt"/>
                <a:cs typeface="+mn-lt"/>
              </a:rPr>
              <a:t>canceled</a:t>
            </a:r>
            <a:r>
              <a:rPr lang="en-GB" dirty="0">
                <a:ea typeface="+mn-lt"/>
                <a:cs typeface="+mn-lt"/>
              </a:rPr>
              <a:t>");</a:t>
            </a:r>
            <a:endParaRPr lang="en-GB" dirty="0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}</a:t>
            </a:r>
            <a:endParaRPr lang="en-GB" dirty="0"/>
          </a:p>
          <a:p>
            <a:pPr marL="0" indent="0">
              <a:buNone/>
            </a:pPr>
            <a:endParaRPr lang="en-GB" dirty="0">
              <a:ea typeface="Calibri"/>
              <a:cs typeface="Calibri"/>
            </a:endParaRPr>
          </a:p>
          <a:p>
            <a:pPr>
              <a:buNone/>
            </a:pPr>
            <a:endParaRPr lang="en-GB" dirty="0">
              <a:ea typeface="Calibri"/>
              <a:cs typeface="Calibri"/>
            </a:endParaRPr>
          </a:p>
          <a:p>
            <a:pPr marL="0" indent="0">
              <a:buNone/>
            </a:pPr>
            <a:endParaRPr lang="en-GB" dirty="0">
              <a:ea typeface="Calibri"/>
              <a:cs typeface="Calibri"/>
            </a:endParaRPr>
          </a:p>
          <a:p>
            <a:pPr marL="0" indent="0">
              <a:buNone/>
            </a:pPr>
            <a:endParaRPr lang="en-GB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0135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C275E-BE27-FA88-7E19-C516DF44C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30" y="65513"/>
            <a:ext cx="11985937" cy="6690999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>
                <a:ea typeface="Calibri" panose="020F0502020204030204"/>
                <a:cs typeface="Calibri" panose="020F0502020204030204"/>
              </a:rPr>
              <a:t>5)</a:t>
            </a:r>
            <a:r>
              <a:rPr lang="en-GB" err="1">
                <a:ea typeface="+mn-lt"/>
                <a:cs typeface="+mn-lt"/>
              </a:rPr>
              <a:t>window.focus</a:t>
            </a:r>
            <a:r>
              <a:rPr lang="en-GB" dirty="0">
                <a:ea typeface="+mn-lt"/>
                <a:cs typeface="+mn-lt"/>
              </a:rPr>
              <a:t>();</a:t>
            </a:r>
          </a:p>
          <a:p>
            <a:pPr marL="0" indent="0">
              <a:buNone/>
            </a:pPr>
            <a:r>
              <a:rPr lang="en-GB" dirty="0">
                <a:ea typeface="Calibri" panose="020F0502020204030204"/>
                <a:cs typeface="Calibri" panose="020F0502020204030204"/>
              </a:rPr>
              <a:t>6)</a:t>
            </a:r>
            <a:r>
              <a:rPr lang="en-GB" dirty="0">
                <a:ea typeface="+mn-lt"/>
                <a:cs typeface="+mn-lt"/>
              </a:rPr>
              <a:t>Move the current window 100 pixels to the right and 50 pixels down</a:t>
            </a:r>
          </a:p>
          <a:p>
            <a:pPr>
              <a:buNone/>
            </a:pPr>
            <a:r>
              <a:rPr lang="en-GB" dirty="0" err="1">
                <a:ea typeface="+mn-lt"/>
                <a:cs typeface="+mn-lt"/>
              </a:rPr>
              <a:t>window.moveBy</a:t>
            </a:r>
            <a:r>
              <a:rPr lang="en-GB" dirty="0">
                <a:ea typeface="+mn-lt"/>
                <a:cs typeface="+mn-lt"/>
              </a:rPr>
              <a:t>(100, 50);</a:t>
            </a:r>
            <a:endParaRPr lang="en-GB" dirty="0"/>
          </a:p>
          <a:p>
            <a:pPr marL="0" indent="0">
              <a:buNone/>
            </a:pPr>
            <a:r>
              <a:rPr lang="en-GB" dirty="0">
                <a:ea typeface="Calibri" panose="020F0502020204030204"/>
                <a:cs typeface="Calibri" panose="020F0502020204030204"/>
              </a:rPr>
              <a:t>7)</a:t>
            </a:r>
            <a:r>
              <a:rPr lang="en-GB" dirty="0">
                <a:ea typeface="+mn-lt"/>
                <a:cs typeface="+mn-lt"/>
              </a:rPr>
              <a:t>Move the current window to coordinates (200, 300)</a:t>
            </a:r>
          </a:p>
          <a:p>
            <a:pPr>
              <a:buNone/>
            </a:pPr>
            <a:r>
              <a:rPr lang="en-GB" dirty="0" err="1">
                <a:ea typeface="+mn-lt"/>
                <a:cs typeface="+mn-lt"/>
              </a:rPr>
              <a:t>window.moveTo</a:t>
            </a:r>
            <a:r>
              <a:rPr lang="en-GB" dirty="0">
                <a:ea typeface="+mn-lt"/>
                <a:cs typeface="+mn-lt"/>
              </a:rPr>
              <a:t>(200, 300);</a:t>
            </a:r>
          </a:p>
          <a:p>
            <a:pPr marL="0" indent="0">
              <a:buNone/>
            </a:pPr>
            <a:r>
              <a:rPr lang="en-GB" dirty="0">
                <a:ea typeface="Calibri" panose="020F0502020204030204"/>
                <a:cs typeface="Calibri" panose="020F0502020204030204"/>
              </a:rPr>
              <a:t>8)</a:t>
            </a:r>
            <a:r>
              <a:rPr lang="en-GB" dirty="0">
                <a:ea typeface="+mn-lt"/>
                <a:cs typeface="+mn-lt"/>
              </a:rPr>
              <a:t>Open a new window with a specified URL</a:t>
            </a:r>
          </a:p>
          <a:p>
            <a:pPr marL="0" indent="0">
              <a:buNone/>
            </a:pPr>
            <a:r>
              <a:rPr lang="en-GB" err="1">
                <a:ea typeface="+mn-lt"/>
                <a:cs typeface="+mn-lt"/>
              </a:rPr>
              <a:t>const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newWindow</a:t>
            </a:r>
            <a:r>
              <a:rPr lang="en-GB" dirty="0">
                <a:ea typeface="+mn-lt"/>
                <a:cs typeface="+mn-lt"/>
              </a:rPr>
              <a:t> = </a:t>
            </a:r>
            <a:r>
              <a:rPr lang="en-GB" err="1">
                <a:ea typeface="+mn-lt"/>
                <a:cs typeface="+mn-lt"/>
              </a:rPr>
              <a:t>window.open</a:t>
            </a:r>
            <a:r>
              <a:rPr lang="en-GB" dirty="0">
                <a:ea typeface="+mn-lt"/>
                <a:cs typeface="+mn-lt"/>
              </a:rPr>
              <a:t>("https://www.example.com", "Example Window", "width=500,height=300");</a:t>
            </a:r>
          </a:p>
          <a:p>
            <a:pPr marL="0" indent="0">
              <a:buNone/>
            </a:pPr>
            <a:r>
              <a:rPr lang="en-GB" dirty="0">
                <a:ea typeface="Calibri" panose="020F0502020204030204"/>
                <a:cs typeface="Calibri" panose="020F0502020204030204"/>
              </a:rPr>
              <a:t>9)</a:t>
            </a:r>
            <a:r>
              <a:rPr lang="en-GB" dirty="0">
                <a:ea typeface="+mn-lt"/>
                <a:cs typeface="+mn-lt"/>
              </a:rPr>
              <a:t> Print the current window</a:t>
            </a:r>
            <a:endParaRPr lang="en-GB" dirty="0">
              <a:ea typeface="Calibri" panose="020F0502020204030204"/>
              <a:cs typeface="Calibri" panose="020F0502020204030204"/>
            </a:endParaRPr>
          </a:p>
          <a:p>
            <a:pPr>
              <a:buNone/>
            </a:pPr>
            <a:r>
              <a:rPr lang="en-GB" dirty="0" err="1">
                <a:ea typeface="+mn-lt"/>
                <a:cs typeface="+mn-lt"/>
              </a:rPr>
              <a:t>window.print</a:t>
            </a:r>
            <a:r>
              <a:rPr lang="en-GB" dirty="0">
                <a:ea typeface="+mn-lt"/>
                <a:cs typeface="+mn-lt"/>
              </a:rPr>
              <a:t>();</a:t>
            </a:r>
            <a:endParaRPr lang="en-GB" dirty="0"/>
          </a:p>
          <a:p>
            <a:pPr marL="0" indent="0">
              <a:buNone/>
            </a:pPr>
            <a:r>
              <a:rPr lang="en-GB" dirty="0">
                <a:ea typeface="Calibri" panose="020F0502020204030204"/>
                <a:cs typeface="Calibri" panose="020F0502020204030204"/>
              </a:rPr>
              <a:t>10)</a:t>
            </a:r>
            <a:r>
              <a:rPr lang="en-GB" dirty="0">
                <a:ea typeface="+mn-lt"/>
                <a:cs typeface="+mn-lt"/>
              </a:rPr>
              <a:t>Display a prompt dialog and get user input</a:t>
            </a:r>
            <a:endParaRPr lang="en-GB" dirty="0">
              <a:ea typeface="Calibri" panose="020F0502020204030204"/>
              <a:cs typeface="Calibri" panose="020F0502020204030204"/>
            </a:endParaRPr>
          </a:p>
          <a:p>
            <a:pPr>
              <a:buNone/>
            </a:pPr>
            <a:r>
              <a:rPr lang="en-GB" dirty="0" err="1">
                <a:ea typeface="+mn-lt"/>
                <a:cs typeface="+mn-lt"/>
              </a:rPr>
              <a:t>const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userInput</a:t>
            </a:r>
            <a:r>
              <a:rPr lang="en-GB" dirty="0">
                <a:ea typeface="+mn-lt"/>
                <a:cs typeface="+mn-lt"/>
              </a:rPr>
              <a:t> = prompt("Please enter your name:", "John Doe");</a:t>
            </a:r>
            <a:endParaRPr lang="en-GB" dirty="0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if (</a:t>
            </a:r>
            <a:r>
              <a:rPr lang="en-GB" dirty="0" err="1">
                <a:ea typeface="+mn-lt"/>
                <a:cs typeface="+mn-lt"/>
              </a:rPr>
              <a:t>userInput</a:t>
            </a:r>
            <a:r>
              <a:rPr lang="en-GB" dirty="0">
                <a:ea typeface="+mn-lt"/>
                <a:cs typeface="+mn-lt"/>
              </a:rPr>
              <a:t> !== null) {</a:t>
            </a:r>
            <a:endParaRPr lang="en-GB" dirty="0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  console.log("User entered: " + </a:t>
            </a:r>
            <a:r>
              <a:rPr lang="en-GB" dirty="0" err="1">
                <a:ea typeface="+mn-lt"/>
                <a:cs typeface="+mn-lt"/>
              </a:rPr>
              <a:t>userInput</a:t>
            </a:r>
            <a:r>
              <a:rPr lang="en-GB" dirty="0">
                <a:ea typeface="+mn-lt"/>
                <a:cs typeface="+mn-lt"/>
              </a:rPr>
              <a:t>);</a:t>
            </a:r>
            <a:endParaRPr lang="en-GB" dirty="0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} else {</a:t>
            </a:r>
            <a:endParaRPr lang="en-GB" dirty="0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  console.log("User </a:t>
            </a:r>
            <a:r>
              <a:rPr lang="en-GB" dirty="0" err="1">
                <a:ea typeface="+mn-lt"/>
                <a:cs typeface="+mn-lt"/>
              </a:rPr>
              <a:t>canceled</a:t>
            </a:r>
            <a:r>
              <a:rPr lang="en-GB" dirty="0">
                <a:ea typeface="+mn-lt"/>
                <a:cs typeface="+mn-lt"/>
              </a:rPr>
              <a:t>");</a:t>
            </a:r>
            <a:endParaRPr lang="en-GB" dirty="0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}</a:t>
            </a:r>
            <a:endParaRPr lang="en-GB" dirty="0"/>
          </a:p>
          <a:p>
            <a:pPr marL="0" indent="0">
              <a:buNone/>
            </a:pPr>
            <a:endParaRPr lang="en-GB" dirty="0">
              <a:ea typeface="Calibri" panose="020F0502020204030204"/>
              <a:cs typeface="Calibri" panose="020F0502020204030204"/>
            </a:endParaRPr>
          </a:p>
          <a:p>
            <a:pPr>
              <a:buNone/>
            </a:pPr>
            <a:endParaRPr lang="en-GB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GB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GB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45397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C275E-BE27-FA88-7E19-C516DF44C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30" y="65513"/>
            <a:ext cx="11985937" cy="669099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>
                <a:ea typeface="Calibri" panose="020F0502020204030204"/>
                <a:cs typeface="Calibri" panose="020F0502020204030204"/>
              </a:rPr>
              <a:t>11)</a:t>
            </a:r>
            <a:r>
              <a:rPr lang="en-GB" dirty="0">
                <a:ea typeface="+mn-lt"/>
                <a:cs typeface="+mn-lt"/>
              </a:rPr>
              <a:t> Resize the current window by 200 pixels wider and 100 pixels taller</a:t>
            </a:r>
            <a:endParaRPr lang="en-GB" dirty="0">
              <a:ea typeface="Calibri" panose="020F0502020204030204"/>
              <a:cs typeface="Calibri" panose="020F0502020204030204"/>
            </a:endParaRPr>
          </a:p>
          <a:p>
            <a:pPr>
              <a:buNone/>
            </a:pPr>
            <a:r>
              <a:rPr lang="en-GB" dirty="0" err="1">
                <a:ea typeface="+mn-lt"/>
                <a:cs typeface="+mn-lt"/>
              </a:rPr>
              <a:t>window.resizeBy</a:t>
            </a:r>
            <a:r>
              <a:rPr lang="en-GB" dirty="0">
                <a:ea typeface="+mn-lt"/>
                <a:cs typeface="+mn-lt"/>
              </a:rPr>
              <a:t>(200, 100);</a:t>
            </a:r>
            <a:endParaRPr lang="en-GB" dirty="0"/>
          </a:p>
          <a:p>
            <a:pPr marL="0" indent="0">
              <a:buNone/>
            </a:pPr>
            <a:r>
              <a:rPr lang="en-GB" dirty="0">
                <a:ea typeface="Calibri" panose="020F0502020204030204"/>
                <a:cs typeface="Calibri" panose="020F0502020204030204"/>
              </a:rPr>
              <a:t>12)</a:t>
            </a:r>
            <a:r>
              <a:rPr lang="en-GB" dirty="0">
                <a:ea typeface="+mn-lt"/>
                <a:cs typeface="+mn-lt"/>
              </a:rPr>
              <a:t>Resize the current window to 800 pixels wide and 600 pixels tall</a:t>
            </a:r>
            <a:endParaRPr lang="en-GB" dirty="0">
              <a:ea typeface="Calibri" panose="020F0502020204030204"/>
              <a:cs typeface="Calibri" panose="020F0502020204030204"/>
            </a:endParaRPr>
          </a:p>
          <a:p>
            <a:pPr>
              <a:buNone/>
            </a:pPr>
            <a:r>
              <a:rPr lang="en-GB" err="1">
                <a:ea typeface="+mn-lt"/>
                <a:cs typeface="+mn-lt"/>
              </a:rPr>
              <a:t>window.resizeTo</a:t>
            </a:r>
            <a:r>
              <a:rPr lang="en-GB" dirty="0">
                <a:ea typeface="+mn-lt"/>
                <a:cs typeface="+mn-lt"/>
              </a:rPr>
              <a:t>(800, 600);</a:t>
            </a:r>
            <a:endParaRPr lang="en-GB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GB" dirty="0">
                <a:ea typeface="Calibri" panose="020F0502020204030204"/>
                <a:cs typeface="Calibri" panose="020F0502020204030204"/>
              </a:rPr>
              <a:t>13)</a:t>
            </a:r>
            <a:r>
              <a:rPr lang="en-GB" dirty="0">
                <a:ea typeface="+mn-lt"/>
                <a:cs typeface="+mn-lt"/>
              </a:rPr>
              <a:t>Scroll the document 200 pixels to the right and 100 pixels down</a:t>
            </a:r>
            <a:endParaRPr lang="en-GB" dirty="0">
              <a:ea typeface="Calibri" panose="020F0502020204030204"/>
              <a:cs typeface="Calibri" panose="020F0502020204030204"/>
            </a:endParaRPr>
          </a:p>
          <a:p>
            <a:pPr>
              <a:buNone/>
            </a:pPr>
            <a:r>
              <a:rPr lang="en-GB" err="1">
                <a:ea typeface="+mn-lt"/>
                <a:cs typeface="+mn-lt"/>
              </a:rPr>
              <a:t>window.scrollBy</a:t>
            </a:r>
            <a:r>
              <a:rPr lang="en-GB" dirty="0">
                <a:ea typeface="+mn-lt"/>
                <a:cs typeface="+mn-lt"/>
              </a:rPr>
              <a:t>(200, 100);</a:t>
            </a:r>
            <a:endParaRPr lang="en-GB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GB" dirty="0">
                <a:ea typeface="Calibri" panose="020F0502020204030204"/>
                <a:cs typeface="Calibri" panose="020F0502020204030204"/>
              </a:rPr>
              <a:t>14)</a:t>
            </a:r>
            <a:r>
              <a:rPr lang="en-GB" dirty="0">
                <a:ea typeface="+mn-lt"/>
                <a:cs typeface="+mn-lt"/>
              </a:rPr>
              <a:t>Scroll the document to coordinates (300, 400)</a:t>
            </a:r>
          </a:p>
          <a:p>
            <a:pPr>
              <a:buNone/>
            </a:pPr>
            <a:r>
              <a:rPr lang="en-GB" dirty="0" err="1">
                <a:ea typeface="+mn-lt"/>
                <a:cs typeface="+mn-lt"/>
              </a:rPr>
              <a:t>window.scrollTo</a:t>
            </a:r>
            <a:r>
              <a:rPr lang="en-GB" dirty="0">
                <a:ea typeface="+mn-lt"/>
                <a:cs typeface="+mn-lt"/>
              </a:rPr>
              <a:t>(300, 400);</a:t>
            </a:r>
            <a:endParaRPr lang="en-GB" dirty="0"/>
          </a:p>
          <a:p>
            <a:pPr>
              <a:buNone/>
            </a:pPr>
            <a:r>
              <a:rPr lang="en-GB" dirty="0">
                <a:ea typeface="Calibri" panose="020F0502020204030204"/>
                <a:cs typeface="Calibri" panose="020F0502020204030204"/>
              </a:rPr>
              <a:t>15)</a:t>
            </a:r>
            <a:r>
              <a:rPr lang="en-GB" dirty="0" err="1">
                <a:ea typeface="+mn-lt"/>
                <a:cs typeface="+mn-lt"/>
              </a:rPr>
              <a:t>const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myWindow</a:t>
            </a:r>
            <a:r>
              <a:rPr lang="en-GB" dirty="0">
                <a:ea typeface="+mn-lt"/>
                <a:cs typeface="+mn-lt"/>
              </a:rPr>
              <a:t> = </a:t>
            </a:r>
            <a:r>
              <a:rPr lang="en-GB" dirty="0" err="1">
                <a:ea typeface="+mn-lt"/>
                <a:cs typeface="+mn-lt"/>
              </a:rPr>
              <a:t>window.open</a:t>
            </a:r>
            <a:r>
              <a:rPr lang="en-GB" dirty="0">
                <a:ea typeface="+mn-lt"/>
                <a:cs typeface="+mn-lt"/>
              </a:rPr>
              <a:t>("https://www.example.com", "Example Window");</a:t>
            </a:r>
            <a:endParaRPr lang="en-GB">
              <a:ea typeface="Calibri"/>
              <a:cs typeface="Calibri"/>
            </a:endParaRPr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// Stop the loading of the window after 3 seconds</a:t>
            </a:r>
            <a:endParaRPr lang="en-GB" dirty="0"/>
          </a:p>
          <a:p>
            <a:pPr>
              <a:buNone/>
            </a:pPr>
            <a:r>
              <a:rPr lang="en-GB" dirty="0" err="1">
                <a:ea typeface="+mn-lt"/>
                <a:cs typeface="+mn-lt"/>
              </a:rPr>
              <a:t>setTimeout</a:t>
            </a:r>
            <a:r>
              <a:rPr lang="en-GB" dirty="0">
                <a:ea typeface="+mn-lt"/>
                <a:cs typeface="+mn-lt"/>
              </a:rPr>
              <a:t>(() =&gt; {</a:t>
            </a:r>
            <a:endParaRPr lang="en-GB" dirty="0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  </a:t>
            </a:r>
            <a:r>
              <a:rPr lang="en-GB" dirty="0" err="1">
                <a:ea typeface="+mn-lt"/>
                <a:cs typeface="+mn-lt"/>
              </a:rPr>
              <a:t>myWindow.stop</a:t>
            </a:r>
            <a:r>
              <a:rPr lang="en-GB" dirty="0">
                <a:ea typeface="+mn-lt"/>
                <a:cs typeface="+mn-lt"/>
              </a:rPr>
              <a:t>();</a:t>
            </a:r>
            <a:endParaRPr lang="en-GB" dirty="0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  console.log("Loading stopped");</a:t>
            </a:r>
            <a:endParaRPr lang="en-GB" dirty="0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}, 3000);</a:t>
            </a:r>
            <a:endParaRPr lang="en-GB" dirty="0"/>
          </a:p>
          <a:p>
            <a:pPr>
              <a:buNone/>
            </a:pPr>
            <a:endParaRPr lang="en-GB" dirty="0">
              <a:ea typeface="Calibri" panose="020F0502020204030204"/>
              <a:cs typeface="Calibri" panose="020F0502020204030204"/>
            </a:endParaRPr>
          </a:p>
          <a:p>
            <a:pPr>
              <a:buNone/>
            </a:pPr>
            <a:endParaRPr lang="en-GB" dirty="0">
              <a:ea typeface="Calibri" panose="020F0502020204030204"/>
              <a:cs typeface="Calibri" panose="020F0502020204030204"/>
            </a:endParaRPr>
          </a:p>
          <a:p>
            <a:pPr>
              <a:buNone/>
            </a:pPr>
            <a:endParaRPr lang="en-GB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GB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5444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C275E-BE27-FA88-7E19-C516DF44C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30" y="65513"/>
            <a:ext cx="11985937" cy="6690999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>
                <a:ea typeface="Calibri" panose="020F0502020204030204"/>
                <a:cs typeface="Calibri" panose="020F0502020204030204"/>
              </a:rPr>
              <a:t>16)</a:t>
            </a:r>
            <a:r>
              <a:rPr lang="en-GB" dirty="0">
                <a:ea typeface="+mn-lt"/>
                <a:cs typeface="+mn-lt"/>
              </a:rPr>
              <a:t>function </a:t>
            </a:r>
            <a:r>
              <a:rPr lang="en-GB" dirty="0" err="1">
                <a:ea typeface="+mn-lt"/>
                <a:cs typeface="+mn-lt"/>
              </a:rPr>
              <a:t>sayHello</a:t>
            </a:r>
            <a:r>
              <a:rPr lang="en-GB" dirty="0">
                <a:ea typeface="+mn-lt"/>
                <a:cs typeface="+mn-lt"/>
              </a:rPr>
              <a:t>() {</a:t>
            </a:r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  console.log("Hello, world!");</a:t>
            </a:r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}</a:t>
            </a:r>
          </a:p>
          <a:p>
            <a:pPr>
              <a:buNone/>
            </a:pPr>
            <a:r>
              <a:rPr lang="en-GB" dirty="0" err="1">
                <a:ea typeface="+mn-lt"/>
                <a:cs typeface="+mn-lt"/>
              </a:rPr>
              <a:t>const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intervalId</a:t>
            </a:r>
            <a:r>
              <a:rPr lang="en-GB" dirty="0">
                <a:ea typeface="+mn-lt"/>
                <a:cs typeface="+mn-lt"/>
              </a:rPr>
              <a:t> = </a:t>
            </a:r>
            <a:r>
              <a:rPr lang="en-GB" dirty="0" err="1">
                <a:ea typeface="+mn-lt"/>
                <a:cs typeface="+mn-lt"/>
              </a:rPr>
              <a:t>setInterval</a:t>
            </a:r>
            <a:r>
              <a:rPr lang="en-GB" dirty="0">
                <a:ea typeface="+mn-lt"/>
                <a:cs typeface="+mn-lt"/>
              </a:rPr>
              <a:t>(</a:t>
            </a:r>
            <a:r>
              <a:rPr lang="en-GB" dirty="0" err="1">
                <a:ea typeface="+mn-lt"/>
                <a:cs typeface="+mn-lt"/>
              </a:rPr>
              <a:t>sayHello</a:t>
            </a:r>
            <a:r>
              <a:rPr lang="en-GB" dirty="0">
                <a:ea typeface="+mn-lt"/>
                <a:cs typeface="+mn-lt"/>
              </a:rPr>
              <a:t>, 2000);</a:t>
            </a:r>
          </a:p>
          <a:p>
            <a:pPr>
              <a:buNone/>
            </a:pPr>
            <a:r>
              <a:rPr lang="en-GB" dirty="0" err="1">
                <a:ea typeface="+mn-lt"/>
                <a:cs typeface="+mn-lt"/>
              </a:rPr>
              <a:t>setTimeout</a:t>
            </a:r>
            <a:r>
              <a:rPr lang="en-GB" dirty="0">
                <a:ea typeface="+mn-lt"/>
                <a:cs typeface="+mn-lt"/>
              </a:rPr>
              <a:t>(() =&gt; {</a:t>
            </a:r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  </a:t>
            </a:r>
            <a:r>
              <a:rPr lang="en-GB" dirty="0" err="1">
                <a:ea typeface="+mn-lt"/>
                <a:cs typeface="+mn-lt"/>
              </a:rPr>
              <a:t>clearInterval</a:t>
            </a:r>
            <a:r>
              <a:rPr lang="en-GB" dirty="0">
                <a:ea typeface="+mn-lt"/>
                <a:cs typeface="+mn-lt"/>
              </a:rPr>
              <a:t>(</a:t>
            </a:r>
            <a:r>
              <a:rPr lang="en-GB" dirty="0" err="1">
                <a:ea typeface="+mn-lt"/>
                <a:cs typeface="+mn-lt"/>
              </a:rPr>
              <a:t>intervalId</a:t>
            </a:r>
            <a:r>
              <a:rPr lang="en-GB" dirty="0">
                <a:ea typeface="+mn-lt"/>
                <a:cs typeface="+mn-lt"/>
              </a:rPr>
              <a:t>);</a:t>
            </a:r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  console.log("Interval cleared. No more 'Hello, world!'");</a:t>
            </a:r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}, 10000);</a:t>
            </a:r>
          </a:p>
          <a:p>
            <a:pPr marL="0" indent="0">
              <a:buNone/>
            </a:pPr>
            <a:r>
              <a:rPr lang="en-GB" dirty="0">
                <a:ea typeface="Calibri" panose="020F0502020204030204"/>
                <a:cs typeface="Calibri" panose="020F0502020204030204"/>
              </a:rPr>
              <a:t>17)</a:t>
            </a:r>
            <a:r>
              <a:rPr lang="en-GB" dirty="0" err="1">
                <a:ea typeface="+mn-lt"/>
                <a:cs typeface="+mn-lt"/>
              </a:rPr>
              <a:t>const</a:t>
            </a:r>
            <a:r>
              <a:rPr lang="en-GB" dirty="0">
                <a:ea typeface="+mn-lt"/>
                <a:cs typeface="+mn-lt"/>
              </a:rPr>
              <a:t> button = </a:t>
            </a:r>
            <a:r>
              <a:rPr lang="en-GB" dirty="0" err="1">
                <a:ea typeface="+mn-lt"/>
                <a:cs typeface="+mn-lt"/>
              </a:rPr>
              <a:t>document.getElementById</a:t>
            </a:r>
            <a:r>
              <a:rPr lang="en-GB" dirty="0">
                <a:ea typeface="+mn-lt"/>
                <a:cs typeface="+mn-lt"/>
              </a:rPr>
              <a:t>("</a:t>
            </a:r>
            <a:r>
              <a:rPr lang="en-GB" dirty="0" err="1">
                <a:ea typeface="+mn-lt"/>
                <a:cs typeface="+mn-lt"/>
              </a:rPr>
              <a:t>myButton</a:t>
            </a:r>
            <a:r>
              <a:rPr lang="en-GB" dirty="0">
                <a:ea typeface="+mn-lt"/>
                <a:cs typeface="+mn-lt"/>
              </a:rPr>
              <a:t>");</a:t>
            </a:r>
            <a:endParaRPr lang="en-GB" dirty="0">
              <a:ea typeface="Calibri" panose="020F0502020204030204"/>
              <a:cs typeface="Calibri" panose="020F0502020204030204"/>
            </a:endParaRPr>
          </a:p>
          <a:p>
            <a:pPr>
              <a:buNone/>
            </a:pPr>
            <a:r>
              <a:rPr lang="en-GB" dirty="0" err="1">
                <a:ea typeface="+mn-lt"/>
                <a:cs typeface="+mn-lt"/>
              </a:rPr>
              <a:t>button.onclick</a:t>
            </a:r>
            <a:r>
              <a:rPr lang="en-GB" dirty="0">
                <a:ea typeface="+mn-lt"/>
                <a:cs typeface="+mn-lt"/>
              </a:rPr>
              <a:t> = function() {</a:t>
            </a:r>
            <a:endParaRPr lang="en-GB">
              <a:ea typeface="Calibri" panose="020F0502020204030204"/>
              <a:cs typeface="Calibri" panose="020F0502020204030204"/>
            </a:endParaRPr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  alert("Button clicked!");</a:t>
            </a:r>
            <a:endParaRPr lang="en-GB" dirty="0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};</a:t>
            </a:r>
            <a:endParaRPr lang="en-GB" dirty="0"/>
          </a:p>
          <a:p>
            <a:pPr marL="0" indent="0">
              <a:buNone/>
            </a:pPr>
            <a:r>
              <a:rPr lang="en-GB" dirty="0">
                <a:ea typeface="Calibri" panose="020F0502020204030204"/>
                <a:cs typeface="Calibri" panose="020F0502020204030204"/>
              </a:rPr>
              <a:t>18)</a:t>
            </a:r>
            <a:r>
              <a:rPr lang="en-GB" dirty="0" err="1">
                <a:ea typeface="+mn-lt"/>
                <a:cs typeface="+mn-lt"/>
              </a:rPr>
              <a:t>const</a:t>
            </a:r>
            <a:r>
              <a:rPr lang="en-GB" dirty="0">
                <a:ea typeface="+mn-lt"/>
                <a:cs typeface="+mn-lt"/>
              </a:rPr>
              <a:t> element = </a:t>
            </a:r>
            <a:r>
              <a:rPr lang="en-GB" dirty="0" err="1">
                <a:ea typeface="+mn-lt"/>
                <a:cs typeface="+mn-lt"/>
              </a:rPr>
              <a:t>document.getElementById</a:t>
            </a:r>
            <a:r>
              <a:rPr lang="en-GB" dirty="0">
                <a:ea typeface="+mn-lt"/>
                <a:cs typeface="+mn-lt"/>
              </a:rPr>
              <a:t>("</a:t>
            </a:r>
            <a:r>
              <a:rPr lang="en-GB" dirty="0" err="1">
                <a:ea typeface="+mn-lt"/>
                <a:cs typeface="+mn-lt"/>
              </a:rPr>
              <a:t>myElement</a:t>
            </a:r>
            <a:r>
              <a:rPr lang="en-GB" dirty="0">
                <a:ea typeface="+mn-lt"/>
                <a:cs typeface="+mn-lt"/>
              </a:rPr>
              <a:t>");</a:t>
            </a:r>
            <a:endParaRPr lang="en-GB" dirty="0">
              <a:ea typeface="Calibri" panose="020F0502020204030204"/>
              <a:cs typeface="Calibri" panose="020F0502020204030204"/>
            </a:endParaRPr>
          </a:p>
          <a:p>
            <a:pPr>
              <a:buNone/>
            </a:pPr>
            <a:r>
              <a:rPr lang="en-GB" dirty="0" err="1">
                <a:ea typeface="+mn-lt"/>
                <a:cs typeface="+mn-lt"/>
              </a:rPr>
              <a:t>element.oncontextmenu</a:t>
            </a:r>
            <a:r>
              <a:rPr lang="en-GB" dirty="0">
                <a:ea typeface="+mn-lt"/>
                <a:cs typeface="+mn-lt"/>
              </a:rPr>
              <a:t> = function(event) {</a:t>
            </a:r>
            <a:endParaRPr lang="en-GB" dirty="0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  </a:t>
            </a:r>
            <a:r>
              <a:rPr lang="en-GB" dirty="0" err="1">
                <a:ea typeface="+mn-lt"/>
                <a:cs typeface="+mn-lt"/>
              </a:rPr>
              <a:t>event.preventDefault</a:t>
            </a:r>
            <a:r>
              <a:rPr lang="en-GB" dirty="0">
                <a:ea typeface="+mn-lt"/>
                <a:cs typeface="+mn-lt"/>
              </a:rPr>
              <a:t>(); // Prevent the default context menu</a:t>
            </a:r>
            <a:endParaRPr lang="en-GB" dirty="0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  alert("Context menu opened!");</a:t>
            </a:r>
            <a:endParaRPr lang="en-GB" dirty="0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};</a:t>
            </a:r>
            <a:endParaRPr lang="en-GB" dirty="0"/>
          </a:p>
          <a:p>
            <a:pPr>
              <a:buNone/>
            </a:pPr>
            <a:endParaRPr lang="en-GB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GB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87855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C275E-BE27-FA88-7E19-C516DF44C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30" y="94268"/>
            <a:ext cx="11985937" cy="669099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None/>
            </a:pPr>
            <a:r>
              <a:rPr lang="en-GB" dirty="0">
                <a:ea typeface="+mn-lt"/>
                <a:cs typeface="+mn-lt"/>
              </a:rPr>
              <a:t>19)</a:t>
            </a:r>
            <a:r>
              <a:rPr lang="en-GB" dirty="0" err="1">
                <a:ea typeface="+mn-lt"/>
                <a:cs typeface="+mn-lt"/>
              </a:rPr>
              <a:t>const</a:t>
            </a:r>
            <a:r>
              <a:rPr lang="en-GB" dirty="0">
                <a:ea typeface="+mn-lt"/>
                <a:cs typeface="+mn-lt"/>
              </a:rPr>
              <a:t> image = </a:t>
            </a:r>
            <a:r>
              <a:rPr lang="en-GB" dirty="0" err="1">
                <a:ea typeface="+mn-lt"/>
                <a:cs typeface="+mn-lt"/>
              </a:rPr>
              <a:t>document.getElementById</a:t>
            </a:r>
            <a:r>
              <a:rPr lang="en-GB" dirty="0">
                <a:ea typeface="+mn-lt"/>
                <a:cs typeface="+mn-lt"/>
              </a:rPr>
              <a:t>("</a:t>
            </a:r>
            <a:r>
              <a:rPr lang="en-GB" dirty="0" err="1">
                <a:ea typeface="+mn-lt"/>
                <a:cs typeface="+mn-lt"/>
              </a:rPr>
              <a:t>myImage</a:t>
            </a:r>
            <a:r>
              <a:rPr lang="en-GB" dirty="0">
                <a:ea typeface="+mn-lt"/>
                <a:cs typeface="+mn-lt"/>
              </a:rPr>
              <a:t>");</a:t>
            </a:r>
            <a:endParaRPr lang="en-US" dirty="0"/>
          </a:p>
          <a:p>
            <a:pPr>
              <a:buNone/>
            </a:pPr>
            <a:r>
              <a:rPr lang="en-GB" dirty="0" err="1">
                <a:ea typeface="Calibri"/>
                <a:cs typeface="Calibri"/>
              </a:rPr>
              <a:t>mage</a:t>
            </a:r>
            <a:r>
              <a:rPr lang="en-GB" dirty="0" err="1">
                <a:ea typeface="+mn-lt"/>
                <a:cs typeface="+mn-lt"/>
              </a:rPr>
              <a:t>.ondblclick</a:t>
            </a:r>
            <a:r>
              <a:rPr lang="en-GB" dirty="0">
                <a:ea typeface="+mn-lt"/>
                <a:cs typeface="+mn-lt"/>
              </a:rPr>
              <a:t> = function() {</a:t>
            </a:r>
            <a:endParaRPr lang="en-GB">
              <a:ea typeface="Calibri" panose="020F0502020204030204"/>
              <a:cs typeface="Calibri" panose="020F0502020204030204"/>
            </a:endParaRPr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  alert("Image double-clicked!");</a:t>
            </a:r>
            <a:endParaRPr lang="en-GB" dirty="0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};</a:t>
            </a:r>
            <a:endParaRPr lang="en-GB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GB" dirty="0">
                <a:ea typeface="Calibri" panose="020F0502020204030204"/>
                <a:cs typeface="Calibri" panose="020F0502020204030204"/>
              </a:rPr>
              <a:t>20)</a:t>
            </a:r>
            <a:r>
              <a:rPr lang="en-GB" dirty="0" err="1">
                <a:ea typeface="+mn-lt"/>
                <a:cs typeface="+mn-lt"/>
              </a:rPr>
              <a:t>const</a:t>
            </a:r>
            <a:r>
              <a:rPr lang="en-GB" dirty="0">
                <a:ea typeface="+mn-lt"/>
                <a:cs typeface="+mn-lt"/>
              </a:rPr>
              <a:t> div = </a:t>
            </a:r>
            <a:r>
              <a:rPr lang="en-GB" dirty="0" err="1">
                <a:ea typeface="+mn-lt"/>
                <a:cs typeface="+mn-lt"/>
              </a:rPr>
              <a:t>document.getElementById</a:t>
            </a:r>
            <a:r>
              <a:rPr lang="en-GB" dirty="0">
                <a:ea typeface="+mn-lt"/>
                <a:cs typeface="+mn-lt"/>
              </a:rPr>
              <a:t>("</a:t>
            </a:r>
            <a:r>
              <a:rPr lang="en-GB" dirty="0" err="1">
                <a:ea typeface="+mn-lt"/>
                <a:cs typeface="+mn-lt"/>
              </a:rPr>
              <a:t>myDiv</a:t>
            </a:r>
            <a:r>
              <a:rPr lang="en-GB" dirty="0">
                <a:ea typeface="+mn-lt"/>
                <a:cs typeface="+mn-lt"/>
              </a:rPr>
              <a:t>");</a:t>
            </a:r>
            <a:endParaRPr lang="en-GB" dirty="0">
              <a:ea typeface="Calibri" panose="020F0502020204030204"/>
              <a:cs typeface="Calibri" panose="020F0502020204030204"/>
            </a:endParaRPr>
          </a:p>
          <a:p>
            <a:pPr>
              <a:buNone/>
            </a:pPr>
            <a:r>
              <a:rPr lang="en-GB" dirty="0" err="1">
                <a:ea typeface="+mn-lt"/>
                <a:cs typeface="+mn-lt"/>
              </a:rPr>
              <a:t>div.onmousedown</a:t>
            </a:r>
            <a:r>
              <a:rPr lang="en-GB" dirty="0">
                <a:ea typeface="+mn-lt"/>
                <a:cs typeface="+mn-lt"/>
              </a:rPr>
              <a:t> = function() {</a:t>
            </a:r>
            <a:endParaRPr lang="en-GB" dirty="0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  console.log("Mouse button pressed over the div.");</a:t>
            </a:r>
            <a:endParaRPr lang="en-GB" dirty="0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};</a:t>
            </a:r>
            <a:endParaRPr lang="en-GB" dirty="0"/>
          </a:p>
          <a:p>
            <a:pPr marL="0" indent="0">
              <a:buNone/>
            </a:pPr>
            <a:r>
              <a:rPr lang="en-GB" dirty="0">
                <a:ea typeface="Calibri" panose="020F0502020204030204"/>
                <a:cs typeface="Calibri" panose="020F0502020204030204"/>
              </a:rPr>
              <a:t>21)</a:t>
            </a:r>
            <a:r>
              <a:rPr lang="en-GB" dirty="0" err="1">
                <a:ea typeface="+mn-lt"/>
                <a:cs typeface="+mn-lt"/>
              </a:rPr>
              <a:t>const</a:t>
            </a:r>
            <a:r>
              <a:rPr lang="en-GB" dirty="0">
                <a:ea typeface="+mn-lt"/>
                <a:cs typeface="+mn-lt"/>
              </a:rPr>
              <a:t> element = </a:t>
            </a:r>
            <a:r>
              <a:rPr lang="en-GB" dirty="0" err="1">
                <a:ea typeface="+mn-lt"/>
                <a:cs typeface="+mn-lt"/>
              </a:rPr>
              <a:t>document.getElementById</a:t>
            </a:r>
            <a:r>
              <a:rPr lang="en-GB" dirty="0">
                <a:ea typeface="+mn-lt"/>
                <a:cs typeface="+mn-lt"/>
              </a:rPr>
              <a:t>("</a:t>
            </a:r>
            <a:r>
              <a:rPr lang="en-GB" dirty="0" err="1">
                <a:ea typeface="+mn-lt"/>
                <a:cs typeface="+mn-lt"/>
              </a:rPr>
              <a:t>myElement</a:t>
            </a:r>
            <a:r>
              <a:rPr lang="en-GB" dirty="0">
                <a:ea typeface="+mn-lt"/>
                <a:cs typeface="+mn-lt"/>
              </a:rPr>
              <a:t>");</a:t>
            </a:r>
            <a:endParaRPr lang="en-GB" dirty="0">
              <a:ea typeface="Calibri" panose="020F0502020204030204"/>
              <a:cs typeface="Calibri" panose="020F0502020204030204"/>
            </a:endParaRPr>
          </a:p>
          <a:p>
            <a:pPr>
              <a:buNone/>
            </a:pPr>
            <a:r>
              <a:rPr lang="en-GB" dirty="0" err="1">
                <a:ea typeface="+mn-lt"/>
                <a:cs typeface="+mn-lt"/>
              </a:rPr>
              <a:t>element.onmouseenter</a:t>
            </a:r>
            <a:r>
              <a:rPr lang="en-GB" dirty="0">
                <a:ea typeface="+mn-lt"/>
                <a:cs typeface="+mn-lt"/>
              </a:rPr>
              <a:t> = function() {</a:t>
            </a:r>
            <a:endParaRPr lang="en-GB">
              <a:ea typeface="Calibri" panose="020F0502020204030204"/>
              <a:cs typeface="Calibri" panose="020F0502020204030204"/>
            </a:endParaRPr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  console.log("Mouse entered the element.");</a:t>
            </a:r>
            <a:endParaRPr lang="en-GB" dirty="0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};</a:t>
            </a:r>
            <a:endParaRPr lang="en-GB" dirty="0"/>
          </a:p>
          <a:p>
            <a:pPr>
              <a:buNone/>
            </a:pPr>
            <a:r>
              <a:rPr lang="en-GB" dirty="0" err="1">
                <a:ea typeface="+mn-lt"/>
                <a:cs typeface="+mn-lt"/>
              </a:rPr>
              <a:t>element.onmouseleave</a:t>
            </a:r>
            <a:r>
              <a:rPr lang="en-GB" dirty="0">
                <a:ea typeface="+mn-lt"/>
                <a:cs typeface="+mn-lt"/>
              </a:rPr>
              <a:t> = function() {</a:t>
            </a:r>
            <a:endParaRPr lang="en-GB">
              <a:ea typeface="Calibri" panose="020F0502020204030204"/>
              <a:cs typeface="Calibri" panose="020F0502020204030204"/>
            </a:endParaRPr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  console.log("Mouse left the element.");</a:t>
            </a:r>
            <a:endParaRPr lang="en-GB" dirty="0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};</a:t>
            </a:r>
            <a:endParaRPr lang="en-GB" dirty="0"/>
          </a:p>
          <a:p>
            <a:pPr>
              <a:buNone/>
            </a:pPr>
            <a:endParaRPr lang="en-GB" dirty="0">
              <a:ea typeface="Calibri" panose="020F0502020204030204"/>
              <a:cs typeface="Calibri" panose="020F0502020204030204"/>
            </a:endParaRPr>
          </a:p>
          <a:p>
            <a:pPr>
              <a:buNone/>
            </a:pPr>
            <a:endParaRPr lang="en-GB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GB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74097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C275E-BE27-FA88-7E19-C516DF44C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30" y="94268"/>
            <a:ext cx="11985937" cy="66909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>
                <a:ea typeface="Calibri" panose="020F0502020204030204"/>
                <a:cs typeface="Calibri" panose="020F0502020204030204"/>
              </a:rPr>
              <a:t>22)</a:t>
            </a:r>
            <a:r>
              <a:rPr lang="en-GB" dirty="0" err="1">
                <a:ea typeface="+mn-lt"/>
                <a:cs typeface="+mn-lt"/>
              </a:rPr>
              <a:t>const</a:t>
            </a:r>
            <a:r>
              <a:rPr lang="en-GB" dirty="0">
                <a:ea typeface="+mn-lt"/>
                <a:cs typeface="+mn-lt"/>
              </a:rPr>
              <a:t> element = </a:t>
            </a:r>
            <a:r>
              <a:rPr lang="en-GB" dirty="0" err="1">
                <a:ea typeface="+mn-lt"/>
                <a:cs typeface="+mn-lt"/>
              </a:rPr>
              <a:t>document.getElementById</a:t>
            </a:r>
            <a:r>
              <a:rPr lang="en-GB" dirty="0">
                <a:ea typeface="+mn-lt"/>
                <a:cs typeface="+mn-lt"/>
              </a:rPr>
              <a:t>("</a:t>
            </a:r>
            <a:r>
              <a:rPr lang="en-GB" dirty="0" err="1">
                <a:ea typeface="+mn-lt"/>
                <a:cs typeface="+mn-lt"/>
              </a:rPr>
              <a:t>myElement</a:t>
            </a:r>
            <a:r>
              <a:rPr lang="en-GB" dirty="0">
                <a:ea typeface="+mn-lt"/>
                <a:cs typeface="+mn-lt"/>
              </a:rPr>
              <a:t>");</a:t>
            </a:r>
            <a:endParaRPr lang="en-GB" dirty="0">
              <a:ea typeface="Calibri" panose="020F0502020204030204"/>
              <a:cs typeface="Calibri" panose="020F0502020204030204"/>
            </a:endParaRPr>
          </a:p>
          <a:p>
            <a:pPr>
              <a:buNone/>
            </a:pPr>
            <a:r>
              <a:rPr lang="en-GB" dirty="0" err="1">
                <a:ea typeface="+mn-lt"/>
                <a:cs typeface="+mn-lt"/>
              </a:rPr>
              <a:t>element.onmousemove</a:t>
            </a:r>
            <a:r>
              <a:rPr lang="en-GB" dirty="0">
                <a:ea typeface="+mn-lt"/>
                <a:cs typeface="+mn-lt"/>
              </a:rPr>
              <a:t> = function(event) {</a:t>
            </a:r>
            <a:endParaRPr lang="en-GB" dirty="0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  console.log("Mouse is moving at coordinates:", </a:t>
            </a:r>
            <a:r>
              <a:rPr lang="en-GB" dirty="0" err="1">
                <a:ea typeface="+mn-lt"/>
                <a:cs typeface="+mn-lt"/>
              </a:rPr>
              <a:t>event.clientX</a:t>
            </a:r>
            <a:r>
              <a:rPr lang="en-GB" dirty="0">
                <a:ea typeface="+mn-lt"/>
                <a:cs typeface="+mn-lt"/>
              </a:rPr>
              <a:t>, </a:t>
            </a:r>
            <a:r>
              <a:rPr lang="en-GB" dirty="0" err="1">
                <a:ea typeface="+mn-lt"/>
                <a:cs typeface="+mn-lt"/>
              </a:rPr>
              <a:t>event.clientY</a:t>
            </a:r>
            <a:r>
              <a:rPr lang="en-GB" dirty="0">
                <a:ea typeface="+mn-lt"/>
                <a:cs typeface="+mn-lt"/>
              </a:rPr>
              <a:t>);</a:t>
            </a:r>
            <a:endParaRPr lang="en-GB" dirty="0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};</a:t>
            </a:r>
            <a:endParaRPr lang="en-GB" dirty="0"/>
          </a:p>
          <a:p>
            <a:pPr marL="0" indent="0">
              <a:buNone/>
            </a:pPr>
            <a:r>
              <a:rPr lang="en-GB" dirty="0">
                <a:ea typeface="Calibri" panose="020F0502020204030204"/>
                <a:cs typeface="Calibri" panose="020F0502020204030204"/>
              </a:rPr>
              <a:t>23)</a:t>
            </a:r>
            <a:r>
              <a:rPr lang="en-GB" dirty="0" err="1">
                <a:ea typeface="+mn-lt"/>
                <a:cs typeface="+mn-lt"/>
              </a:rPr>
              <a:t>const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parentElement</a:t>
            </a:r>
            <a:r>
              <a:rPr lang="en-GB" dirty="0">
                <a:ea typeface="+mn-lt"/>
                <a:cs typeface="+mn-lt"/>
              </a:rPr>
              <a:t> = </a:t>
            </a:r>
            <a:r>
              <a:rPr lang="en-GB" dirty="0" err="1">
                <a:ea typeface="+mn-lt"/>
                <a:cs typeface="+mn-lt"/>
              </a:rPr>
              <a:t>document.getElementById</a:t>
            </a:r>
            <a:r>
              <a:rPr lang="en-GB" dirty="0">
                <a:ea typeface="+mn-lt"/>
                <a:cs typeface="+mn-lt"/>
              </a:rPr>
              <a:t>("parent");</a:t>
            </a:r>
            <a:endParaRPr lang="en-GB" dirty="0">
              <a:ea typeface="Calibri" panose="020F0502020204030204"/>
              <a:cs typeface="Calibri" panose="020F0502020204030204"/>
            </a:endParaRPr>
          </a:p>
          <a:p>
            <a:pPr>
              <a:buNone/>
            </a:pPr>
            <a:r>
              <a:rPr lang="en-GB" dirty="0" err="1">
                <a:ea typeface="+mn-lt"/>
                <a:cs typeface="+mn-lt"/>
              </a:rPr>
              <a:t>const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childElement</a:t>
            </a:r>
            <a:r>
              <a:rPr lang="en-GB" dirty="0">
                <a:ea typeface="+mn-lt"/>
                <a:cs typeface="+mn-lt"/>
              </a:rPr>
              <a:t> = </a:t>
            </a:r>
            <a:r>
              <a:rPr lang="en-GB" dirty="0" err="1">
                <a:ea typeface="+mn-lt"/>
                <a:cs typeface="+mn-lt"/>
              </a:rPr>
              <a:t>document.getElementById</a:t>
            </a:r>
            <a:r>
              <a:rPr lang="en-GB" dirty="0">
                <a:ea typeface="+mn-lt"/>
                <a:cs typeface="+mn-lt"/>
              </a:rPr>
              <a:t>("child");</a:t>
            </a:r>
            <a:endParaRPr lang="en-GB" dirty="0"/>
          </a:p>
          <a:p>
            <a:pPr>
              <a:buNone/>
            </a:pPr>
            <a:r>
              <a:rPr lang="en-GB" dirty="0" err="1">
                <a:ea typeface="+mn-lt"/>
                <a:cs typeface="+mn-lt"/>
              </a:rPr>
              <a:t>parentElement.onmouseover</a:t>
            </a:r>
            <a:r>
              <a:rPr lang="en-GB" dirty="0">
                <a:ea typeface="+mn-lt"/>
                <a:cs typeface="+mn-lt"/>
              </a:rPr>
              <a:t> = function() {</a:t>
            </a:r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 console.log("Mouse over parent element.");</a:t>
            </a:r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};</a:t>
            </a:r>
            <a:endParaRPr lang="en-GB" dirty="0">
              <a:ea typeface="Calibri"/>
              <a:cs typeface="Calibri"/>
            </a:endParaRPr>
          </a:p>
          <a:p>
            <a:pPr>
              <a:buNone/>
            </a:pPr>
            <a:r>
              <a:rPr lang="en-GB" dirty="0" err="1">
                <a:ea typeface="+mn-lt"/>
                <a:cs typeface="+mn-lt"/>
              </a:rPr>
              <a:t>childElement.onmouseout</a:t>
            </a:r>
            <a:r>
              <a:rPr lang="en-GB" dirty="0">
                <a:ea typeface="+mn-lt"/>
                <a:cs typeface="+mn-lt"/>
              </a:rPr>
              <a:t> = function() {</a:t>
            </a:r>
            <a:endParaRPr lang="en-GB" dirty="0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  console.log("Mouse out of child element.");</a:t>
            </a:r>
            <a:endParaRPr lang="en-GB" dirty="0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};</a:t>
            </a:r>
            <a:endParaRPr lang="en-GB" dirty="0"/>
          </a:p>
          <a:p>
            <a:pPr>
              <a:buNone/>
            </a:pPr>
            <a:endParaRPr lang="en-GB" dirty="0">
              <a:ea typeface="Calibri" panose="020F0502020204030204"/>
              <a:cs typeface="Calibri" panose="020F0502020204030204"/>
            </a:endParaRPr>
          </a:p>
          <a:p>
            <a:pPr>
              <a:buNone/>
            </a:pPr>
            <a:endParaRPr lang="en-GB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92456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C275E-BE27-FA88-7E19-C516DF44C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30" y="94268"/>
            <a:ext cx="11985937" cy="66909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>
                <a:ea typeface="Calibri" panose="020F0502020204030204"/>
                <a:cs typeface="Calibri" panose="020F0502020204030204"/>
              </a:rPr>
              <a:t>24)</a:t>
            </a:r>
            <a:r>
              <a:rPr lang="en-GB" dirty="0" err="1">
                <a:ea typeface="+mn-lt"/>
                <a:cs typeface="+mn-lt"/>
              </a:rPr>
              <a:t>const</a:t>
            </a:r>
            <a:r>
              <a:rPr lang="en-GB" dirty="0">
                <a:ea typeface="+mn-lt"/>
                <a:cs typeface="+mn-lt"/>
              </a:rPr>
              <a:t> link = </a:t>
            </a:r>
            <a:r>
              <a:rPr lang="en-GB" dirty="0" err="1">
                <a:ea typeface="+mn-lt"/>
                <a:cs typeface="+mn-lt"/>
              </a:rPr>
              <a:t>document.getElementById</a:t>
            </a:r>
            <a:r>
              <a:rPr lang="en-GB" dirty="0">
                <a:ea typeface="+mn-lt"/>
                <a:cs typeface="+mn-lt"/>
              </a:rPr>
              <a:t>("</a:t>
            </a:r>
            <a:r>
              <a:rPr lang="en-GB" dirty="0" err="1">
                <a:ea typeface="+mn-lt"/>
                <a:cs typeface="+mn-lt"/>
              </a:rPr>
              <a:t>myLink</a:t>
            </a:r>
            <a:r>
              <a:rPr lang="en-GB" dirty="0">
                <a:ea typeface="+mn-lt"/>
                <a:cs typeface="+mn-lt"/>
              </a:rPr>
              <a:t>");</a:t>
            </a:r>
            <a:endParaRPr lang="en-US" dirty="0"/>
          </a:p>
          <a:p>
            <a:pPr>
              <a:buNone/>
            </a:pPr>
            <a:r>
              <a:rPr lang="en-GB" dirty="0" err="1">
                <a:ea typeface="+mn-lt"/>
                <a:cs typeface="+mn-lt"/>
              </a:rPr>
              <a:t>link.onmouseup</a:t>
            </a:r>
            <a:r>
              <a:rPr lang="en-GB" dirty="0">
                <a:ea typeface="+mn-lt"/>
                <a:cs typeface="+mn-lt"/>
              </a:rPr>
              <a:t> = function() {</a:t>
            </a:r>
            <a:endParaRPr lang="en-GB" dirty="0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  alert("Mouse button released over the link.");</a:t>
            </a:r>
            <a:endParaRPr lang="en-GB" dirty="0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};</a:t>
            </a:r>
            <a:endParaRPr lang="en-GB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GB" dirty="0">
                <a:ea typeface="Calibri" panose="020F0502020204030204"/>
                <a:cs typeface="Calibri" panose="020F0502020204030204"/>
              </a:rPr>
              <a:t>25)</a:t>
            </a:r>
            <a:r>
              <a:rPr lang="en-GB" dirty="0" err="1">
                <a:ea typeface="+mn-lt"/>
                <a:cs typeface="+mn-lt"/>
              </a:rPr>
              <a:t>document.onkeydown</a:t>
            </a:r>
            <a:r>
              <a:rPr lang="en-GB" dirty="0">
                <a:ea typeface="+mn-lt"/>
                <a:cs typeface="+mn-lt"/>
              </a:rPr>
              <a:t> = function(event) {</a:t>
            </a:r>
            <a:endParaRPr lang="en-GB" dirty="0">
              <a:ea typeface="Calibri" panose="020F0502020204030204"/>
              <a:cs typeface="Calibri" panose="020F0502020204030204"/>
            </a:endParaRPr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  console.log("Key pressed:", </a:t>
            </a:r>
            <a:r>
              <a:rPr lang="en-GB" dirty="0" err="1">
                <a:ea typeface="+mn-lt"/>
                <a:cs typeface="+mn-lt"/>
              </a:rPr>
              <a:t>event.key</a:t>
            </a:r>
            <a:r>
              <a:rPr lang="en-GB" dirty="0">
                <a:ea typeface="+mn-lt"/>
                <a:cs typeface="+mn-lt"/>
              </a:rPr>
              <a:t>);</a:t>
            </a:r>
            <a:endParaRPr lang="en-GB" dirty="0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};</a:t>
            </a:r>
            <a:endParaRPr lang="en-GB" dirty="0"/>
          </a:p>
          <a:p>
            <a:pPr marL="0" indent="0">
              <a:buNone/>
            </a:pPr>
            <a:r>
              <a:rPr lang="en-GB" dirty="0">
                <a:ea typeface="Calibri" panose="020F0502020204030204"/>
                <a:cs typeface="Calibri" panose="020F0502020204030204"/>
              </a:rPr>
              <a:t>26)</a:t>
            </a:r>
            <a:r>
              <a:rPr lang="en-GB" dirty="0" err="1">
                <a:ea typeface="+mn-lt"/>
                <a:cs typeface="+mn-lt"/>
              </a:rPr>
              <a:t>document.onkeypress</a:t>
            </a:r>
            <a:r>
              <a:rPr lang="en-GB" dirty="0">
                <a:ea typeface="+mn-lt"/>
                <a:cs typeface="+mn-lt"/>
              </a:rPr>
              <a:t> = function(event) {</a:t>
            </a:r>
            <a:endParaRPr lang="en-GB" dirty="0">
              <a:ea typeface="Calibri" panose="020F0502020204030204"/>
              <a:cs typeface="Calibri" panose="020F0502020204030204"/>
            </a:endParaRPr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  console.log("Key pressed:", </a:t>
            </a:r>
            <a:r>
              <a:rPr lang="en-GB" dirty="0" err="1">
                <a:ea typeface="+mn-lt"/>
                <a:cs typeface="+mn-lt"/>
              </a:rPr>
              <a:t>event.key</a:t>
            </a:r>
            <a:r>
              <a:rPr lang="en-GB" dirty="0">
                <a:ea typeface="+mn-lt"/>
                <a:cs typeface="+mn-lt"/>
              </a:rPr>
              <a:t>);</a:t>
            </a:r>
            <a:endParaRPr lang="en-GB" dirty="0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};</a:t>
            </a:r>
            <a:endParaRPr lang="en-GB" dirty="0"/>
          </a:p>
          <a:p>
            <a:pPr marL="0" indent="0">
              <a:buNone/>
            </a:pPr>
            <a:r>
              <a:rPr lang="en-GB" dirty="0">
                <a:ea typeface="Calibri" panose="020F0502020204030204"/>
                <a:cs typeface="Calibri" panose="020F0502020204030204"/>
              </a:rPr>
              <a:t>27)</a:t>
            </a:r>
            <a:r>
              <a:rPr lang="en-GB" dirty="0" err="1">
                <a:ea typeface="+mn-lt"/>
                <a:cs typeface="+mn-lt"/>
              </a:rPr>
              <a:t>document.onkeyup</a:t>
            </a:r>
            <a:r>
              <a:rPr lang="en-GB" dirty="0">
                <a:ea typeface="+mn-lt"/>
                <a:cs typeface="+mn-lt"/>
              </a:rPr>
              <a:t> = function(event) {</a:t>
            </a:r>
            <a:endParaRPr lang="en-GB" dirty="0">
              <a:ea typeface="Calibri" panose="020F0502020204030204"/>
              <a:cs typeface="Calibri" panose="020F0502020204030204"/>
            </a:endParaRPr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  console.log("Key released:", </a:t>
            </a:r>
            <a:r>
              <a:rPr lang="en-GB" dirty="0" err="1">
                <a:ea typeface="+mn-lt"/>
                <a:cs typeface="+mn-lt"/>
              </a:rPr>
              <a:t>event.key</a:t>
            </a:r>
            <a:r>
              <a:rPr lang="en-GB" dirty="0">
                <a:ea typeface="+mn-lt"/>
                <a:cs typeface="+mn-lt"/>
              </a:rPr>
              <a:t>);</a:t>
            </a:r>
            <a:endParaRPr lang="en-GB" dirty="0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};</a:t>
            </a:r>
            <a:endParaRPr lang="en-GB" dirty="0"/>
          </a:p>
          <a:p>
            <a:pPr>
              <a:buNone/>
            </a:pPr>
            <a:endParaRPr lang="en-GB" dirty="0">
              <a:ea typeface="Calibri" panose="020F0502020204030204"/>
              <a:cs typeface="Calibri" panose="020F0502020204030204"/>
            </a:endParaRPr>
          </a:p>
          <a:p>
            <a:pPr>
              <a:buNone/>
            </a:pPr>
            <a:endParaRPr lang="en-GB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18890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C275E-BE27-FA88-7E19-C516DF44C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30" y="94268"/>
            <a:ext cx="11985937" cy="669099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ea typeface="Calibri"/>
                <a:cs typeface="Calibri"/>
              </a:rPr>
              <a:t>28)</a:t>
            </a:r>
            <a:r>
              <a:rPr lang="en-GB" dirty="0" err="1">
                <a:ea typeface="+mn-lt"/>
                <a:cs typeface="+mn-lt"/>
              </a:rPr>
              <a:t>const</a:t>
            </a:r>
            <a:r>
              <a:rPr lang="en-GB" dirty="0">
                <a:ea typeface="+mn-lt"/>
                <a:cs typeface="+mn-lt"/>
              </a:rPr>
              <a:t> image = </a:t>
            </a:r>
            <a:r>
              <a:rPr lang="en-GB" dirty="0" err="1">
                <a:ea typeface="+mn-lt"/>
                <a:cs typeface="+mn-lt"/>
              </a:rPr>
              <a:t>document.getElementById</a:t>
            </a:r>
            <a:r>
              <a:rPr lang="en-GB" dirty="0">
                <a:ea typeface="+mn-lt"/>
                <a:cs typeface="+mn-lt"/>
              </a:rPr>
              <a:t>("</a:t>
            </a:r>
            <a:r>
              <a:rPr lang="en-GB" dirty="0" err="1">
                <a:ea typeface="+mn-lt"/>
                <a:cs typeface="+mn-lt"/>
              </a:rPr>
              <a:t>myImage</a:t>
            </a:r>
            <a:r>
              <a:rPr lang="en-GB" dirty="0">
                <a:ea typeface="+mn-lt"/>
                <a:cs typeface="+mn-lt"/>
              </a:rPr>
              <a:t>");</a:t>
            </a:r>
            <a:endParaRPr lang="en-US" dirty="0"/>
          </a:p>
          <a:p>
            <a:pPr>
              <a:buNone/>
            </a:pPr>
            <a:r>
              <a:rPr lang="en-GB" dirty="0" err="1">
                <a:ea typeface="+mn-lt"/>
                <a:cs typeface="+mn-lt"/>
              </a:rPr>
              <a:t>image.onabort</a:t>
            </a:r>
            <a:r>
              <a:rPr lang="en-GB" dirty="0">
                <a:ea typeface="+mn-lt"/>
                <a:cs typeface="+mn-lt"/>
              </a:rPr>
              <a:t> = function() {</a:t>
            </a:r>
            <a:endParaRPr lang="en-GB">
              <a:ea typeface="Calibri" panose="020F0502020204030204"/>
              <a:cs typeface="Calibri" panose="020F0502020204030204"/>
            </a:endParaRPr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  console.log("Image loading aborted.");</a:t>
            </a:r>
            <a:endParaRPr lang="en-GB" dirty="0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};</a:t>
            </a:r>
            <a:endParaRPr lang="en-GB" dirty="0"/>
          </a:p>
          <a:p>
            <a:pPr marL="0" indent="0">
              <a:buNone/>
            </a:pPr>
            <a:r>
              <a:rPr lang="en-GB" dirty="0">
                <a:ea typeface="Calibri"/>
                <a:cs typeface="Calibri"/>
              </a:rPr>
              <a:t>29)</a:t>
            </a:r>
            <a:r>
              <a:rPr lang="en-GB" dirty="0" err="1">
                <a:ea typeface="+mn-lt"/>
                <a:cs typeface="+mn-lt"/>
              </a:rPr>
              <a:t>window.onbeforeunload</a:t>
            </a:r>
            <a:r>
              <a:rPr lang="en-GB" dirty="0">
                <a:ea typeface="+mn-lt"/>
                <a:cs typeface="+mn-lt"/>
              </a:rPr>
              <a:t> = function() {</a:t>
            </a:r>
            <a:endParaRPr lang="en-GB" dirty="0">
              <a:ea typeface="Calibri"/>
              <a:cs typeface="Calibri"/>
            </a:endParaRPr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  return "Are you sure you want to leave this page?";</a:t>
            </a:r>
            <a:endParaRPr lang="en-GB" dirty="0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};</a:t>
            </a:r>
            <a:endParaRPr lang="en-GB" dirty="0"/>
          </a:p>
          <a:p>
            <a:pPr marL="0" indent="0">
              <a:buNone/>
            </a:pPr>
            <a:r>
              <a:rPr lang="en-GB" dirty="0">
                <a:ea typeface="Calibri"/>
                <a:cs typeface="Calibri"/>
              </a:rPr>
              <a:t>30)</a:t>
            </a:r>
            <a:r>
              <a:rPr lang="en-GB" dirty="0" err="1">
                <a:ea typeface="+mn-lt"/>
                <a:cs typeface="+mn-lt"/>
              </a:rPr>
              <a:t>const</a:t>
            </a:r>
            <a:r>
              <a:rPr lang="en-GB" dirty="0">
                <a:ea typeface="+mn-lt"/>
                <a:cs typeface="+mn-lt"/>
              </a:rPr>
              <a:t> image = </a:t>
            </a:r>
            <a:r>
              <a:rPr lang="en-GB" dirty="0" err="1">
                <a:ea typeface="+mn-lt"/>
                <a:cs typeface="+mn-lt"/>
              </a:rPr>
              <a:t>document.getElementById</a:t>
            </a:r>
            <a:r>
              <a:rPr lang="en-GB" dirty="0">
                <a:ea typeface="+mn-lt"/>
                <a:cs typeface="+mn-lt"/>
              </a:rPr>
              <a:t>("</a:t>
            </a:r>
            <a:r>
              <a:rPr lang="en-GB" dirty="0" err="1">
                <a:ea typeface="+mn-lt"/>
                <a:cs typeface="+mn-lt"/>
              </a:rPr>
              <a:t>myImage</a:t>
            </a:r>
            <a:r>
              <a:rPr lang="en-GB" dirty="0">
                <a:ea typeface="+mn-lt"/>
                <a:cs typeface="+mn-lt"/>
              </a:rPr>
              <a:t>");</a:t>
            </a:r>
            <a:endParaRPr lang="en-GB" dirty="0">
              <a:ea typeface="Calibri"/>
              <a:cs typeface="Calibri"/>
            </a:endParaRPr>
          </a:p>
          <a:p>
            <a:pPr>
              <a:buNone/>
            </a:pPr>
            <a:r>
              <a:rPr lang="en-GB" dirty="0" err="1">
                <a:ea typeface="+mn-lt"/>
                <a:cs typeface="+mn-lt"/>
              </a:rPr>
              <a:t>image.onerror</a:t>
            </a:r>
            <a:r>
              <a:rPr lang="en-GB" dirty="0">
                <a:ea typeface="+mn-lt"/>
                <a:cs typeface="+mn-lt"/>
              </a:rPr>
              <a:t> = function() {</a:t>
            </a:r>
            <a:endParaRPr lang="en-GB" dirty="0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  console.log("Image loading error.");</a:t>
            </a:r>
            <a:endParaRPr lang="en-GB" dirty="0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};</a:t>
            </a:r>
            <a:endParaRPr lang="en-GB" dirty="0"/>
          </a:p>
          <a:p>
            <a:pPr marL="0" indent="0">
              <a:buNone/>
            </a:pPr>
            <a:r>
              <a:rPr lang="en-GB" dirty="0">
                <a:ea typeface="Calibri"/>
                <a:cs typeface="Calibri"/>
              </a:rPr>
              <a:t>31)</a:t>
            </a:r>
            <a:r>
              <a:rPr lang="en-GB" dirty="0" err="1">
                <a:ea typeface="+mn-lt"/>
                <a:cs typeface="+mn-lt"/>
              </a:rPr>
              <a:t>window.onhashchange</a:t>
            </a:r>
            <a:r>
              <a:rPr lang="en-GB" dirty="0">
                <a:ea typeface="+mn-lt"/>
                <a:cs typeface="+mn-lt"/>
              </a:rPr>
              <a:t> = function() {</a:t>
            </a:r>
            <a:endParaRPr lang="en-GB" dirty="0">
              <a:ea typeface="Calibri"/>
              <a:cs typeface="Calibri"/>
            </a:endParaRPr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  console.log("Hash changed to:", </a:t>
            </a:r>
            <a:r>
              <a:rPr lang="en-GB" dirty="0" err="1">
                <a:ea typeface="+mn-lt"/>
                <a:cs typeface="+mn-lt"/>
              </a:rPr>
              <a:t>window.location.hash</a:t>
            </a:r>
            <a:r>
              <a:rPr lang="en-GB" dirty="0">
                <a:ea typeface="+mn-lt"/>
                <a:cs typeface="+mn-lt"/>
              </a:rPr>
              <a:t>);</a:t>
            </a:r>
            <a:endParaRPr lang="en-GB" dirty="0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};</a:t>
            </a:r>
            <a:endParaRPr lang="en-GB" dirty="0"/>
          </a:p>
          <a:p>
            <a:pPr>
              <a:buNone/>
            </a:pPr>
            <a:endParaRPr lang="en-GB" dirty="0">
              <a:ea typeface="Calibri"/>
              <a:cs typeface="Calibri"/>
            </a:endParaRPr>
          </a:p>
          <a:p>
            <a:pPr marL="0" indent="0">
              <a:buNone/>
            </a:pPr>
            <a:endParaRPr lang="en-GB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37509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18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Ion</vt:lpstr>
      <vt:lpstr>Javascritpt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244</cp:revision>
  <dcterms:created xsi:type="dcterms:W3CDTF">2023-10-03T04:23:42Z</dcterms:created>
  <dcterms:modified xsi:type="dcterms:W3CDTF">2023-10-03T06:49:27Z</dcterms:modified>
</cp:coreProperties>
</file>