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Arial Black"/>
      <p:regular r:id="rId13"/>
    </p:embeddedFont>
    <p:embeddedFont>
      <p:font typeface="Century Gothic"/>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iCUdqlQkryxo5VhuUEdfn9PbWj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ArialBlack-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enturyGothic-bold.fntdata"/><Relationship Id="rId14" Type="http://schemas.openxmlformats.org/officeDocument/2006/relationships/font" Target="fonts/CenturyGothic-regular.fntdata"/><Relationship Id="rId17" Type="http://schemas.openxmlformats.org/officeDocument/2006/relationships/font" Target="fonts/CenturyGothic-boldItalic.fntdata"/><Relationship Id="rId16" Type="http://schemas.openxmlformats.org/officeDocument/2006/relationships/font" Target="fonts/CenturyGothic-italic.fntdata"/><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73" name="Google Shape;17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79" name="Google Shape;17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85" name="Google Shape;18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9" name="Google Shape;29;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19"/>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9"/>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20"/>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0"/>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20"/>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4" name="Google Shape;104;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20"/>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
        <p:nvSpPr>
          <p:cNvPr id="108" name="Google Shape;108;p20"/>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b="0" i="0" sz="18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21"/>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1"/>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2" name="Google Shape;112;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2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2"/>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8" name="Google Shape;118;p22"/>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9" name="Google Shape;119;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2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
        <p:nvSpPr>
          <p:cNvPr id="123" name="Google Shape;123;p2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23"/>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3"/>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7" name="Google Shape;127;p23"/>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8" name="Google Shape;128;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2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4"/>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25"/>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5"/>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2" name="Shape 32"/>
        <p:cNvGrpSpPr/>
        <p:nvPr/>
      </p:nvGrpSpPr>
      <p:grpSpPr>
        <a:xfrm>
          <a:off x="0" y="0"/>
          <a:ext cx="0" cy="0"/>
          <a:chOff x="0" y="0"/>
          <a:chExt cx="0" cy="0"/>
        </a:xfrm>
      </p:grpSpPr>
      <p:grpSp>
        <p:nvGrpSpPr>
          <p:cNvPr id="33" name="Google Shape;33;p11"/>
          <p:cNvGrpSpPr/>
          <p:nvPr/>
        </p:nvGrpSpPr>
        <p:grpSpPr>
          <a:xfrm>
            <a:off x="0" y="-8467"/>
            <a:ext cx="12192000" cy="6866467"/>
            <a:chOff x="0" y="-8467"/>
            <a:chExt cx="12192000" cy="6866467"/>
          </a:xfrm>
        </p:grpSpPr>
        <p:cxnSp>
          <p:nvCxnSpPr>
            <p:cNvPr id="34" name="Google Shape;34;p1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35" name="Google Shape;35;p1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6" name="Google Shape;36;p1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7" name="Google Shape;37;p1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8" name="Google Shape;38;p1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40" name="Google Shape;40;p1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41" name="Google Shape;41;p1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42" name="Google Shape;42;p1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1"/>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p11"/>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6" name="Google Shape;46;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12"/>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2"/>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3"/>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8" name="Google Shape;58;p13"/>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4"/>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5" name="Google Shape;65;p14"/>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14"/>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7" name="Google Shape;67;p14"/>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17"/>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7"/>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3" name="Google Shape;83;p17"/>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4" name="Google Shape;84;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18"/>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8"/>
          <p:cNvSpPr/>
          <p:nvPr>
            <p:ph idx="2" type="pic"/>
          </p:nvPr>
        </p:nvSpPr>
        <p:spPr>
          <a:xfrm>
            <a:off x="677334" y="609600"/>
            <a:ext cx="8596668" cy="3845718"/>
          </a:xfrm>
          <a:prstGeom prst="rect">
            <a:avLst/>
          </a:prstGeom>
          <a:noFill/>
          <a:ln>
            <a:noFill/>
          </a:ln>
        </p:spPr>
      </p:sp>
      <p:sp>
        <p:nvSpPr>
          <p:cNvPr id="90" name="Google Shape;90;p18"/>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9"/>
          <p:cNvGrpSpPr/>
          <p:nvPr/>
        </p:nvGrpSpPr>
        <p:grpSpPr>
          <a:xfrm>
            <a:off x="0" y="-8467"/>
            <a:ext cx="12192000" cy="6866467"/>
            <a:chOff x="0" y="-8467"/>
            <a:chExt cx="12192000" cy="6866467"/>
          </a:xfrm>
        </p:grpSpPr>
        <p:cxnSp>
          <p:nvCxnSpPr>
            <p:cNvPr id="11" name="Google Shape;11;p9"/>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2" name="Google Shape;12;p9"/>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3" name="Google Shape;13;p9"/>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9"/>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9"/>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9"/>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7" name="Google Shape;17;p9"/>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8" name="Google Shape;18;p9"/>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9"/>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9"/>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mailto:ashishsom@learnbay.c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title"/>
          </p:nvPr>
        </p:nvSpPr>
        <p:spPr>
          <a:xfrm>
            <a:off x="527300" y="868275"/>
            <a:ext cx="8840400" cy="44565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5300"/>
              <a:buFont typeface="Trebuchet MS"/>
              <a:buNone/>
            </a:pPr>
            <a:r>
              <a:rPr b="1" lang="en-US" sz="5300">
                <a:solidFill>
                  <a:schemeClr val="dk2"/>
                </a:solidFill>
              </a:rPr>
              <a:t>Human Activity Recognition Using Mobile Sensor Data</a:t>
            </a:r>
            <a:endParaRPr b="1" sz="5300">
              <a:solidFill>
                <a:schemeClr val="dk2"/>
              </a:solidFill>
            </a:endParaRPr>
          </a:p>
          <a:p>
            <a:pPr indent="0" lvl="0" marL="0" rtl="0" algn="ctr">
              <a:spcBef>
                <a:spcPts val="0"/>
              </a:spcBef>
              <a:spcAft>
                <a:spcPts val="0"/>
              </a:spcAft>
              <a:buClr>
                <a:schemeClr val="accent1"/>
              </a:buClr>
              <a:buSzPts val="5300"/>
              <a:buFont typeface="Trebuchet MS"/>
              <a:buNone/>
            </a:pPr>
            <a:r>
              <a:rPr lang="en-US" sz="2700"/>
              <a:t>14-11-2024</a:t>
            </a:r>
            <a:br>
              <a:rPr lang="en-US"/>
            </a:b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Trebuchet MS"/>
              <a:buNone/>
            </a:pPr>
            <a:r>
              <a:rPr b="1" lang="en-US"/>
              <a:t>Problem Statement</a:t>
            </a:r>
            <a:endParaRPr b="1"/>
          </a:p>
        </p:txBody>
      </p:sp>
      <p:sp>
        <p:nvSpPr>
          <p:cNvPr id="153" name="Google Shape;153;p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a:p>
            <a:pPr indent="-342900" lvl="0" marL="800100" rtl="0" algn="l">
              <a:spcBef>
                <a:spcPts val="1000"/>
              </a:spcBef>
              <a:spcAft>
                <a:spcPts val="0"/>
              </a:spcAft>
              <a:buSzPts val="1440"/>
              <a:buChar char="►"/>
            </a:pPr>
            <a:r>
              <a:rPr lang="en-US"/>
              <a:t>Human activity recognition (HAR) is a critical task in fields like health monitoring, sports analysis, and mobile computing. Using mobile devices equipped with Inertial Measurement Unit (IMU) sensors, such as accelerometers and gyroscopes, it's possible to detect and classify human movements in real-time. In this project, we aim to leverage accelerometer and gyroscope data collected from mobile devices to accurately classify basic human activities, specifically distinguishing between "standing" and "walking."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
          <p:cNvSpPr txBox="1"/>
          <p:nvPr>
            <p:ph idx="1" type="subTitle"/>
          </p:nvPr>
        </p:nvSpPr>
        <p:spPr>
          <a:xfrm>
            <a:off x="1161288" y="1152144"/>
            <a:ext cx="9506712" cy="410565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40"/>
              <a:buNone/>
            </a:pPr>
            <a:r>
              <a:rPr b="1" i="0" lang="en-US" u="none" cap="none" strike="noStrike">
                <a:solidFill>
                  <a:schemeClr val="dk1"/>
                </a:solidFill>
                <a:latin typeface="Arial"/>
                <a:ea typeface="Arial"/>
                <a:cs typeface="Arial"/>
                <a:sym typeface="Arial"/>
              </a:rPr>
              <a:t>Goal / Objective</a:t>
            </a:r>
            <a:endParaRPr/>
          </a:p>
          <a:p>
            <a:pPr indent="0" lvl="0" marL="0" rtl="0" algn="l">
              <a:lnSpc>
                <a:spcPct val="100000"/>
              </a:lnSpc>
              <a:spcBef>
                <a:spcPts val="0"/>
              </a:spcBef>
              <a:spcAft>
                <a:spcPts val="0"/>
              </a:spcAft>
              <a:buSzPts val="1600"/>
              <a:buNone/>
            </a:pPr>
            <a:r>
              <a:rPr b="0" i="0" lang="en-US" sz="2000" u="none" cap="none" strike="noStrike">
                <a:solidFill>
                  <a:schemeClr val="dk1"/>
                </a:solidFill>
                <a:latin typeface="Arial"/>
                <a:ea typeface="Arial"/>
                <a:cs typeface="Arial"/>
                <a:sym typeface="Arial"/>
              </a:rPr>
              <a:t>The objective of this project is to develop a machine learning model that can recognize and classify human activities based on sensor data from a mobile device. Using accelerometer and gyroscope data collected at King Saud University, this project aims to:</a:t>
            </a:r>
            <a:endParaRPr b="0" i="0" sz="5400" u="none" cap="none" strike="noStrike">
              <a:solidFill>
                <a:schemeClr val="dk1"/>
              </a:solidFill>
              <a:latin typeface="Arial"/>
              <a:ea typeface="Arial"/>
              <a:cs typeface="Arial"/>
              <a:sym typeface="Arial"/>
            </a:endParaRPr>
          </a:p>
          <a:p>
            <a:pPr indent="-91440" lvl="0" marL="0" rtl="0" algn="l">
              <a:lnSpc>
                <a:spcPct val="100000"/>
              </a:lnSpc>
              <a:spcBef>
                <a:spcPts val="0"/>
              </a:spcBef>
              <a:spcAft>
                <a:spcPts val="0"/>
              </a:spcAft>
              <a:buSzPts val="1440"/>
              <a:buFont typeface="Arial"/>
              <a:buAutoNum type="arabicPeriod"/>
            </a:pPr>
            <a:r>
              <a:rPr b="1" i="0" lang="en-US" u="none" cap="none" strike="noStrike">
                <a:solidFill>
                  <a:schemeClr val="dk1"/>
                </a:solidFill>
                <a:latin typeface="Arial"/>
                <a:ea typeface="Arial"/>
                <a:cs typeface="Arial"/>
                <a:sym typeface="Arial"/>
              </a:rPr>
              <a:t>Analyze and preprocess</a:t>
            </a:r>
            <a:r>
              <a:rPr b="0" i="0" lang="en-US" u="none" cap="none" strike="noStrike">
                <a:solidFill>
                  <a:schemeClr val="dk1"/>
                </a:solidFill>
                <a:latin typeface="Arial"/>
                <a:ea typeface="Arial"/>
                <a:cs typeface="Arial"/>
                <a:sym typeface="Arial"/>
              </a:rPr>
              <a:t> the data to make it suitable for machine learning.</a:t>
            </a:r>
            <a:endParaRPr/>
          </a:p>
          <a:p>
            <a:pPr indent="-91440" lvl="0" marL="0" rtl="0" algn="l">
              <a:lnSpc>
                <a:spcPct val="100000"/>
              </a:lnSpc>
              <a:spcBef>
                <a:spcPts val="0"/>
              </a:spcBef>
              <a:spcAft>
                <a:spcPts val="0"/>
              </a:spcAft>
              <a:buSzPts val="1440"/>
              <a:buFont typeface="Arial"/>
              <a:buAutoNum type="arabicPeriod"/>
            </a:pPr>
            <a:r>
              <a:rPr b="1" i="0" lang="en-US" u="none" cap="none" strike="noStrike">
                <a:solidFill>
                  <a:schemeClr val="dk1"/>
                </a:solidFill>
                <a:latin typeface="Arial"/>
                <a:ea typeface="Arial"/>
                <a:cs typeface="Arial"/>
                <a:sym typeface="Arial"/>
              </a:rPr>
              <a:t>Build and evaluate</a:t>
            </a:r>
            <a:r>
              <a:rPr b="0" i="0" lang="en-US" u="none" cap="none" strike="noStrike">
                <a:solidFill>
                  <a:schemeClr val="dk1"/>
                </a:solidFill>
                <a:latin typeface="Arial"/>
                <a:ea typeface="Arial"/>
                <a:cs typeface="Arial"/>
                <a:sym typeface="Arial"/>
              </a:rPr>
              <a:t> machine learning models to classify activities as either "standing" or "walking" with high accuracy.</a:t>
            </a:r>
            <a:endParaRPr/>
          </a:p>
          <a:p>
            <a:pPr indent="-91440" lvl="0" marL="0" rtl="0" algn="l">
              <a:lnSpc>
                <a:spcPct val="100000"/>
              </a:lnSpc>
              <a:spcBef>
                <a:spcPts val="0"/>
              </a:spcBef>
              <a:spcAft>
                <a:spcPts val="0"/>
              </a:spcAft>
              <a:buSzPts val="1440"/>
              <a:buFont typeface="Arial"/>
              <a:buAutoNum type="arabicPeriod"/>
            </a:pPr>
            <a:r>
              <a:rPr b="1" i="0" lang="en-US" u="none" cap="none" strike="noStrike">
                <a:solidFill>
                  <a:schemeClr val="dk1"/>
                </a:solidFill>
                <a:latin typeface="Arial"/>
                <a:ea typeface="Arial"/>
                <a:cs typeface="Arial"/>
                <a:sym typeface="Arial"/>
              </a:rPr>
              <a:t>Further action-Optimize the model</a:t>
            </a:r>
            <a:r>
              <a:rPr b="0" i="0" lang="en-US" u="none" cap="none" strike="noStrike">
                <a:solidFill>
                  <a:schemeClr val="dk1"/>
                </a:solidFill>
                <a:latin typeface="Arial"/>
                <a:ea typeface="Arial"/>
                <a:cs typeface="Arial"/>
                <a:sym typeface="Arial"/>
              </a:rPr>
              <a:t> to ensure robust performance, even with limited and noisy data, for potential real-time application in mobile devices.</a:t>
            </a:r>
            <a:endParaRPr b="0" i="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4"/>
          <p:cNvSpPr txBox="1"/>
          <p:nvPr>
            <p:ph type="title"/>
          </p:nvPr>
        </p:nvSpPr>
        <p:spPr>
          <a:xfrm>
            <a:off x="690372" y="346837"/>
            <a:ext cx="10515600" cy="1325563"/>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Arial"/>
              <a:buNone/>
            </a:pPr>
            <a:r>
              <a:rPr b="1" i="0" lang="en-US" u="none" cap="none" strike="noStrike">
                <a:solidFill>
                  <a:schemeClr val="dk1"/>
                </a:solidFill>
                <a:latin typeface="Arial"/>
                <a:ea typeface="Arial"/>
                <a:cs typeface="Arial"/>
                <a:sym typeface="Arial"/>
              </a:rPr>
              <a:t>Project Scope</a:t>
            </a:r>
            <a:endParaRPr b="1" i="0" u="none" cap="none" strike="noStrike">
              <a:solidFill>
                <a:schemeClr val="dk1"/>
              </a:solidFill>
              <a:latin typeface="Arial"/>
              <a:ea typeface="Arial"/>
              <a:cs typeface="Arial"/>
              <a:sym typeface="Arial"/>
            </a:endParaRPr>
          </a:p>
        </p:txBody>
      </p:sp>
      <p:sp>
        <p:nvSpPr>
          <p:cNvPr id="164" name="Google Shape;164;p4"/>
          <p:cNvSpPr txBox="1"/>
          <p:nvPr>
            <p:ph idx="1" type="body"/>
          </p:nvPr>
        </p:nvSpPr>
        <p:spPr>
          <a:xfrm>
            <a:off x="960120" y="1975558"/>
            <a:ext cx="9866376" cy="264687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3F3F3F"/>
              </a:buClr>
              <a:buSzPts val="1800"/>
              <a:buFont typeface="Trebuchet MS"/>
              <a:buNone/>
            </a:pPr>
            <a:r>
              <a:t/>
            </a:r>
            <a:endParaRPr b="1" i="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This project could be useful for applications in health monitoring, fitness tracking, and security systems where activity recognition plays an essential role. The final model should be able to classify activities in real-time or near real-time, ensuring accurate and efficient monitoring of human activities using smartphone sensors.</a:t>
            </a:r>
            <a:endParaRPr b="0" i="0" sz="6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3F3F3F"/>
              </a:buClr>
              <a:buSzPts val="1800"/>
              <a:buFont typeface="Trebuchet MS"/>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Trebuchet MS"/>
              <a:buNone/>
            </a:pPr>
            <a:r>
              <a:rPr lang="en-US"/>
              <a:t>Data Description</a:t>
            </a:r>
            <a:endParaRPr/>
          </a:p>
        </p:txBody>
      </p:sp>
      <p:sp>
        <p:nvSpPr>
          <p:cNvPr id="170" name="Google Shape;170;p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SzPct val="79999"/>
              <a:buChar char="►"/>
            </a:pPr>
            <a:r>
              <a:rPr lang="en-US"/>
              <a:t>Column     Data Type	   Description</a:t>
            </a:r>
            <a:endParaRPr/>
          </a:p>
          <a:p>
            <a:pPr indent="-342900" lvl="0" marL="342900" rtl="0" algn="l">
              <a:spcBef>
                <a:spcPts val="1000"/>
              </a:spcBef>
              <a:spcAft>
                <a:spcPts val="0"/>
              </a:spcAft>
              <a:buSzPct val="79999"/>
              <a:buChar char="►"/>
            </a:pPr>
            <a:r>
              <a:rPr lang="en-US"/>
              <a:t>accX	      float	             Acceleration along the X-axis in m/s², measured by the mobile phone’s accelerometer sensor.</a:t>
            </a:r>
            <a:endParaRPr/>
          </a:p>
          <a:p>
            <a:pPr indent="-342900" lvl="0" marL="342900" rtl="0" algn="l">
              <a:spcBef>
                <a:spcPts val="1000"/>
              </a:spcBef>
              <a:spcAft>
                <a:spcPts val="0"/>
              </a:spcAft>
              <a:buSzPct val="79999"/>
              <a:buChar char="►"/>
            </a:pPr>
            <a:r>
              <a:rPr lang="en-US"/>
              <a:t>accY	    float	Acceleration along the Y-axis in m/s², measured by the mobile phone’s accelerometer sensor.</a:t>
            </a:r>
            <a:endParaRPr/>
          </a:p>
          <a:p>
            <a:pPr indent="-342900" lvl="0" marL="342900" rtl="0" algn="l">
              <a:spcBef>
                <a:spcPts val="1000"/>
              </a:spcBef>
              <a:spcAft>
                <a:spcPts val="0"/>
              </a:spcAft>
              <a:buSzPct val="79999"/>
              <a:buChar char="►"/>
            </a:pPr>
            <a:r>
              <a:rPr lang="en-US"/>
              <a:t>accZ	   float	Acceleration along the Z-axis in m/s², measured by the mobile phone’s accelerometer sensor.</a:t>
            </a:r>
            <a:endParaRPr/>
          </a:p>
          <a:p>
            <a:pPr indent="-342900" lvl="0" marL="342900" rtl="0" algn="l">
              <a:spcBef>
                <a:spcPts val="1000"/>
              </a:spcBef>
              <a:spcAft>
                <a:spcPts val="0"/>
              </a:spcAft>
              <a:buSzPct val="79999"/>
              <a:buChar char="►"/>
            </a:pPr>
            <a:r>
              <a:rPr lang="en-US"/>
              <a:t>gyroX	  float	Angular velocity around the X-axis in rad/s, measured by the mobile phone’s gyroscope sensor.</a:t>
            </a:r>
            <a:endParaRPr/>
          </a:p>
          <a:p>
            <a:pPr indent="-342900" lvl="0" marL="342900" rtl="0" algn="l">
              <a:spcBef>
                <a:spcPts val="1000"/>
              </a:spcBef>
              <a:spcAft>
                <a:spcPts val="0"/>
              </a:spcAft>
              <a:buSzPct val="79999"/>
              <a:buChar char="►"/>
            </a:pPr>
            <a:r>
              <a:rPr lang="en-US"/>
              <a:t>gyroY	  float	Angular velocity around the Y-axis in rad/s, measured by the mobile phone’s gyroscope sensor.</a:t>
            </a:r>
            <a:endParaRPr/>
          </a:p>
          <a:p>
            <a:pPr indent="-342900" lvl="0" marL="342900" rtl="0" algn="l">
              <a:spcBef>
                <a:spcPts val="1000"/>
              </a:spcBef>
              <a:spcAft>
                <a:spcPts val="0"/>
              </a:spcAft>
              <a:buSzPct val="79999"/>
              <a:buChar char="►"/>
            </a:pPr>
            <a:r>
              <a:rPr lang="en-US"/>
              <a:t>gyroZ	  float	Angular velocity around the Z-axis in rad/s, measured by the mobile phone’s gyroscope sensor.</a:t>
            </a:r>
            <a:endParaRPr/>
          </a:p>
          <a:p>
            <a:pPr indent="-342900" lvl="0" marL="342900" rtl="0" algn="l">
              <a:spcBef>
                <a:spcPts val="1000"/>
              </a:spcBef>
              <a:spcAft>
                <a:spcPts val="0"/>
              </a:spcAft>
              <a:buSzPct val="79999"/>
              <a:buChar char="►"/>
            </a:pPr>
            <a:r>
              <a:rPr lang="en-US"/>
              <a:t>Timestamp time	Timestamp of the recorded sensor data in HH</a:t>
            </a:r>
            <a:endParaRPr/>
          </a:p>
          <a:p>
            <a:pPr indent="-342900" lvl="0" marL="342900" rtl="0" algn="l">
              <a:spcBef>
                <a:spcPts val="1000"/>
              </a:spcBef>
              <a:spcAft>
                <a:spcPts val="0"/>
              </a:spcAft>
              <a:buSzPct val="79999"/>
              <a:buChar char="►"/>
            </a:pPr>
            <a:r>
              <a:rPr lang="en-US"/>
              <a:t>.S format, indicating the time the measurement was taken.</a:t>
            </a:r>
            <a:endParaRPr/>
          </a:p>
          <a:p>
            <a:pPr indent="-342900" lvl="0" marL="342900" rtl="0" algn="l">
              <a:spcBef>
                <a:spcPts val="1000"/>
              </a:spcBef>
              <a:spcAft>
                <a:spcPts val="0"/>
              </a:spcAft>
              <a:buSzPct val="79999"/>
              <a:buChar char="►"/>
            </a:pPr>
            <a:r>
              <a:rPr lang="en-US"/>
              <a:t>Activity	integer	Label for the activity being performed. 1 represents standing (stop), and 2 represents walking.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6"/>
          <p:cNvSpPr txBox="1"/>
          <p:nvPr>
            <p:ph type="title"/>
          </p:nvPr>
        </p:nvSpPr>
        <p:spPr>
          <a:xfrm>
            <a:off x="3860231" y="804863"/>
            <a:ext cx="4785862" cy="840230"/>
          </a:xfrm>
          <a:prstGeom prst="rect">
            <a:avLst/>
          </a:prstGeom>
          <a:noFill/>
          <a:ln>
            <a:noFill/>
          </a:ln>
        </p:spPr>
        <p:txBody>
          <a:bodyPr anchorCtr="0" anchor="ctr" bIns="45700" lIns="91425" spcFirstLastPara="1" rIns="91425" wrap="square" tIns="45700">
            <a:spAutoFit/>
          </a:bodyPr>
          <a:lstStyle/>
          <a:p>
            <a:pPr indent="0" lvl="0" marL="0" rtl="0" algn="ctr">
              <a:lnSpc>
                <a:spcPct val="90000"/>
              </a:lnSpc>
              <a:spcBef>
                <a:spcPts val="0"/>
              </a:spcBef>
              <a:spcAft>
                <a:spcPts val="0"/>
              </a:spcAft>
              <a:buClr>
                <a:schemeClr val="accent1"/>
              </a:buClr>
              <a:buSzPts val="5400"/>
              <a:buFont typeface="Arial Black"/>
              <a:buNone/>
            </a:pPr>
            <a:r>
              <a:rPr lang="en-US" sz="5400" cap="none">
                <a:solidFill>
                  <a:schemeClr val="accent1"/>
                </a:solidFill>
                <a:latin typeface="Arial Black"/>
                <a:ea typeface="Arial Black"/>
                <a:cs typeface="Arial Black"/>
                <a:sym typeface="Arial Black"/>
              </a:rPr>
              <a:t>Instructions</a:t>
            </a:r>
            <a:endParaRPr b="0" sz="5400" cap="none">
              <a:solidFill>
                <a:schemeClr val="accent1"/>
              </a:solidFill>
              <a:latin typeface="Arial Black"/>
              <a:ea typeface="Arial Black"/>
              <a:cs typeface="Arial Black"/>
              <a:sym typeface="Arial Black"/>
            </a:endParaRPr>
          </a:p>
        </p:txBody>
      </p:sp>
      <p:sp>
        <p:nvSpPr>
          <p:cNvPr id="176" name="Google Shape;176;p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215265" lvl="0" marL="228600" rtl="0" algn="l">
              <a:lnSpc>
                <a:spcPct val="90000"/>
              </a:lnSpc>
              <a:spcBef>
                <a:spcPts val="0"/>
              </a:spcBef>
              <a:spcAft>
                <a:spcPts val="0"/>
              </a:spcAft>
              <a:buClr>
                <a:schemeClr val="dk1"/>
              </a:buClr>
              <a:buSzPts val="2200"/>
              <a:buChar char="•"/>
            </a:pPr>
            <a:r>
              <a:rPr lang="en-US"/>
              <a:t>The dataset will be given through a drive link in your project group on Learnbay app</a:t>
            </a:r>
            <a:endParaRPr/>
          </a:p>
          <a:p>
            <a:pPr indent="-215265" lvl="0" marL="228600" rtl="0" algn="l">
              <a:lnSpc>
                <a:spcPct val="90000"/>
              </a:lnSpc>
              <a:spcBef>
                <a:spcPts val="1000"/>
              </a:spcBef>
              <a:spcAft>
                <a:spcPts val="0"/>
              </a:spcAft>
              <a:buClr>
                <a:schemeClr val="dk1"/>
              </a:buClr>
              <a:buSzPts val="2200"/>
              <a:buChar char="•"/>
            </a:pPr>
            <a:r>
              <a:rPr lang="en-US"/>
              <a:t>You have to submit the project with a Ppt presentation by </a:t>
            </a:r>
            <a:r>
              <a:rPr b="1" lang="en-US">
                <a:highlight>
                  <a:srgbClr val="00FFFF"/>
                </a:highlight>
              </a:rPr>
              <a:t>Saturday 23rd November 2024</a:t>
            </a:r>
            <a:r>
              <a:rPr lang="en-US"/>
              <a:t> by EOD.</a:t>
            </a:r>
            <a:endParaRPr/>
          </a:p>
          <a:p>
            <a:pPr indent="-215265" lvl="0" marL="228600" rtl="0" algn="l">
              <a:lnSpc>
                <a:spcPct val="90000"/>
              </a:lnSpc>
              <a:spcBef>
                <a:spcPts val="1000"/>
              </a:spcBef>
              <a:spcAft>
                <a:spcPts val="0"/>
              </a:spcAft>
              <a:buClr>
                <a:schemeClr val="dk1"/>
              </a:buClr>
              <a:buSzPts val="2200"/>
              <a:buChar char="•"/>
            </a:pPr>
            <a:r>
              <a:rPr lang="en-US"/>
              <a:t>Kindly submit your </a:t>
            </a:r>
            <a:r>
              <a:rPr lang="en-US">
                <a:highlight>
                  <a:srgbClr val="00FFFF"/>
                </a:highlight>
              </a:rPr>
              <a:t>‘XYZ.ipynb’ file and ‘XYZ.ppt’ to sagar</a:t>
            </a:r>
            <a:r>
              <a:rPr b="1" lang="en-US" u="sng">
                <a:solidFill>
                  <a:schemeClr val="hlink"/>
                </a:solidFill>
                <a:highlight>
                  <a:srgbClr val="00FFFF"/>
                </a:highlight>
                <a:hlinkClick r:id="rId3"/>
              </a:rPr>
              <a:t>@learnbay.co</a:t>
            </a:r>
            <a:r>
              <a:rPr b="1" lang="en-US">
                <a:highlight>
                  <a:srgbClr val="00FFFF"/>
                </a:highlight>
              </a:rPr>
              <a:t> </a:t>
            </a:r>
            <a:r>
              <a:rPr lang="en-US"/>
              <a:t>within the timeframe, submission of the project after the due date will be considered disqualified. Late submission will be considered with a valid reason.</a:t>
            </a:r>
            <a:endParaRPr/>
          </a:p>
          <a:p>
            <a:pPr indent="-215265" lvl="0" marL="228600" rtl="0" algn="l">
              <a:lnSpc>
                <a:spcPct val="90000"/>
              </a:lnSpc>
              <a:spcBef>
                <a:spcPts val="1000"/>
              </a:spcBef>
              <a:spcAft>
                <a:spcPts val="0"/>
              </a:spcAft>
              <a:buClr>
                <a:schemeClr val="dk1"/>
              </a:buClr>
              <a:buSzPts val="2200"/>
              <a:buChar char="•"/>
            </a:pPr>
            <a:r>
              <a:rPr lang="en-US"/>
              <a:t>After submission of the project you’ll get a link to book a time for the project presentation.</a:t>
            </a:r>
            <a:endParaRPr/>
          </a:p>
          <a:p>
            <a:pPr indent="-215265" lvl="0" marL="228600" rtl="0" algn="l">
              <a:lnSpc>
                <a:spcPct val="90000"/>
              </a:lnSpc>
              <a:spcBef>
                <a:spcPts val="1000"/>
              </a:spcBef>
              <a:spcAft>
                <a:spcPts val="0"/>
              </a:spcAft>
              <a:buClr>
                <a:schemeClr val="dk1"/>
              </a:buClr>
              <a:buSzPts val="2200"/>
              <a:buChar char="•"/>
            </a:pPr>
            <a:r>
              <a:rPr b="1" lang="en-US">
                <a:highlight>
                  <a:srgbClr val="00FFFF"/>
                </a:highlight>
              </a:rPr>
              <a:t>Kindly keep only 10-15 slides in your presentation Ppt.</a:t>
            </a:r>
            <a:endParaRPr/>
          </a:p>
          <a:p>
            <a:pPr indent="0" lvl="0" marL="13334" rtl="0" algn="l">
              <a:lnSpc>
                <a:spcPct val="90000"/>
              </a:lnSpc>
              <a:spcBef>
                <a:spcPts val="1000"/>
              </a:spcBef>
              <a:spcAft>
                <a:spcPts val="0"/>
              </a:spcAft>
              <a:buClr>
                <a:schemeClr val="dk1"/>
              </a:buClr>
              <a:buSzPts val="2200"/>
              <a:buNone/>
            </a:pPr>
            <a:r>
              <a:t/>
            </a:r>
            <a:endParaRPr/>
          </a:p>
          <a:p>
            <a:pPr indent="-64135" lvl="0" marL="228600" rtl="0" algn="l">
              <a:lnSpc>
                <a:spcPct val="90000"/>
              </a:lnSpc>
              <a:spcBef>
                <a:spcPts val="1000"/>
              </a:spcBef>
              <a:spcAft>
                <a:spcPts val="0"/>
              </a:spcAft>
              <a:buClr>
                <a:schemeClr val="dk1"/>
              </a:buClr>
              <a:buSzPts val="2200"/>
              <a:buNone/>
            </a:pPr>
            <a:r>
              <a:t/>
            </a:r>
            <a:endParaRPr/>
          </a:p>
          <a:p>
            <a:pPr indent="-64135" lvl="0" marL="228600" rtl="0" algn="l">
              <a:lnSpc>
                <a:spcPct val="90000"/>
              </a:lnSpc>
              <a:spcBef>
                <a:spcPts val="1000"/>
              </a:spcBef>
              <a:spcAft>
                <a:spcPts val="0"/>
              </a:spcAft>
              <a:buClr>
                <a:schemeClr val="dk1"/>
              </a:buClr>
              <a:buSzPts val="22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7"/>
          <p:cNvSpPr txBox="1"/>
          <p:nvPr>
            <p:ph idx="1" type="body"/>
          </p:nvPr>
        </p:nvSpPr>
        <p:spPr>
          <a:xfrm>
            <a:off x="1032450" y="1229849"/>
            <a:ext cx="8737192" cy="5257200"/>
          </a:xfrm>
          <a:prstGeom prst="rect">
            <a:avLst/>
          </a:prstGeom>
          <a:noFill/>
          <a:ln>
            <a:noFill/>
          </a:ln>
        </p:spPr>
        <p:txBody>
          <a:bodyPr anchorCtr="0" anchor="t" bIns="45700" lIns="91425" spcFirstLastPara="1" rIns="91425" wrap="square" tIns="45700">
            <a:normAutofit fontScale="92500" lnSpcReduction="20000"/>
          </a:bodyPr>
          <a:lstStyle/>
          <a:p>
            <a:pPr indent="-308610" lvl="0" marL="342900" rtl="0" algn="l">
              <a:lnSpc>
                <a:spcPct val="150000"/>
              </a:lnSpc>
              <a:spcBef>
                <a:spcPts val="0"/>
              </a:spcBef>
              <a:spcAft>
                <a:spcPts val="0"/>
              </a:spcAft>
              <a:buSzPct val="64285"/>
              <a:buChar char="•"/>
            </a:pPr>
            <a:r>
              <a:rPr lang="en-US"/>
              <a:t>Selection of candidates will be based on their </a:t>
            </a:r>
            <a:r>
              <a:rPr b="1" lang="en-US">
                <a:solidFill>
                  <a:srgbClr val="F2F2F2"/>
                </a:solidFill>
                <a:highlight>
                  <a:srgbClr val="808080"/>
                </a:highlight>
              </a:rPr>
              <a:t>approach to building a model,  presentation skills(Storytelling skills), and subject knowledge points(a mock round)(Questions related to ML and Python for Data Science.)</a:t>
            </a:r>
            <a:endParaRPr/>
          </a:p>
          <a:p>
            <a:pPr indent="-308610" lvl="0" marL="342900" rtl="0" algn="l">
              <a:lnSpc>
                <a:spcPct val="150000"/>
              </a:lnSpc>
              <a:spcBef>
                <a:spcPts val="0"/>
              </a:spcBef>
              <a:spcAft>
                <a:spcPts val="0"/>
              </a:spcAft>
              <a:buSzPct val="64285"/>
              <a:buChar char="•"/>
            </a:pPr>
            <a:r>
              <a:rPr b="1" lang="en-US">
                <a:highlight>
                  <a:srgbClr val="00FFFF"/>
                </a:highlight>
              </a:rPr>
              <a:t>Note: you need to score 80% to clear this round</a:t>
            </a:r>
            <a:endParaRPr>
              <a:highlight>
                <a:srgbClr val="00FFFF"/>
              </a:highlight>
            </a:endParaRPr>
          </a:p>
          <a:p>
            <a:pPr indent="-308610" lvl="0" marL="342900" rtl="0" algn="l">
              <a:lnSpc>
                <a:spcPct val="150000"/>
              </a:lnSpc>
              <a:spcBef>
                <a:spcPts val="1000"/>
              </a:spcBef>
              <a:spcAft>
                <a:spcPts val="0"/>
              </a:spcAft>
              <a:buSzPct val="64285"/>
              <a:buChar char="•"/>
            </a:pPr>
            <a:r>
              <a:rPr lang="en-US"/>
              <a:t>Once the presentation is done every candidate will get their feedback during the session and outcome and score via mail with the status of whether they are selected or not.</a:t>
            </a:r>
            <a:endParaRPr/>
          </a:p>
          <a:p>
            <a:pPr indent="-308610" lvl="0" marL="342900" rtl="0" algn="l">
              <a:lnSpc>
                <a:spcPct val="150000"/>
              </a:lnSpc>
              <a:spcBef>
                <a:spcPts val="1000"/>
              </a:spcBef>
              <a:spcAft>
                <a:spcPts val="0"/>
              </a:spcAft>
              <a:buSzPct val="64285"/>
              <a:buChar char="•"/>
            </a:pPr>
            <a:r>
              <a:rPr lang="en-US"/>
              <a:t>Selected candidates’ data will be shared with the placement team for 1 on 1 resume session.</a:t>
            </a:r>
            <a:endParaRPr/>
          </a:p>
          <a:p>
            <a:pPr indent="-308610" lvl="0" marL="342900" rtl="0" algn="l">
              <a:lnSpc>
                <a:spcPct val="150000"/>
              </a:lnSpc>
              <a:spcBef>
                <a:spcPts val="1000"/>
              </a:spcBef>
              <a:spcAft>
                <a:spcPts val="0"/>
              </a:spcAft>
              <a:buSzPct val="64285"/>
              <a:buChar char="•"/>
            </a:pPr>
            <a:r>
              <a:rPr lang="en-US"/>
              <a:t>Candidates who are not selected in this process will be carried forward to the next project.</a:t>
            </a:r>
            <a:endParaRPr/>
          </a:p>
          <a:p>
            <a:pPr indent="-308610" lvl="0" marL="342900" rtl="0" algn="l">
              <a:lnSpc>
                <a:spcPct val="150000"/>
              </a:lnSpc>
              <a:spcBef>
                <a:spcPts val="1000"/>
              </a:spcBef>
              <a:spcAft>
                <a:spcPts val="0"/>
              </a:spcAft>
              <a:buSzPct val="64285"/>
              <a:buChar char="•"/>
            </a:pPr>
            <a:r>
              <a:rPr lang="en-US"/>
              <a:t>Kindly do not book multiple slots, if found it shall considered as cancelled. If any change in the slot date and time kindly inform or cancel the previous slot.</a:t>
            </a:r>
            <a:endParaRPr/>
          </a:p>
          <a:p>
            <a:pPr indent="0" lvl="0" marL="0" rtl="0" algn="l">
              <a:lnSpc>
                <a:spcPct val="90000"/>
              </a:lnSpc>
              <a:spcBef>
                <a:spcPts val="1000"/>
              </a:spcBef>
              <a:spcAft>
                <a:spcPts val="0"/>
              </a:spcAft>
              <a:buSzPct val="64285"/>
              <a:buNone/>
            </a:pPr>
            <a:r>
              <a:t/>
            </a:r>
            <a:endParaRPr/>
          </a:p>
          <a:p>
            <a:pPr indent="-228600" lvl="0" marL="342900" rtl="0" algn="l">
              <a:lnSpc>
                <a:spcPct val="90000"/>
              </a:lnSpc>
              <a:spcBef>
                <a:spcPts val="1000"/>
              </a:spcBef>
              <a:spcAft>
                <a:spcPts val="0"/>
              </a:spcAft>
              <a:buSzPct val="64285"/>
              <a:buNone/>
            </a:pPr>
            <a:r>
              <a:t/>
            </a:r>
            <a:endParaRPr/>
          </a:p>
        </p:txBody>
      </p:sp>
      <p:sp>
        <p:nvSpPr>
          <p:cNvPr id="182" name="Google Shape;182;p7"/>
          <p:cNvSpPr/>
          <p:nvPr/>
        </p:nvSpPr>
        <p:spPr>
          <a:xfrm>
            <a:off x="1942350" y="192275"/>
            <a:ext cx="8896800" cy="92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accent1"/>
                </a:solidFill>
                <a:latin typeface="Arial"/>
                <a:ea typeface="Arial"/>
                <a:cs typeface="Arial"/>
                <a:sym typeface="Arial"/>
              </a:rPr>
              <a:t>Selection &amp; feedback</a:t>
            </a:r>
            <a:endParaRPr b="0" i="0" sz="5400" u="none" cap="none" strike="noStrike">
              <a:solidFill>
                <a:schemeClr val="accent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8"/>
          <p:cNvSpPr txBox="1"/>
          <p:nvPr>
            <p:ph type="title"/>
          </p:nvPr>
        </p:nvSpPr>
        <p:spPr>
          <a:xfrm>
            <a:off x="3570628" y="3008885"/>
            <a:ext cx="5050743" cy="840230"/>
          </a:xfrm>
          <a:prstGeom prst="rect">
            <a:avLst/>
          </a:prstGeom>
          <a:noFill/>
          <a:ln>
            <a:noFill/>
          </a:ln>
        </p:spPr>
        <p:txBody>
          <a:bodyPr anchorCtr="0" anchor="ctr" bIns="45700" lIns="91425" spcFirstLastPara="1" rIns="91425" wrap="square" tIns="45700">
            <a:spAutoFit/>
          </a:bodyPr>
          <a:lstStyle/>
          <a:p>
            <a:pPr indent="0" lvl="0" marL="0" rtl="0" algn="ctr">
              <a:lnSpc>
                <a:spcPct val="80000"/>
              </a:lnSpc>
              <a:spcBef>
                <a:spcPts val="0"/>
              </a:spcBef>
              <a:spcAft>
                <a:spcPts val="0"/>
              </a:spcAft>
              <a:buClr>
                <a:schemeClr val="accent1"/>
              </a:buClr>
              <a:buSzPts val="5400"/>
              <a:buFont typeface="Arial Black"/>
              <a:buNone/>
            </a:pPr>
            <a:r>
              <a:rPr lang="en-US" sz="5400" cap="none">
                <a:solidFill>
                  <a:schemeClr val="accent1"/>
                </a:solidFill>
                <a:latin typeface="Arial Black"/>
                <a:ea typeface="Arial Black"/>
                <a:cs typeface="Arial Black"/>
                <a:sym typeface="Arial Black"/>
              </a:rPr>
              <a:t>All The Best!</a:t>
            </a:r>
            <a:endParaRPr b="0" sz="5400" cap="none">
              <a:solidFill>
                <a:schemeClr val="accent1"/>
              </a:solidFill>
              <a:latin typeface="Arial Black"/>
              <a:ea typeface="Arial Black"/>
              <a:cs typeface="Arial Black"/>
              <a:sym typeface="Arial Black"/>
            </a:endParaRPr>
          </a:p>
        </p:txBody>
      </p:sp>
      <p:sp>
        <p:nvSpPr>
          <p:cNvPr id="188" name="Google Shape;188;p8"/>
          <p:cNvSpPr/>
          <p:nvPr/>
        </p:nvSpPr>
        <p:spPr>
          <a:xfrm>
            <a:off x="5978820" y="3275112"/>
            <a:ext cx="23436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2024-11-14T09:21:49Z</dcterms:created>
  <dc:creator>admin</dc:creator>
</cp:coreProperties>
</file>