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72" r:id="rId10"/>
    <p:sldId id="265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8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7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43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17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02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5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78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24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52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54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8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21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27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48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3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53EB59-8940-4D70-BFBC-B39C5D1B78B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531C2-FDBB-4FAA-B81E-E34ACA376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431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F918-5061-39E8-E790-D423634F6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" y="1783963"/>
            <a:ext cx="8915399" cy="3290073"/>
          </a:xfrm>
        </p:spPr>
        <p:txBody>
          <a:bodyPr>
            <a:noAutofit/>
          </a:bodyPr>
          <a:lstStyle/>
          <a:p>
            <a:r>
              <a:rPr lang="en-IN" sz="7200" b="1" dirty="0"/>
              <a:t>Mushroom Classification Project</a:t>
            </a:r>
          </a:p>
        </p:txBody>
      </p:sp>
      <p:pic>
        <p:nvPicPr>
          <p:cNvPr id="10" name="Picture 9" descr="A close up of mushrooms&#10;&#10;Description automatically generated">
            <a:extLst>
              <a:ext uri="{FF2B5EF4-FFF2-40B4-BE49-F238E27FC236}">
                <a16:creationId xmlns:a16="http://schemas.microsoft.com/office/drawing/2014/main" id="{17A156EC-4A4D-96C1-805C-B2DFE23CA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40" y="1783963"/>
            <a:ext cx="34290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10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F4C63-C950-637F-3824-CD9438B50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1119" y="1143000"/>
            <a:ext cx="5065928" cy="4572000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D5648F8-DB62-22B2-E1ED-F4ACDA870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958340"/>
            <a:ext cx="3945367" cy="29413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Clear separation between poisonous and edible mushrooms, especially in cap-diameter and stem-height.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Poisonous mushrooms have larger cap diameters and shorter stem heights.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More overlap between classes in stem-width.</a:t>
            </a:r>
          </a:p>
        </p:txBody>
      </p:sp>
    </p:spTree>
    <p:extLst>
      <p:ext uri="{BB962C8B-B14F-4D97-AF65-F5344CB8AC3E}">
        <p14:creationId xmlns:p14="http://schemas.microsoft.com/office/powerpoint/2010/main" val="127451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ED2FFDD-15C5-6709-B28B-1B3238FD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715682"/>
          </a:xfrm>
        </p:spPr>
        <p:txBody>
          <a:bodyPr/>
          <a:lstStyle/>
          <a:p>
            <a:pPr algn="ctr"/>
            <a:r>
              <a:rPr lang="en-US" b="1" dirty="0"/>
              <a:t>Model Selection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A2822C-7B5B-2C2B-4B0F-0987BA5F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244" y="1412838"/>
            <a:ext cx="10745636" cy="515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>
                <a:solidFill>
                  <a:srgbClr val="FF0000"/>
                </a:solidFill>
              </a:rPr>
              <a:t>Algorithms Used: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u="sng" dirty="0"/>
              <a:t>Logistic Regression: </a:t>
            </a:r>
          </a:p>
          <a:p>
            <a:pPr marL="0" indent="0" algn="just">
              <a:buNone/>
            </a:pPr>
            <a:r>
              <a:rPr lang="en-GB" sz="1800" dirty="0"/>
              <a:t>		Simple and interpretable, suitable for binary classification.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u="sng" dirty="0"/>
              <a:t>Random Forest:</a:t>
            </a:r>
          </a:p>
          <a:p>
            <a:pPr marL="0" indent="0" algn="just">
              <a:buNone/>
            </a:pPr>
            <a:r>
              <a:rPr lang="en-GB" sz="1800" dirty="0"/>
              <a:t>		An ensemble method that improves accuracy by combining multiple decision trees.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u="sng" dirty="0"/>
              <a:t>Gradient Boosting:</a:t>
            </a:r>
          </a:p>
          <a:p>
            <a:pPr marL="0" indent="0" algn="just">
              <a:buNone/>
            </a:pPr>
            <a:r>
              <a:rPr lang="en-GB" sz="1800" dirty="0"/>
              <a:t>		A boosting technique that builds models sequentially to correct errors.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u="sng" dirty="0"/>
              <a:t>Support Vector Classifier (SVC):</a:t>
            </a:r>
          </a:p>
          <a:p>
            <a:pPr marL="0" indent="0" algn="just">
              <a:buNone/>
            </a:pPr>
            <a:r>
              <a:rPr lang="en-GB" sz="1800" dirty="0"/>
              <a:t>		Effective for high-dimensional spaces, especially useful for classification tasks.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0000"/>
                </a:solidFill>
              </a:rPr>
              <a:t>Rationale for Choosing These Algorithms: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dirty="0"/>
              <a:t>These models were chosen based on their effectiveness in handling classification tasks and their ability to deal with the specific characteristics of the mushroom dataset.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446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B593-C8C7-9096-6064-44B85587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91758"/>
            <a:ext cx="9404723" cy="776642"/>
          </a:xfrm>
        </p:spPr>
        <p:txBody>
          <a:bodyPr/>
          <a:lstStyle/>
          <a:p>
            <a:pPr algn="ctr"/>
            <a:r>
              <a:rPr lang="en-IN" b="1" dirty="0"/>
              <a:t>Model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2B57-94A6-14C2-5A77-0C8270F8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387" y="1900218"/>
            <a:ext cx="10089225" cy="316962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b="1" dirty="0">
                <a:solidFill>
                  <a:srgbClr val="FF0000"/>
                </a:solidFill>
              </a:rPr>
              <a:t>Performance Metrics</a:t>
            </a:r>
            <a:r>
              <a:rPr lang="en-GB" dirty="0">
                <a:solidFill>
                  <a:srgbClr val="FF0000"/>
                </a:solidFill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dirty="0"/>
              <a:t>Models were evaluated based on accuracy and ROC AUC scores.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dirty="0"/>
              <a:t>Accuracy measures the proportion of correct predictions, while ROC AUC provides insight into the model's ability to distinguish between classes across different thresholds.</a:t>
            </a:r>
          </a:p>
          <a:p>
            <a:pPr marL="0" indent="0" algn="just">
              <a:buNone/>
            </a:pPr>
            <a:endParaRPr lang="en-GB" sz="1800" dirty="0"/>
          </a:p>
          <a:p>
            <a:pPr marL="0" indent="0" algn="just">
              <a:buNone/>
            </a:pPr>
            <a:r>
              <a:rPr lang="en-GB" b="1" dirty="0">
                <a:solidFill>
                  <a:srgbClr val="FF0000"/>
                </a:solidFill>
              </a:rPr>
              <a:t>Comparison of Models</a:t>
            </a:r>
            <a:r>
              <a:rPr lang="en-GB" dirty="0">
                <a:solidFill>
                  <a:srgbClr val="FF0000"/>
                </a:solidFill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dirty="0"/>
              <a:t>A comparison table was created showing the accuracy and ROC AUC for each model, helping identify the best-performing algorithm.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0652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7B07-92E5-CFE4-1622-EFEE861B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81598"/>
            <a:ext cx="9404723" cy="776642"/>
          </a:xfrm>
        </p:spPr>
        <p:txBody>
          <a:bodyPr/>
          <a:lstStyle/>
          <a:p>
            <a:pPr algn="ctr"/>
            <a:r>
              <a:rPr lang="en-IN" b="1" dirty="0"/>
              <a:t>ROC AUC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5229-FE22-313E-A11C-113A66A30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803699"/>
            <a:ext cx="8946541" cy="3250602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Visual Representation: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ROC curves were plotted for each classifier, illustrating the trade-off between the True Positive Rate (TPR) and False Positive Rate (FPR).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 Analysis of Model Performance: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Models with higher AUC scores are preferred, indicating better discrimination capability. For instance, a model with an AUC of 0.85 or higher can be considered reliable.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4311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40F5-D35E-BBAB-84DE-56985424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91758"/>
            <a:ext cx="9404723" cy="796962"/>
          </a:xfrm>
        </p:spPr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5EBD-F419-A322-FF8E-3F573833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146" y="1513841"/>
            <a:ext cx="9865705" cy="4511040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Summary of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The Random Forest model emerged as the best performer with an AUC score of 1.0, demonstrating strong classification ability.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Importance of Model: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The classification model can be a valuable tool for mushroom foragers, aiding in safe consumption decisions.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Future Work Suggestions: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Future improvements may include gathering more data, further feature engineering, or exploring advanced models like neural networks.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5877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BE26-E427-FE5B-7BB0-0B13500B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5" y="1324745"/>
            <a:ext cx="9404723" cy="1400530"/>
          </a:xfrm>
        </p:spPr>
        <p:txBody>
          <a:bodyPr/>
          <a:lstStyle/>
          <a:p>
            <a:pPr algn="ctr"/>
            <a:r>
              <a:rPr lang="en-IN" sz="9600" dirty="0">
                <a:latin typeface="Forte" panose="03060902040502070203" pitchFamily="66" charset="0"/>
              </a:rPr>
              <a:t>Questions ?</a:t>
            </a:r>
            <a:br>
              <a:rPr lang="en-IN" sz="9600" dirty="0">
                <a:latin typeface="Forte" panose="03060902040502070203" pitchFamily="66" charset="0"/>
              </a:rPr>
            </a:br>
            <a:endParaRPr lang="en-IN" sz="9600" dirty="0">
              <a:latin typeface="Forte" panose="03060902040502070203" pitchFamily="66" charset="0"/>
            </a:endParaRPr>
          </a:p>
        </p:txBody>
      </p:sp>
      <p:pic>
        <p:nvPicPr>
          <p:cNvPr id="7" name="Picture 6" descr="A white character leaning on a red question mark&#10;&#10;Description automatically generated">
            <a:extLst>
              <a:ext uri="{FF2B5EF4-FFF2-40B4-BE49-F238E27FC236}">
                <a16:creationId xmlns:a16="http://schemas.microsoft.com/office/drawing/2014/main" id="{BC41829F-7295-3D8D-7B2D-9568BFA4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2" y="3429000"/>
            <a:ext cx="1162051" cy="21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BE25-E4F4-A89E-8D6B-B7133D70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344271"/>
            <a:ext cx="8911687" cy="416945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Title</a:t>
            </a:r>
            <a:r>
              <a:rPr lang="en-IN" sz="3600" dirty="0">
                <a:solidFill>
                  <a:srgbClr val="FF0000"/>
                </a:solidFill>
              </a:rPr>
              <a:t>: </a:t>
            </a:r>
            <a:r>
              <a:rPr lang="en-IN" sz="3600" dirty="0"/>
              <a:t>Mushroom Classification Project Using Machine Learning</a:t>
            </a:r>
            <a:br>
              <a:rPr lang="en-IN" sz="3600" dirty="0"/>
            </a:br>
            <a:br>
              <a:rPr lang="en-IN" sz="3600" dirty="0"/>
            </a:br>
            <a:r>
              <a:rPr lang="en-IN" sz="3600" b="1" dirty="0">
                <a:solidFill>
                  <a:srgbClr val="FF0000"/>
                </a:solidFill>
              </a:rPr>
              <a:t>Subtitle</a:t>
            </a:r>
            <a:r>
              <a:rPr lang="en-IN" sz="3600" dirty="0">
                <a:solidFill>
                  <a:srgbClr val="FF0000"/>
                </a:solidFill>
              </a:rPr>
              <a:t>: </a:t>
            </a:r>
            <a:r>
              <a:rPr lang="en-IN" sz="3600" dirty="0"/>
              <a:t>A Data Science Project</a:t>
            </a:r>
            <a:br>
              <a:rPr lang="en-IN" sz="3600" dirty="0"/>
            </a:br>
            <a:br>
              <a:rPr lang="en-IN" sz="3600" dirty="0"/>
            </a:br>
            <a:r>
              <a:rPr lang="en-IN" sz="3600" b="1" dirty="0">
                <a:solidFill>
                  <a:srgbClr val="FF0000"/>
                </a:solidFill>
              </a:rPr>
              <a:t>By</a:t>
            </a:r>
            <a:r>
              <a:rPr lang="en-IN" sz="3600" dirty="0">
                <a:solidFill>
                  <a:srgbClr val="FF0000"/>
                </a:solidFill>
              </a:rPr>
              <a:t>: </a:t>
            </a:r>
            <a:r>
              <a:rPr lang="en-IN" sz="3600" dirty="0"/>
              <a:t>Akshay Shekade</a:t>
            </a:r>
            <a:br>
              <a:rPr lang="en-IN" sz="3600" dirty="0"/>
            </a:br>
            <a:br>
              <a:rPr lang="en-IN" sz="3600" dirty="0"/>
            </a:br>
            <a:r>
              <a:rPr lang="en-IN" sz="3600" b="1" dirty="0">
                <a:solidFill>
                  <a:srgbClr val="FF0000"/>
                </a:solidFill>
              </a:rPr>
              <a:t>Date</a:t>
            </a:r>
            <a:r>
              <a:rPr lang="en-IN" sz="3600" dirty="0">
                <a:solidFill>
                  <a:srgbClr val="FF0000"/>
                </a:solidFill>
              </a:rPr>
              <a:t>: </a:t>
            </a:r>
            <a:r>
              <a:rPr lang="en-IN" sz="3600" dirty="0"/>
              <a:t>08/10/2024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8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07C4-325F-6DAE-8ECB-3A2DCA0B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100" y="1214156"/>
            <a:ext cx="10625179" cy="45770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Goal: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The primary goal of this project is to develop a machine learning model that can accurately classify mushrooms as either edible or poisonous, thereby ensuring the safety of individuals engaging in mushrooms foraging.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Importance: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Accurate classification of mushrooms is critical, as consuming poisonous mushrooms can lead to severe health issues or even death. A reliable model can help foragers make informed decisions</a:t>
            </a:r>
            <a:r>
              <a:rPr lang="en-IN" sz="2100" dirty="0"/>
              <a:t>.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Overview of Methods Used: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The project utilizes various machine learning algorithms, including Logistic Regression, Random Forest Classifier, Gradient Boosting Classifier and Support Vector Classifier (SVC).</a:t>
            </a:r>
          </a:p>
        </p:txBody>
      </p:sp>
    </p:spTree>
    <p:extLst>
      <p:ext uri="{BB962C8B-B14F-4D97-AF65-F5344CB8AC3E}">
        <p14:creationId xmlns:p14="http://schemas.microsoft.com/office/powerpoint/2010/main" val="400660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C6A9-A40A-E80B-6E2B-E46FD272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442558"/>
            <a:ext cx="9404723" cy="807122"/>
          </a:xfrm>
        </p:spPr>
        <p:txBody>
          <a:bodyPr/>
          <a:lstStyle/>
          <a:p>
            <a:pPr algn="ctr"/>
            <a:r>
              <a:rPr lang="en-IN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F422-E580-9806-F25B-AEA912F8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044" y="1575398"/>
            <a:ext cx="9847911" cy="464252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200" b="1" dirty="0">
                <a:solidFill>
                  <a:srgbClr val="FF0000"/>
                </a:solidFill>
              </a:rPr>
              <a:t>Size of the dataset: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900" dirty="0"/>
              <a:t>The dataset contains 61070 samples and 21 features that describes various attributes of the mushrooms.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sz="2200" b="1" dirty="0">
                <a:solidFill>
                  <a:srgbClr val="FF0000"/>
                </a:solidFill>
              </a:rPr>
              <a:t>Key Features: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900" dirty="0"/>
              <a:t>Cap shape (e.g., bell, conical, convex, flat, Spherical)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900" dirty="0"/>
              <a:t>Cap surface (e.g., Grooves, scaly, smooth, shiny, leathery)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900" dirty="0"/>
              <a:t>Cap colour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900" dirty="0"/>
              <a:t>Gill attachment and spacing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900" dirty="0"/>
              <a:t>Stem height and width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900" dirty="0"/>
              <a:t>Veil type and colour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900" dirty="0"/>
              <a:t>Habitat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08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02E1-B0FE-BFC2-FC01-63DA8D73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42558"/>
            <a:ext cx="9404723" cy="766482"/>
          </a:xfrm>
        </p:spPr>
        <p:txBody>
          <a:bodyPr/>
          <a:lstStyle/>
          <a:p>
            <a:pPr algn="ctr"/>
            <a:r>
              <a:rPr lang="en-IN" b="1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77D5-678D-63F7-FD6B-46169CCB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563" y="1409775"/>
            <a:ext cx="9908872" cy="45667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Handling Missing Values: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To ensure data integrity and maximize the effectiveness of our analysis, I addressed missing values by categorizing them as ‘unknown’ and removing columns which has too many missing entries.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Data Transformation: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Categorical variables were encoded using Label Encoding to convert them into numerical format suitable for machine learning algorithms.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Removing Outliers: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Outliers were detected and removed using Log Transformation to ensure that they do not skew the results of the classification models. </a:t>
            </a:r>
          </a:p>
        </p:txBody>
      </p:sp>
    </p:spTree>
    <p:extLst>
      <p:ext uri="{BB962C8B-B14F-4D97-AF65-F5344CB8AC3E}">
        <p14:creationId xmlns:p14="http://schemas.microsoft.com/office/powerpoint/2010/main" val="403664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2A6789-BA3A-16DA-BCDF-03D0071F9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1159" y="1826739"/>
            <a:ext cx="5195888" cy="41189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77323-FA64-0B06-03AF-DF6220B9A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415024"/>
            <a:ext cx="4270487" cy="294235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distribution of edible vs. poisonous mushrooms was relatively balanced in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In the dataset, 55.4% are Poisonous Mushrooms and 44.6% are Edible Mushrooms.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This is our target variable, and it has 0 missing values.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5A576-430E-C90A-713C-E4A89C226537}"/>
              </a:ext>
            </a:extLst>
          </p:cNvPr>
          <p:cNvSpPr txBox="1"/>
          <p:nvPr/>
        </p:nvSpPr>
        <p:spPr>
          <a:xfrm>
            <a:off x="1910080" y="396239"/>
            <a:ext cx="8371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200" b="1" dirty="0">
                <a:solidFill>
                  <a:schemeClr val="tx2"/>
                </a:solidFill>
                <a:latin typeface="+mj-lt"/>
              </a:rPr>
              <a:t>Exploratory Data Analysis (EDA)</a:t>
            </a:r>
            <a:endParaRPr lang="en-IN" sz="4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082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F84CA62-2E6F-5F13-F037-B6E80CD80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486" y="1030065"/>
            <a:ext cx="5778541" cy="22947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14523C-0937-FE22-4C9C-B03183085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274" y="3532690"/>
            <a:ext cx="5820965" cy="231896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2F9C50D-D488-6199-F5C3-E8E56ECC06B9}"/>
              </a:ext>
            </a:extLst>
          </p:cNvPr>
          <p:cNvSpPr txBox="1"/>
          <p:nvPr/>
        </p:nvSpPr>
        <p:spPr>
          <a:xfrm>
            <a:off x="7233920" y="1225123"/>
            <a:ext cx="42866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Distplot were plotted to visualize the distribution of numerical features.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distribution of the cap diameter appears to the right skewed, meaning most of the mushrooms have a smaller cap diameter, but a few have significantly larger cap diameters.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distribution of stem height is also right skewed, similar to cap diameter. Most mushrooms have a stem height within a relatively narrow range, but there are some mushrooms with unusually tall stems (outliers).</a:t>
            </a:r>
          </a:p>
        </p:txBody>
      </p:sp>
    </p:spTree>
    <p:extLst>
      <p:ext uri="{BB962C8B-B14F-4D97-AF65-F5344CB8AC3E}">
        <p14:creationId xmlns:p14="http://schemas.microsoft.com/office/powerpoint/2010/main" val="88869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022EF91-1D67-C75B-DF07-50800A33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498" y="666078"/>
            <a:ext cx="8045002" cy="1081442"/>
          </a:xfrm>
        </p:spPr>
        <p:txBody>
          <a:bodyPr/>
          <a:lstStyle/>
          <a:p>
            <a:r>
              <a:rPr lang="en-GB" sz="1800" b="0" i="0" dirty="0">
                <a:effectLst/>
              </a:rPr>
              <a:t>Many features show moderate correlations (0.3 - 0.5) with each other.</a:t>
            </a:r>
            <a:br>
              <a:rPr lang="en-GB" sz="1800" b="0" i="0" dirty="0">
                <a:effectLst/>
              </a:rPr>
            </a:br>
            <a:br>
              <a:rPr lang="en-GB" sz="1800" b="0" i="0" dirty="0">
                <a:effectLst/>
              </a:rPr>
            </a:br>
            <a:r>
              <a:rPr lang="en-GB" sz="1800" b="0" i="0" dirty="0">
                <a:effectLst/>
              </a:rPr>
              <a:t>This suggests complex relationships between mushroom characteristics.</a:t>
            </a:r>
            <a:br>
              <a:rPr lang="en-GB" sz="1800" b="0" i="0" dirty="0">
                <a:effectLst/>
              </a:rPr>
            </a:br>
            <a:endParaRPr lang="en-US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77B8DF-68B5-3557-964F-B886120C0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1563" y="1789858"/>
            <a:ext cx="8448872" cy="4402064"/>
          </a:xfrm>
        </p:spPr>
      </p:pic>
    </p:spTree>
    <p:extLst>
      <p:ext uri="{BB962C8B-B14F-4D97-AF65-F5344CB8AC3E}">
        <p14:creationId xmlns:p14="http://schemas.microsoft.com/office/powerpoint/2010/main" val="5463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A6502A1-7FA5-137C-3C92-1AC3D24D8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82" y="1311632"/>
            <a:ext cx="5195997" cy="4234736"/>
          </a:xfrm>
          <a:noFill/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54EFE94-2924-5867-515A-3F6B31DF2DB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85521" y="720567"/>
            <a:ext cx="446997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Strongest correlation: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Cap-diameter and stem-width (0.69)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Moderate correlations: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Cap-diameter and stem-height (0.44)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Stem-height and stem-width (0.38)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matrix suggests that as cap diameter increases, stem width tends to increase more notably that stem height.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800" dirty="0">
                <a:latin typeface="+mn-lt"/>
              </a:rPr>
              <a:t>The relationship between stem height and width is the weakest among the three variables.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77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4826946-454E-41C8-8BBF-6F2CC6D9526B}" vid="{FE1A36C6-2B5C-436B-A279-A496B6C858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258</TotalTime>
  <Words>859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Forte</vt:lpstr>
      <vt:lpstr>Wingdings 3</vt:lpstr>
      <vt:lpstr>Theme1</vt:lpstr>
      <vt:lpstr>Mushroom Classification Project</vt:lpstr>
      <vt:lpstr>Title: Mushroom Classification Project Using Machine Learning  Subtitle: A Data Science Project  By: Akshay Shekade  Date: 08/10/2024    </vt:lpstr>
      <vt:lpstr>PowerPoint Presentation</vt:lpstr>
      <vt:lpstr>Dataset Description</vt:lpstr>
      <vt:lpstr>Data Cleaning Process</vt:lpstr>
      <vt:lpstr>PowerPoint Presentation</vt:lpstr>
      <vt:lpstr>PowerPoint Presentation</vt:lpstr>
      <vt:lpstr>Many features show moderate correlations (0.3 - 0.5) with each other.  This suggests complex relationships between mushroom characteristics. </vt:lpstr>
      <vt:lpstr>PowerPoint Presentation</vt:lpstr>
      <vt:lpstr>PowerPoint Presentation</vt:lpstr>
      <vt:lpstr>Model Selection</vt:lpstr>
      <vt:lpstr>Model Performance Evaluation</vt:lpstr>
      <vt:lpstr>ROC AUC Curves</vt:lpstr>
      <vt:lpstr>Conclusion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Shekade</dc:creator>
  <cp:lastModifiedBy>Akshay Shekade</cp:lastModifiedBy>
  <cp:revision>6</cp:revision>
  <dcterms:created xsi:type="dcterms:W3CDTF">2024-10-05T07:18:46Z</dcterms:created>
  <dcterms:modified xsi:type="dcterms:W3CDTF">2024-10-08T06:42:19Z</dcterms:modified>
</cp:coreProperties>
</file>