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65c072573_0_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65c07257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65c072573_0_7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65c07257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65c07257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65c07257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65c072573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65c07257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65c07257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65c07257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65c072573_0_1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65c07257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65c072573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65c07257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65c072573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65c07257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65c072573_0_13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65c07257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65c072573_0_1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65c07257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65c072573_0_15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65c07257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65c072573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65c07257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6f73a04f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6f73a0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65c072573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65c07257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65c072573_0_1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65c072573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65c072573_0_20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465c072573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65c072573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65c07257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65c072573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65c07257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65c072573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65c0725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65c072573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65c07257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65c072573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65c07257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65c072573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65c07257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Road Condition Rating System</a:t>
            </a:r>
            <a:endParaRPr sz="4400"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Final Review</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Survey</a:t>
            </a:r>
            <a:endParaRPr/>
          </a:p>
        </p:txBody>
      </p:sp>
      <p:sp>
        <p:nvSpPr>
          <p:cNvPr id="119" name="Google Shape;119;p22"/>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Code Of Practice For Maintenance Of Bituminous Road Surfaces (IRC 2015:82) </a:t>
            </a:r>
            <a:endParaRPr b="1"/>
          </a:p>
          <a:p>
            <a:pPr marL="457200" lvl="0" indent="0" algn="l" rtl="0">
              <a:spcBef>
                <a:spcPts val="1600"/>
              </a:spcBef>
              <a:spcAft>
                <a:spcPts val="0"/>
              </a:spcAft>
              <a:buNone/>
            </a:pPr>
            <a:r>
              <a:rPr lang="en" sz="1300"/>
              <a:t>This book provides detailed instructions for maintaining highways, urban roads, and major district roads. It covers various types of pavement distresses, their causes, and appropriate treatment methods. Additionally, it emphasizes preventive measures that can be implemented to avoid road distress from occurring in the first place. The book also delves into strategies for periodic road renewals. Furthermore, it explains the theory behind pothole filling and patching, including the tools, equipment, and modern technologies utilized in these repair processes. </a:t>
            </a:r>
            <a:endParaRPr sz="1300"/>
          </a:p>
          <a:p>
            <a:pPr marL="0" lvl="0" indent="0" algn="l" rtl="0">
              <a:spcBef>
                <a:spcPts val="1600"/>
              </a:spcBef>
              <a:spcAft>
                <a:spcPts val="1600"/>
              </a:spcAft>
              <a:buNone/>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Survey</a:t>
            </a:r>
            <a:endParaRPr/>
          </a:p>
        </p:txBody>
      </p:sp>
      <p:sp>
        <p:nvSpPr>
          <p:cNvPr id="125" name="Google Shape;125;p23"/>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As stated in the book, the initial stage of conducting a pavement quality assessment involves evaluating the current condition and structural capacity of the pavement surface. This assessment is typically carried out through pavement condition surveys, where the surface is visually inspected to identify and quantify various types of distresses in terms of their type and location. This evaluation is conducted by a team of 3-4 experienced individuals, who observe and assess the physical distresses while traveling in a vehicle at a speed of 8-10 km/hr.</a:t>
            </a:r>
            <a:endParaRPr sz="1500"/>
          </a:p>
          <a:p>
            <a:pPr marL="0" lvl="0" indent="0" algn="l" rtl="0">
              <a:spcBef>
                <a:spcPts val="1600"/>
              </a:spcBef>
              <a:spcAft>
                <a:spcPts val="0"/>
              </a:spcAft>
              <a:buNone/>
            </a:pPr>
            <a:r>
              <a:rPr lang="en" sz="1500"/>
              <a:t>The authors have also developed a simple MS-excel application for calculating the overall/final rating of the road based on the quantity (%) of various distresses for different categories of roads.</a:t>
            </a:r>
            <a:endParaRPr sz="1500"/>
          </a:p>
          <a:p>
            <a:pPr marL="0" lvl="0" indent="0" algn="l" rtl="0">
              <a:spcBef>
                <a:spcPts val="1600"/>
              </a:spcBef>
              <a:spcAft>
                <a:spcPts val="0"/>
              </a:spcAft>
              <a:buNone/>
            </a:pPr>
            <a:endParaRPr sz="1500"/>
          </a:p>
          <a:p>
            <a:pPr marL="0" lvl="0" indent="0" algn="l" rtl="0">
              <a:spcBef>
                <a:spcPts val="1600"/>
              </a:spcBef>
              <a:spcAft>
                <a:spcPts val="1600"/>
              </a:spcAft>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0" y="0"/>
            <a:ext cx="9189051" cy="5045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460950" y="214680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Explanation of working  principle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83801" y="1934358"/>
            <a:ext cx="1100100" cy="6825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1876376" y="1934358"/>
            <a:ext cx="2139000" cy="6825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txBox="1"/>
          <p:nvPr/>
        </p:nvSpPr>
        <p:spPr>
          <a:xfrm>
            <a:off x="343526" y="2075508"/>
            <a:ext cx="70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User</a:t>
            </a:r>
            <a:endParaRPr b="1">
              <a:solidFill>
                <a:schemeClr val="lt1"/>
              </a:solidFill>
              <a:latin typeface="Roboto"/>
              <a:ea typeface="Roboto"/>
              <a:cs typeface="Roboto"/>
              <a:sym typeface="Roboto"/>
            </a:endParaRPr>
          </a:p>
        </p:txBody>
      </p:sp>
      <p:sp>
        <p:nvSpPr>
          <p:cNvPr id="143" name="Google Shape;143;p26"/>
          <p:cNvSpPr txBox="1"/>
          <p:nvPr/>
        </p:nvSpPr>
        <p:spPr>
          <a:xfrm>
            <a:off x="2212476" y="2075508"/>
            <a:ext cx="180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Video Processing</a:t>
            </a:r>
            <a:endParaRPr b="1">
              <a:solidFill>
                <a:schemeClr val="lt1"/>
              </a:solidFill>
              <a:latin typeface="Roboto"/>
              <a:ea typeface="Roboto"/>
              <a:cs typeface="Roboto"/>
              <a:sym typeface="Roboto"/>
            </a:endParaRPr>
          </a:p>
        </p:txBody>
      </p:sp>
      <p:sp>
        <p:nvSpPr>
          <p:cNvPr id="144" name="Google Shape;144;p26"/>
          <p:cNvSpPr/>
          <p:nvPr/>
        </p:nvSpPr>
        <p:spPr>
          <a:xfrm>
            <a:off x="4707851" y="1954733"/>
            <a:ext cx="1904700" cy="6825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txBox="1"/>
          <p:nvPr/>
        </p:nvSpPr>
        <p:spPr>
          <a:xfrm>
            <a:off x="4707851" y="2075508"/>
            <a:ext cx="190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Image Segmentation</a:t>
            </a:r>
            <a:endParaRPr b="1">
              <a:solidFill>
                <a:schemeClr val="lt1"/>
              </a:solidFill>
              <a:latin typeface="Roboto"/>
              <a:ea typeface="Roboto"/>
              <a:cs typeface="Roboto"/>
              <a:sym typeface="Roboto"/>
            </a:endParaRPr>
          </a:p>
        </p:txBody>
      </p:sp>
      <p:sp>
        <p:nvSpPr>
          <p:cNvPr id="146" name="Google Shape;146;p26"/>
          <p:cNvSpPr/>
          <p:nvPr/>
        </p:nvSpPr>
        <p:spPr>
          <a:xfrm>
            <a:off x="7870451" y="1948383"/>
            <a:ext cx="1100100" cy="682500"/>
          </a:xfrm>
          <a:prstGeom prst="roundRect">
            <a:avLst>
              <a:gd name="adj" fmla="val 16667"/>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txBox="1"/>
          <p:nvPr/>
        </p:nvSpPr>
        <p:spPr>
          <a:xfrm>
            <a:off x="8038601" y="2109908"/>
            <a:ext cx="76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Roboto"/>
                <a:ea typeface="Roboto"/>
                <a:cs typeface="Roboto"/>
                <a:sym typeface="Roboto"/>
              </a:rPr>
              <a:t>Rating</a:t>
            </a:r>
            <a:endParaRPr b="1">
              <a:solidFill>
                <a:schemeClr val="lt1"/>
              </a:solidFill>
              <a:latin typeface="Roboto"/>
              <a:ea typeface="Roboto"/>
              <a:cs typeface="Roboto"/>
              <a:sym typeface="Roboto"/>
            </a:endParaRPr>
          </a:p>
        </p:txBody>
      </p:sp>
      <p:cxnSp>
        <p:nvCxnSpPr>
          <p:cNvPr id="148" name="Google Shape;148;p26"/>
          <p:cNvCxnSpPr>
            <a:stCxn id="140" idx="3"/>
            <a:endCxn id="141" idx="1"/>
          </p:cNvCxnSpPr>
          <p:nvPr/>
        </p:nvCxnSpPr>
        <p:spPr>
          <a:xfrm>
            <a:off x="1183901" y="2275608"/>
            <a:ext cx="692400" cy="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26"/>
          <p:cNvCxnSpPr>
            <a:stCxn id="143" idx="3"/>
            <a:endCxn id="145" idx="1"/>
          </p:cNvCxnSpPr>
          <p:nvPr/>
        </p:nvCxnSpPr>
        <p:spPr>
          <a:xfrm>
            <a:off x="4015476" y="2275608"/>
            <a:ext cx="692400" cy="0"/>
          </a:xfrm>
          <a:prstGeom prst="straightConnector1">
            <a:avLst/>
          </a:prstGeom>
          <a:noFill/>
          <a:ln w="9525" cap="flat" cmpd="sng">
            <a:solidFill>
              <a:schemeClr val="dk2"/>
            </a:solidFill>
            <a:prstDash val="solid"/>
            <a:round/>
            <a:headEnd type="none" w="med" len="med"/>
            <a:tailEnd type="triangle" w="med" len="med"/>
          </a:ln>
        </p:spPr>
      </p:cxnSp>
      <p:cxnSp>
        <p:nvCxnSpPr>
          <p:cNvPr id="150" name="Google Shape;150;p26"/>
          <p:cNvCxnSpPr>
            <a:stCxn id="145" idx="3"/>
            <a:endCxn id="146" idx="1"/>
          </p:cNvCxnSpPr>
          <p:nvPr/>
        </p:nvCxnSpPr>
        <p:spPr>
          <a:xfrm>
            <a:off x="6612551" y="2275608"/>
            <a:ext cx="1257900" cy="14100"/>
          </a:xfrm>
          <a:prstGeom prst="straightConnector1">
            <a:avLst/>
          </a:prstGeom>
          <a:noFill/>
          <a:ln w="9525" cap="flat" cmpd="sng">
            <a:solidFill>
              <a:schemeClr val="dk2"/>
            </a:solidFill>
            <a:prstDash val="solid"/>
            <a:round/>
            <a:headEnd type="none" w="med" len="med"/>
            <a:tailEnd type="triangle" w="med" len="med"/>
          </a:ln>
        </p:spPr>
      </p:cxnSp>
      <p:sp>
        <p:nvSpPr>
          <p:cNvPr id="151" name="Google Shape;151;p26"/>
          <p:cNvSpPr/>
          <p:nvPr/>
        </p:nvSpPr>
        <p:spPr>
          <a:xfrm>
            <a:off x="643976" y="2626958"/>
            <a:ext cx="4746275" cy="672225"/>
          </a:xfrm>
          <a:custGeom>
            <a:avLst/>
            <a:gdLst/>
            <a:ahLst/>
            <a:cxnLst/>
            <a:rect l="l" t="t" r="r" b="b"/>
            <a:pathLst>
              <a:path w="189851" h="26889" extrusionOk="0">
                <a:moveTo>
                  <a:pt x="0" y="0"/>
                </a:moveTo>
                <a:lnTo>
                  <a:pt x="0" y="26889"/>
                </a:lnTo>
                <a:lnTo>
                  <a:pt x="189851" y="26889"/>
                </a:lnTo>
              </a:path>
            </a:pathLst>
          </a:custGeom>
          <a:noFill/>
          <a:ln w="9525" cap="flat" cmpd="sng">
            <a:solidFill>
              <a:schemeClr val="dk2"/>
            </a:solidFill>
            <a:prstDash val="solid"/>
            <a:round/>
            <a:headEnd type="none" w="med" len="med"/>
            <a:tailEnd type="none" w="med" len="med"/>
          </a:ln>
        </p:spPr>
      </p:sp>
      <p:cxnSp>
        <p:nvCxnSpPr>
          <p:cNvPr id="152" name="Google Shape;152;p26"/>
          <p:cNvCxnSpPr/>
          <p:nvPr/>
        </p:nvCxnSpPr>
        <p:spPr>
          <a:xfrm rot="10800000">
            <a:off x="5400426" y="2728858"/>
            <a:ext cx="0" cy="58050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26"/>
          <p:cNvSpPr txBox="1"/>
          <p:nvPr/>
        </p:nvSpPr>
        <p:spPr>
          <a:xfrm>
            <a:off x="1178651" y="1934358"/>
            <a:ext cx="70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Video</a:t>
            </a:r>
            <a:endParaRPr sz="1200">
              <a:latin typeface="Roboto"/>
              <a:ea typeface="Roboto"/>
              <a:cs typeface="Roboto"/>
              <a:sym typeface="Roboto"/>
            </a:endParaRPr>
          </a:p>
        </p:txBody>
      </p:sp>
      <p:sp>
        <p:nvSpPr>
          <p:cNvPr id="154" name="Google Shape;154;p26"/>
          <p:cNvSpPr txBox="1"/>
          <p:nvPr/>
        </p:nvSpPr>
        <p:spPr>
          <a:xfrm>
            <a:off x="2324526" y="2983433"/>
            <a:ext cx="76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Images</a:t>
            </a:r>
            <a:endParaRPr sz="1200">
              <a:latin typeface="Roboto"/>
              <a:ea typeface="Roboto"/>
              <a:cs typeface="Roboto"/>
              <a:sym typeface="Roboto"/>
            </a:endParaRPr>
          </a:p>
        </p:txBody>
      </p:sp>
      <p:sp>
        <p:nvSpPr>
          <p:cNvPr id="155" name="Google Shape;155;p26"/>
          <p:cNvSpPr txBox="1"/>
          <p:nvPr/>
        </p:nvSpPr>
        <p:spPr>
          <a:xfrm>
            <a:off x="3617775" y="4424425"/>
            <a:ext cx="554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6" name="Google Shape;156;p26"/>
          <p:cNvSpPr txBox="1"/>
          <p:nvPr/>
        </p:nvSpPr>
        <p:spPr>
          <a:xfrm>
            <a:off x="3999976" y="1906308"/>
            <a:ext cx="702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Images</a:t>
            </a:r>
            <a:endParaRPr sz="1200">
              <a:latin typeface="Roboto"/>
              <a:ea typeface="Roboto"/>
              <a:cs typeface="Roboto"/>
              <a:sym typeface="Roboto"/>
            </a:endParaRPr>
          </a:p>
        </p:txBody>
      </p:sp>
      <p:sp>
        <p:nvSpPr>
          <p:cNvPr id="157" name="Google Shape;157;p26"/>
          <p:cNvSpPr txBox="1"/>
          <p:nvPr/>
        </p:nvSpPr>
        <p:spPr>
          <a:xfrm>
            <a:off x="6666101" y="1998558"/>
            <a:ext cx="1150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Segmentation</a:t>
            </a:r>
            <a:endParaRPr sz="1200">
              <a:latin typeface="Roboto"/>
              <a:ea typeface="Roboto"/>
              <a:cs typeface="Roboto"/>
              <a:sym typeface="Roboto"/>
            </a:endParaRPr>
          </a:p>
          <a:p>
            <a:pPr marL="0" lvl="0" indent="0" algn="ctr" rtl="0">
              <a:spcBef>
                <a:spcPts val="0"/>
              </a:spcBef>
              <a:spcAft>
                <a:spcPts val="0"/>
              </a:spcAft>
              <a:buNone/>
            </a:pPr>
            <a:r>
              <a:rPr lang="en" sz="1200">
                <a:latin typeface="Roboto"/>
                <a:ea typeface="Roboto"/>
                <a:cs typeface="Roboto"/>
                <a:sym typeface="Roboto"/>
              </a:rPr>
              <a:t>Masks</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 Principle	</a:t>
            </a:r>
            <a:endParaRPr/>
          </a:p>
        </p:txBody>
      </p:sp>
      <p:sp>
        <p:nvSpPr>
          <p:cNvPr id="163" name="Google Shape;163;p27"/>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The user inputs either video or images of the road that has to be evaluated to the system</a:t>
            </a:r>
            <a:endParaRPr sz="1400" dirty="0"/>
          </a:p>
          <a:p>
            <a:pPr marL="457200" lvl="0" indent="-317500" algn="l" rtl="0">
              <a:spcBef>
                <a:spcPts val="0"/>
              </a:spcBef>
              <a:spcAft>
                <a:spcPts val="0"/>
              </a:spcAft>
              <a:buSzPts val="1400"/>
              <a:buChar char="●"/>
            </a:pPr>
            <a:r>
              <a:rPr lang="en" sz="1400" dirty="0"/>
              <a:t>If video is given then the video is processed. 50 image frames taken at equal intervals are extracted from the video. They are resized and reshaped before feeding them into the model</a:t>
            </a:r>
            <a:endParaRPr sz="1400" dirty="0"/>
          </a:p>
          <a:p>
            <a:pPr marL="457200" lvl="0" indent="-317500" algn="l" rtl="0">
              <a:spcBef>
                <a:spcPts val="0"/>
              </a:spcBef>
              <a:spcAft>
                <a:spcPts val="0"/>
              </a:spcAft>
              <a:buSzPts val="1400"/>
              <a:buChar char="●"/>
            </a:pPr>
            <a:r>
              <a:rPr lang="en" sz="1400" dirty="0"/>
              <a:t>The model predicts segmentation masks from the images. The segmentation masks shape is 400x400x3. Since the activation function used is Softmax, each pixel in the mask has three probabilities corresponding to different class. The first layer corresponds to the probability of being a background pixel, the second layer represents the probability of being a crack, and the third layer represents the probability of being a pothole. To assign each pixel to the most probable class, an Argmax operation is performed along the axis of 3.</a:t>
            </a:r>
            <a:endParaRPr sz="1400" dirty="0"/>
          </a:p>
          <a:p>
            <a:pPr marL="457200" lvl="0" indent="0" algn="l" rtl="0">
              <a:spcBef>
                <a:spcPts val="1600"/>
              </a:spcBef>
              <a:spcAft>
                <a:spcPts val="1600"/>
              </a:spcAft>
              <a:buNone/>
            </a:pP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Working Principle	</a:t>
            </a:r>
            <a:endParaRPr/>
          </a:p>
        </p:txBody>
      </p:sp>
      <p:sp>
        <p:nvSpPr>
          <p:cNvPr id="169" name="Google Shape;169;p28"/>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To determine the rating of the road, the process involves estimating the relative areas of cracks and potholes by counting the number of pixels in their respective segmentation masks. This estimation is performed for all the images in consideration, and the areas are then accumulated. Subsequently, these area values are applied to a formula provided in the IRC 82:2015 guidelines, which yields the road rating. The specific formula from the guidelines is used to derive the rating based on the accumulated area values of cracks and potholes.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460950" y="214680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Demonstration of Experimental result and Analysis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a:t>
            </a:r>
            <a:endParaRPr/>
          </a:p>
        </p:txBody>
      </p:sp>
      <p:sp>
        <p:nvSpPr>
          <p:cNvPr id="180" name="Google Shape;180;p30"/>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I trained my models in two different ways:</a:t>
            </a:r>
            <a:endParaRPr sz="1300" dirty="0"/>
          </a:p>
          <a:p>
            <a:pPr marL="457200" lvl="0" indent="-311150" algn="l" rtl="0">
              <a:spcBef>
                <a:spcPts val="1600"/>
              </a:spcBef>
              <a:spcAft>
                <a:spcPts val="0"/>
              </a:spcAft>
              <a:buSzPts val="1300"/>
              <a:buChar char="●"/>
            </a:pPr>
            <a:r>
              <a:rPr lang="en" sz="1300" dirty="0"/>
              <a:t>Using entire dataset (3340 images) and using the original validation dataset (496 images) [No_Aug model]</a:t>
            </a:r>
            <a:endParaRPr sz="1300" dirty="0"/>
          </a:p>
          <a:p>
            <a:pPr marL="457200" lvl="0" indent="-311150" algn="l" rtl="0">
              <a:spcBef>
                <a:spcPts val="0"/>
              </a:spcBef>
              <a:spcAft>
                <a:spcPts val="0"/>
              </a:spcAft>
              <a:buSzPts val="1300"/>
              <a:buChar char="●"/>
            </a:pPr>
            <a:r>
              <a:rPr lang="en" sz="1300" dirty="0"/>
              <a:t>Using a subset of dataset augmented using Roboflow (1186 original images, 3991 total images) and using subset of validation dataset (192 images) [Lim_DS model]</a:t>
            </a:r>
            <a:endParaRPr sz="1300" dirty="0"/>
          </a:p>
          <a:p>
            <a:pPr marL="0" lvl="0" indent="0" algn="l" rtl="0">
              <a:spcBef>
                <a:spcPts val="1600"/>
              </a:spcBef>
              <a:spcAft>
                <a:spcPts val="1600"/>
              </a:spcAft>
              <a:buNone/>
            </a:pPr>
            <a:r>
              <a:rPr lang="en" sz="1300" dirty="0"/>
              <a:t>The qualitative performance of No_Aug model i.e., its prediction on a few images   that I took behind my house was not good. That model was not good at predicting severe potholes. Hence, I decided to train a model on images of severe cracks and potholes only. I augmented those images with help of Roboflow.</a:t>
            </a:r>
            <a:endParaRPr sz="1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a:t>
            </a:r>
            <a:endParaRPr/>
          </a:p>
        </p:txBody>
      </p:sp>
      <p:sp>
        <p:nvSpPr>
          <p:cNvPr id="186" name="Google Shape;186;p31"/>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The following metrics were calculated:</a:t>
            </a:r>
            <a:endParaRPr sz="1300" dirty="0"/>
          </a:p>
          <a:p>
            <a:pPr marL="457200" lvl="0" indent="-311150" algn="l" rtl="0">
              <a:spcBef>
                <a:spcPts val="1600"/>
              </a:spcBef>
              <a:spcAft>
                <a:spcPts val="0"/>
              </a:spcAft>
              <a:buSzPts val="1300"/>
              <a:buChar char="●"/>
            </a:pPr>
            <a:r>
              <a:rPr lang="en" sz="1300" dirty="0"/>
              <a:t>MeanIoU (taking into account all three classes)</a:t>
            </a:r>
            <a:endParaRPr sz="1300" dirty="0"/>
          </a:p>
          <a:p>
            <a:pPr marL="457200" lvl="0" indent="-311150" algn="l" rtl="0">
              <a:spcBef>
                <a:spcPts val="0"/>
              </a:spcBef>
              <a:spcAft>
                <a:spcPts val="0"/>
              </a:spcAft>
              <a:buSzPts val="1300"/>
              <a:buChar char="●"/>
            </a:pPr>
            <a:r>
              <a:rPr lang="en" sz="1300" dirty="0"/>
              <a:t>cIoU (crack IoU)</a:t>
            </a:r>
            <a:endParaRPr sz="1300" dirty="0"/>
          </a:p>
          <a:p>
            <a:pPr marL="457200" lvl="0" indent="-311150" algn="l" rtl="0">
              <a:spcBef>
                <a:spcPts val="0"/>
              </a:spcBef>
              <a:spcAft>
                <a:spcPts val="0"/>
              </a:spcAft>
              <a:buSzPts val="1300"/>
              <a:buChar char="●"/>
            </a:pPr>
            <a:r>
              <a:rPr lang="en" sz="1300" dirty="0"/>
              <a:t>pIoU (pothole IoU)</a:t>
            </a:r>
            <a:endParaRPr sz="1300" dirty="0"/>
          </a:p>
          <a:p>
            <a:pPr marL="0" lvl="0" indent="0" algn="l" rtl="0">
              <a:spcBef>
                <a:spcPts val="1600"/>
              </a:spcBef>
              <a:spcAft>
                <a:spcPts val="0"/>
              </a:spcAft>
              <a:buNone/>
            </a:pPr>
            <a:r>
              <a:rPr lang="en" sz="1300" dirty="0"/>
              <a:t>The results are compiled in the following table along with prediction of both models on the qualitative assessment images:</a:t>
            </a:r>
            <a:endParaRPr sz="1300" dirty="0"/>
          </a:p>
          <a:p>
            <a:pPr marL="0" lvl="0" indent="0" algn="l" rtl="0">
              <a:spcBef>
                <a:spcPts val="1600"/>
              </a:spcBef>
              <a:spcAft>
                <a:spcPts val="1600"/>
              </a:spcAft>
              <a:buNone/>
            </a:pP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Aim / Objective of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p:nvPr/>
        </p:nvSpPr>
        <p:spPr>
          <a:xfrm>
            <a:off x="3617775" y="4424425"/>
            <a:ext cx="554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92" name="Google Shape;192;p32"/>
          <p:cNvPicPr preferRelativeResize="0"/>
          <p:nvPr/>
        </p:nvPicPr>
        <p:blipFill>
          <a:blip r:embed="rId3">
            <a:alphaModFix/>
          </a:blip>
          <a:stretch>
            <a:fillRect/>
          </a:stretch>
        </p:blipFill>
        <p:spPr>
          <a:xfrm>
            <a:off x="1257300" y="1371600"/>
            <a:ext cx="6629400" cy="2400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0" y="0"/>
            <a:ext cx="9144002" cy="2571750"/>
          </a:xfrm>
          <a:prstGeom prst="rect">
            <a:avLst/>
          </a:prstGeom>
          <a:noFill/>
          <a:ln>
            <a:noFill/>
          </a:ln>
        </p:spPr>
      </p:pic>
      <p:pic>
        <p:nvPicPr>
          <p:cNvPr id="198" name="Google Shape;198;p33"/>
          <p:cNvPicPr preferRelativeResize="0"/>
          <p:nvPr/>
        </p:nvPicPr>
        <p:blipFill>
          <a:blip r:embed="rId4">
            <a:alphaModFix/>
          </a:blip>
          <a:stretch>
            <a:fillRect/>
          </a:stretch>
        </p:blipFill>
        <p:spPr>
          <a:xfrm>
            <a:off x="0" y="2733700"/>
            <a:ext cx="9144002" cy="2409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4"/>
          <p:cNvPicPr preferRelativeResize="0"/>
          <p:nvPr/>
        </p:nvPicPr>
        <p:blipFill>
          <a:blip r:embed="rId3">
            <a:alphaModFix/>
          </a:blip>
          <a:stretch>
            <a:fillRect/>
          </a:stretch>
        </p:blipFill>
        <p:spPr>
          <a:xfrm>
            <a:off x="1170188" y="152400"/>
            <a:ext cx="6803623"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460950" y="214680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and Future development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214" name="Google Shape;214;p36"/>
          <p:cNvSpPr txBox="1">
            <a:spLocks noGrp="1"/>
          </p:cNvSpPr>
          <p:nvPr>
            <p:ph type="body" idx="1"/>
          </p:nvPr>
        </p:nvSpPr>
        <p:spPr>
          <a:xfrm>
            <a:off x="471900" y="1919075"/>
            <a:ext cx="8222100" cy="3075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The major subset of the PotholeMix dataset is CAPRID (Cracks-and-Potholes-in-Road-Images-Dataset) [2000 out of 3340 training images]. Majority of the instances of potholes and cracks in this dataset were of less severity. </a:t>
            </a:r>
            <a:endParaRPr sz="1300" dirty="0"/>
          </a:p>
          <a:p>
            <a:pPr marL="457200" lvl="0" indent="-311150" algn="l" rtl="0">
              <a:spcBef>
                <a:spcPts val="0"/>
              </a:spcBef>
              <a:spcAft>
                <a:spcPts val="0"/>
              </a:spcAft>
              <a:buSzPts val="1300"/>
              <a:buChar char="●"/>
            </a:pPr>
            <a:r>
              <a:rPr lang="en" sz="1300" dirty="0"/>
              <a:t>So the initial model (No_Aug model) was not able to detect severe potholes as depicted in the table (oIoU of 0.1 in limited validation dataset) and poor segmentation capability in qualitative analysis.</a:t>
            </a:r>
            <a:endParaRPr sz="1300" dirty="0"/>
          </a:p>
          <a:p>
            <a:pPr marL="457200" lvl="0" indent="-311150" algn="l" rtl="0">
              <a:spcBef>
                <a:spcPts val="0"/>
              </a:spcBef>
              <a:spcAft>
                <a:spcPts val="0"/>
              </a:spcAft>
              <a:buSzPts val="1300"/>
              <a:buChar char="●"/>
            </a:pPr>
            <a:r>
              <a:rPr lang="en" sz="1300" dirty="0"/>
              <a:t>Hence I created a subset of trained and validation data thinking that only severe potholes and cracks should be created. I also did image augmentation using Roboflow.</a:t>
            </a:r>
            <a:endParaRPr sz="1300" dirty="0"/>
          </a:p>
          <a:p>
            <a:pPr marL="457200" lvl="0" indent="-311150" algn="l" rtl="0">
              <a:spcBef>
                <a:spcPts val="0"/>
              </a:spcBef>
              <a:spcAft>
                <a:spcPts val="0"/>
              </a:spcAft>
              <a:buSzPts val="1300"/>
              <a:buChar char="●"/>
            </a:pPr>
            <a:r>
              <a:rPr lang="en" sz="1300" dirty="0"/>
              <a:t>This Lim_DS model’s performance over qualitative analysis dataset was slightly better. However, its performance over the training and validation dataset is also not upto the mark. Both model’s performance over crack class is comparable. But the model is not able to generalize over pothole as severe potholes look very different from less severe potholes. </a:t>
            </a:r>
            <a:endParaRPr sz="1300" dirty="0"/>
          </a:p>
          <a:p>
            <a:pPr marL="457200" lvl="0" indent="-311150" algn="l" rtl="0">
              <a:spcBef>
                <a:spcPts val="0"/>
              </a:spcBef>
              <a:spcAft>
                <a:spcPts val="0"/>
              </a:spcAft>
              <a:buSzPts val="1300"/>
              <a:buChar char="●"/>
            </a:pPr>
            <a:r>
              <a:rPr lang="en" sz="1300" dirty="0"/>
              <a:t>From these training experiments I have concluded that quantity matters more than quality. The entire dataset should be augmented first and then the model should be trained.</a:t>
            </a:r>
            <a:endParaRPr sz="13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Development</a:t>
            </a:r>
            <a:endParaRPr/>
          </a:p>
        </p:txBody>
      </p:sp>
      <p:sp>
        <p:nvSpPr>
          <p:cNvPr id="220" name="Google Shape;220;p37"/>
          <p:cNvSpPr txBox="1">
            <a:spLocks noGrp="1"/>
          </p:cNvSpPr>
          <p:nvPr>
            <p:ph type="body" idx="1"/>
          </p:nvPr>
        </p:nvSpPr>
        <p:spPr>
          <a:xfrm>
            <a:off x="471900" y="1919075"/>
            <a:ext cx="8222100" cy="3075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I will train a model that can at least perform better than the baseline model in SHREC 2022 competition</a:t>
            </a:r>
            <a:endParaRPr sz="1300"/>
          </a:p>
          <a:p>
            <a:pPr marL="457200" lvl="0" indent="-311150" algn="l" rtl="0">
              <a:spcBef>
                <a:spcPts val="0"/>
              </a:spcBef>
              <a:spcAft>
                <a:spcPts val="0"/>
              </a:spcAft>
              <a:buSzPts val="1300"/>
              <a:buChar char="●"/>
            </a:pPr>
            <a:r>
              <a:rPr lang="en" sz="1300"/>
              <a:t>Then the model will be hosted on the Google Cloud Platform. API to model will be created</a:t>
            </a:r>
            <a:endParaRPr sz="1300"/>
          </a:p>
          <a:p>
            <a:pPr marL="457200" lvl="0" indent="-311150" algn="l" rtl="0">
              <a:spcBef>
                <a:spcPts val="0"/>
              </a:spcBef>
              <a:spcAft>
                <a:spcPts val="0"/>
              </a:spcAft>
              <a:buSzPts val="1300"/>
              <a:buChar char="●"/>
            </a:pPr>
            <a:r>
              <a:rPr lang="en" sz="1300"/>
              <a:t>The project will be expanded for Geospatial analysis. The Folium library in Python helps us analyze the location and geospatial data with ease and lets us create interactive maps. The idea is to create an interactive map in which roads with low rating are highlighted with reddish tint while those with good rating are highlighted in greenish tint. The map can be updated by any concerned citizen by uploading videos of road he or she wish to evaluate. Addition of this functionality will effectively expand the project from Road Condition Rating System to Road Condition Monitoring System.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07553" y="20950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Thanks!</a:t>
            </a:r>
            <a:endParaRPr sz="3000"/>
          </a:p>
        </p:txBody>
      </p:sp>
      <p:pic>
        <p:nvPicPr>
          <p:cNvPr id="226" name="Google Shape;226;p38"/>
          <p:cNvPicPr preferRelativeResize="0"/>
          <p:nvPr/>
        </p:nvPicPr>
        <p:blipFill>
          <a:blip r:embed="rId3">
            <a:alphaModFix/>
          </a:blip>
          <a:stretch>
            <a:fillRect/>
          </a:stretch>
        </p:blipFill>
        <p:spPr>
          <a:xfrm>
            <a:off x="3288325" y="0"/>
            <a:ext cx="585567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Aim</a:t>
            </a:r>
            <a:endParaRPr/>
          </a:p>
        </p:txBody>
      </p:sp>
      <p:sp>
        <p:nvSpPr>
          <p:cNvPr id="79" name="Google Shape;79;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Aim of my project is to create a Road Condition Rating Application. It evaluates roads as per the norms prescribed in the Code of Practice for Maintenance of Bituminous Road Surfaces handbook and utilizes a multiclass image semantic segmentation model that can segment common pavement distresses like potholes and cracks. The model is trained on the SHREC 2022 PotholeMix Dataset.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60950" y="278847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motivated you to choose the project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Motivation</a:t>
            </a:r>
            <a:endParaRPr/>
          </a:p>
        </p:txBody>
      </p:sp>
      <p:sp>
        <p:nvSpPr>
          <p:cNvPr id="90" name="Google Shape;90;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The state of our roads has a significant impact on safety of drivers. It is crucial to regularly maintain and thoroughly monitor road conditions.</a:t>
            </a:r>
            <a:endParaRPr sz="1600" dirty="0"/>
          </a:p>
          <a:p>
            <a:pPr marL="457200" lvl="0" indent="-330200" algn="l" rtl="0">
              <a:spcBef>
                <a:spcPts val="0"/>
              </a:spcBef>
              <a:spcAft>
                <a:spcPts val="0"/>
              </a:spcAft>
              <a:buSzPts val="1600"/>
              <a:buChar char="●"/>
            </a:pPr>
            <a:r>
              <a:rPr lang="en" sz="1600" dirty="0"/>
              <a:t>As per the data presented in the Indian parliament, the combined figures for road accidents caused by potholes in the years 2016, 2017, 2018, 2019, and 2020 were recorded as 6,424, 9,423, 4,869, and 4,775, respectively.</a:t>
            </a:r>
            <a:endParaRPr sz="1600" dirty="0"/>
          </a:p>
          <a:p>
            <a:pPr marL="457200" lvl="0" indent="-330200" algn="l" rtl="0">
              <a:spcBef>
                <a:spcPts val="0"/>
              </a:spcBef>
              <a:spcAft>
                <a:spcPts val="0"/>
              </a:spcAft>
              <a:buSzPts val="1600"/>
              <a:buChar char="●"/>
            </a:pPr>
            <a:r>
              <a:rPr lang="en" sz="1600" dirty="0"/>
              <a:t>Nevertheless, traditional approaches to assessing road conditions rely on labor-intensive manual inspections of road surfaces, which are unable to meet current requirements due to the extensive network of roads that need to be inspected within limited time frames. </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Motivation</a:t>
            </a:r>
            <a:endParaRPr/>
          </a:p>
        </p:txBody>
      </p:sp>
      <p:sp>
        <p:nvSpPr>
          <p:cNvPr id="96" name="Google Shape;96;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Furthermore, financial constraints hinder many local authorities from conducting timely inspections as required.</a:t>
            </a:r>
            <a:endParaRPr sz="1600" dirty="0"/>
          </a:p>
          <a:p>
            <a:pPr marL="0" lvl="0" indent="0" algn="l" rtl="0">
              <a:spcBef>
                <a:spcPts val="1600"/>
              </a:spcBef>
              <a:spcAft>
                <a:spcPts val="1600"/>
              </a:spcAft>
              <a:buNone/>
            </a:pPr>
            <a:r>
              <a:rPr lang="en" sz="1600" dirty="0"/>
              <a:t>Hence, the objective of this project is to offer a solution to address the aforementioned challenges.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460950" y="278847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 and Literature Survey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Survey</a:t>
            </a:r>
            <a:endParaRPr/>
          </a:p>
        </p:txBody>
      </p:sp>
      <p:sp>
        <p:nvSpPr>
          <p:cNvPr id="107" name="Google Shape;107;p20"/>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SHREC 2022 Pothole and crack detection in the road pavement using images and RGB-D data</a:t>
            </a:r>
            <a:endParaRPr b="1"/>
          </a:p>
          <a:p>
            <a:pPr marL="457200" lvl="0" indent="0" algn="l" rtl="0">
              <a:spcBef>
                <a:spcPts val="1600"/>
              </a:spcBef>
              <a:spcAft>
                <a:spcPts val="0"/>
              </a:spcAft>
              <a:buNone/>
            </a:pPr>
            <a:r>
              <a:rPr lang="en" sz="1500"/>
              <a:t>This paper presents the methods submitted for evaluation in the SHREC 2022 track, focusing on pothole and crack detection in road pavement. The study compares seven different runs using deep learning techniques for semantic segmentation of the road surface, all tested under the same conditions. The evaluation involved training and validation sets consisting of 3836 image/mask pairs and 797 RGB-D video clips, as well as a test set with 504 pairs and eight video clips. The results indicate that utilizing RGB-D data remains challenging in this context, with the methods PUCP-Unet++ and HCMUS-CPS-DLU-Net being identified as the most effective runs. </a:t>
            </a:r>
            <a:endParaRPr sz="1500"/>
          </a:p>
          <a:p>
            <a:pPr marL="0" lvl="0" indent="0" algn="l" rtl="0">
              <a:spcBef>
                <a:spcPts val="1600"/>
              </a:spcBef>
              <a:spcAft>
                <a:spcPts val="1600"/>
              </a:spcAft>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Literature Survey</a:t>
            </a:r>
            <a:endParaRPr/>
          </a:p>
        </p:txBody>
      </p:sp>
      <p:sp>
        <p:nvSpPr>
          <p:cNvPr id="113" name="Google Shape;113;p21"/>
          <p:cNvSpPr txBox="1">
            <a:spLocks noGrp="1"/>
          </p:cNvSpPr>
          <p:nvPr>
            <p:ph type="body" idx="1"/>
          </p:nvPr>
        </p:nvSpPr>
        <p:spPr>
          <a:xfrm>
            <a:off x="471900" y="1919075"/>
            <a:ext cx="8222100" cy="295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UNet 3+: A Full-Scale Connected Unet For Medical Image Segmentation</a:t>
            </a:r>
            <a:endParaRPr b="1"/>
          </a:p>
          <a:p>
            <a:pPr marL="457200" lvl="0" indent="0" algn="l" rtl="0">
              <a:spcBef>
                <a:spcPts val="1600"/>
              </a:spcBef>
              <a:spcAft>
                <a:spcPts val="0"/>
              </a:spcAft>
              <a:buNone/>
            </a:pPr>
            <a:r>
              <a:rPr lang="en" sz="1300"/>
              <a:t>The paper introduces a novel deep learning approach called UNet 3+ for medical image segmentation. This method expands upon the well-known UNet architecture by incorporating full-scale skip connections and deep supervisions. By utilizing full-scale skip connections, the method enables the fusion of low-level and high-level features from different scales, which proves advantageous for organs that exhibit variations in scale. The deep supervision mechanism enhances hierarchical representations obtained from the full-scale feature maps. Additionally, the proposed method incorporates a hybrid loss function and a classification-guided module to enhance the accuracy of segmentation outcomes. Experimental results conducted on liver and spleen datasets demonstrate that UNet 3+ surpasses previous state-of-the-art techniques (UNet, UNet++, DeepLabV3+, Attention UNet), yielding superior segmentation results with coherent boundaries.</a:t>
            </a:r>
            <a:r>
              <a:rPr lang="en" sz="1300" b="1"/>
              <a:t> </a:t>
            </a:r>
            <a:endParaRPr sz="1300"/>
          </a:p>
          <a:p>
            <a:pPr marL="0" lvl="0" indent="0" algn="l" rtl="0">
              <a:spcBef>
                <a:spcPts val="1600"/>
              </a:spcBef>
              <a:spcAft>
                <a:spcPts val="1600"/>
              </a:spcAft>
              <a:buNone/>
            </a:pPr>
            <a:endParaRPr sz="160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1534</Words>
  <Application>Microsoft Office PowerPoint</Application>
  <PresentationFormat>On-screen Show (16:9)</PresentationFormat>
  <Paragraphs>66</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Roboto</vt:lpstr>
      <vt:lpstr>Arial</vt:lpstr>
      <vt:lpstr>Material</vt:lpstr>
      <vt:lpstr>Road Condition Rating System</vt:lpstr>
      <vt:lpstr>Aim / Objective of the project</vt:lpstr>
      <vt:lpstr>Aim</vt:lpstr>
      <vt:lpstr>What motivated you to choose the project  </vt:lpstr>
      <vt:lpstr>Motivation</vt:lpstr>
      <vt:lpstr>Motivation</vt:lpstr>
      <vt:lpstr>Analysis and Literature Survey  </vt:lpstr>
      <vt:lpstr>Literature Survey</vt:lpstr>
      <vt:lpstr>Literature Survey</vt:lpstr>
      <vt:lpstr>Literature Survey</vt:lpstr>
      <vt:lpstr>Literature Survey</vt:lpstr>
      <vt:lpstr>PowerPoint Presentation</vt:lpstr>
      <vt:lpstr>Explanation of working  principle</vt:lpstr>
      <vt:lpstr>PowerPoint Presentation</vt:lpstr>
      <vt:lpstr>Working Principle </vt:lpstr>
      <vt:lpstr>Working Principle </vt:lpstr>
      <vt:lpstr>Demonstration of Experimental result and Analysis</vt:lpstr>
      <vt:lpstr>Result</vt:lpstr>
      <vt:lpstr>Result</vt:lpstr>
      <vt:lpstr>PowerPoint Presentation</vt:lpstr>
      <vt:lpstr>PowerPoint Presentation</vt:lpstr>
      <vt:lpstr>PowerPoint Presentation</vt:lpstr>
      <vt:lpstr>Conclusion and Future development</vt:lpstr>
      <vt:lpstr>Conclusion</vt:lpstr>
      <vt:lpstr>Future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Condition Rating System</dc:title>
  <cp:lastModifiedBy>Akshay Syal</cp:lastModifiedBy>
  <cp:revision>2</cp:revision>
  <dcterms:modified xsi:type="dcterms:W3CDTF">2023-05-19T06:52:11Z</dcterms:modified>
</cp:coreProperties>
</file>