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hiran\Downloads\fwdefwdconnectwithfractalnextsteps\SHINGRIX%20social%20mentions%2017-Sep-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[SHINGRIX social mentions 17-Sep-2018.xlsx]Sheet4!PivotTable4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Sheet4!$D$20:$D$21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Sheet4!$A$22:$C$62</c:f>
              <c:multiLvlStrCache>
                <c:ptCount val="41"/>
                <c:lvl>
                  <c:pt idx="0">
                    <c:v>10</c:v>
                  </c:pt>
                  <c:pt idx="1">
                    <c:v>12</c:v>
                  </c:pt>
                  <c:pt idx="2">
                    <c:v>6</c:v>
                  </c:pt>
                  <c:pt idx="3">
                    <c:v>8</c:v>
                  </c:pt>
                  <c:pt idx="4">
                    <c:v>9</c:v>
                  </c:pt>
                  <c:pt idx="5">
                    <c:v>2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8</c:v>
                  </c:pt>
                  <c:pt idx="10">
                    <c:v>9</c:v>
                  </c:pt>
                  <c:pt idx="11">
                    <c:v>12</c:v>
                  </c:pt>
                  <c:pt idx="12">
                    <c:v>4</c:v>
                  </c:pt>
                  <c:pt idx="13">
                    <c:v>10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4</c:v>
                  </c:pt>
                  <c:pt idx="19">
                    <c:v>6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8</c:v>
                  </c:pt>
                  <c:pt idx="38">
                    <c:v>9</c:v>
                  </c:pt>
                  <c:pt idx="39">
                    <c:v>8</c:v>
                  </c:pt>
                  <c:pt idx="40">
                    <c:v>9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  <c:pt idx="5">
                    <c:v>2018</c:v>
                  </c:pt>
                  <c:pt idx="9">
                    <c:v>2018</c:v>
                  </c:pt>
                  <c:pt idx="11">
                    <c:v>2014</c:v>
                  </c:pt>
                  <c:pt idx="12">
                    <c:v>2015</c:v>
                  </c:pt>
                  <c:pt idx="14">
                    <c:v>2016</c:v>
                  </c:pt>
                  <c:pt idx="18">
                    <c:v>2017</c:v>
                  </c:pt>
                  <c:pt idx="25">
                    <c:v>2018</c:v>
                  </c:pt>
                  <c:pt idx="34">
                    <c:v>2018</c:v>
                  </c:pt>
                  <c:pt idx="37">
                    <c:v>2018</c:v>
                  </c:pt>
                  <c:pt idx="39">
                    <c:v>2018</c:v>
                  </c:pt>
                </c:lvl>
                <c:lvl>
                  <c:pt idx="0">
                    <c:v>FACEBOOK</c:v>
                  </c:pt>
                  <c:pt idx="5">
                    <c:v>INSTAGRAM</c:v>
                  </c:pt>
                  <c:pt idx="9">
                    <c:v>TUMBLR</c:v>
                  </c:pt>
                  <c:pt idx="11">
                    <c:v>TWITTER</c:v>
                  </c:pt>
                  <c:pt idx="34">
                    <c:v>WEB</c:v>
                  </c:pt>
                  <c:pt idx="37">
                    <c:v>WORDPRESS</c:v>
                  </c:pt>
                  <c:pt idx="39">
                    <c:v>YOUTUBE</c:v>
                  </c:pt>
                </c:lvl>
              </c:multiLvlStrCache>
            </c:multiLvlStrRef>
          </c:cat>
          <c:val>
            <c:numRef>
              <c:f>Sheet4!$D$22:$D$62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1</c:v>
                </c:pt>
                <c:pt idx="32">
                  <c:v>9</c:v>
                </c:pt>
                <c:pt idx="33">
                  <c:v>27</c:v>
                </c:pt>
                <c:pt idx="34">
                  <c:v>1</c:v>
                </c:pt>
                <c:pt idx="35">
                  <c:v>59</c:v>
                </c:pt>
                <c:pt idx="36">
                  <c:v>121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Sheet4!$E$20:$E$21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Sheet4!$A$22:$C$62</c:f>
              <c:multiLvlStrCache>
                <c:ptCount val="41"/>
                <c:lvl>
                  <c:pt idx="0">
                    <c:v>10</c:v>
                  </c:pt>
                  <c:pt idx="1">
                    <c:v>12</c:v>
                  </c:pt>
                  <c:pt idx="2">
                    <c:v>6</c:v>
                  </c:pt>
                  <c:pt idx="3">
                    <c:v>8</c:v>
                  </c:pt>
                  <c:pt idx="4">
                    <c:v>9</c:v>
                  </c:pt>
                  <c:pt idx="5">
                    <c:v>2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8</c:v>
                  </c:pt>
                  <c:pt idx="10">
                    <c:v>9</c:v>
                  </c:pt>
                  <c:pt idx="11">
                    <c:v>12</c:v>
                  </c:pt>
                  <c:pt idx="12">
                    <c:v>4</c:v>
                  </c:pt>
                  <c:pt idx="13">
                    <c:v>10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4</c:v>
                  </c:pt>
                  <c:pt idx="19">
                    <c:v>6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8</c:v>
                  </c:pt>
                  <c:pt idx="38">
                    <c:v>9</c:v>
                  </c:pt>
                  <c:pt idx="39">
                    <c:v>8</c:v>
                  </c:pt>
                  <c:pt idx="40">
                    <c:v>9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  <c:pt idx="5">
                    <c:v>2018</c:v>
                  </c:pt>
                  <c:pt idx="9">
                    <c:v>2018</c:v>
                  </c:pt>
                  <c:pt idx="11">
                    <c:v>2014</c:v>
                  </c:pt>
                  <c:pt idx="12">
                    <c:v>2015</c:v>
                  </c:pt>
                  <c:pt idx="14">
                    <c:v>2016</c:v>
                  </c:pt>
                  <c:pt idx="18">
                    <c:v>2017</c:v>
                  </c:pt>
                  <c:pt idx="25">
                    <c:v>2018</c:v>
                  </c:pt>
                  <c:pt idx="34">
                    <c:v>2018</c:v>
                  </c:pt>
                  <c:pt idx="37">
                    <c:v>2018</c:v>
                  </c:pt>
                  <c:pt idx="39">
                    <c:v>2018</c:v>
                  </c:pt>
                </c:lvl>
                <c:lvl>
                  <c:pt idx="0">
                    <c:v>FACEBOOK</c:v>
                  </c:pt>
                  <c:pt idx="5">
                    <c:v>INSTAGRAM</c:v>
                  </c:pt>
                  <c:pt idx="9">
                    <c:v>TUMBLR</c:v>
                  </c:pt>
                  <c:pt idx="11">
                    <c:v>TWITTER</c:v>
                  </c:pt>
                  <c:pt idx="34">
                    <c:v>WEB</c:v>
                  </c:pt>
                  <c:pt idx="37">
                    <c:v>WORDPRESS</c:v>
                  </c:pt>
                  <c:pt idx="39">
                    <c:v>YOUTUBE</c:v>
                  </c:pt>
                </c:lvl>
              </c:multiLvlStrCache>
            </c:multiLvlStrRef>
          </c:cat>
          <c:val>
            <c:numRef>
              <c:f>Sheet4!$E$22:$E$62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3</c:v>
                </c:pt>
                <c:pt idx="22">
                  <c:v>12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13</c:v>
                </c:pt>
                <c:pt idx="34">
                  <c:v>0</c:v>
                </c:pt>
                <c:pt idx="35">
                  <c:v>9</c:v>
                </c:pt>
                <c:pt idx="36">
                  <c:v>33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Sheet4!$F$20:$F$21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Sheet4!$A$22:$C$62</c:f>
              <c:multiLvlStrCache>
                <c:ptCount val="41"/>
                <c:lvl>
                  <c:pt idx="0">
                    <c:v>10</c:v>
                  </c:pt>
                  <c:pt idx="1">
                    <c:v>12</c:v>
                  </c:pt>
                  <c:pt idx="2">
                    <c:v>6</c:v>
                  </c:pt>
                  <c:pt idx="3">
                    <c:v>8</c:v>
                  </c:pt>
                  <c:pt idx="4">
                    <c:v>9</c:v>
                  </c:pt>
                  <c:pt idx="5">
                    <c:v>2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8</c:v>
                  </c:pt>
                  <c:pt idx="10">
                    <c:v>9</c:v>
                  </c:pt>
                  <c:pt idx="11">
                    <c:v>12</c:v>
                  </c:pt>
                  <c:pt idx="12">
                    <c:v>4</c:v>
                  </c:pt>
                  <c:pt idx="13">
                    <c:v>10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12</c:v>
                  </c:pt>
                  <c:pt idx="18">
                    <c:v>4</c:v>
                  </c:pt>
                  <c:pt idx="19">
                    <c:v>6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8</c:v>
                  </c:pt>
                  <c:pt idx="38">
                    <c:v>9</c:v>
                  </c:pt>
                  <c:pt idx="39">
                    <c:v>8</c:v>
                  </c:pt>
                  <c:pt idx="40">
                    <c:v>9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  <c:pt idx="5">
                    <c:v>2018</c:v>
                  </c:pt>
                  <c:pt idx="9">
                    <c:v>2018</c:v>
                  </c:pt>
                  <c:pt idx="11">
                    <c:v>2014</c:v>
                  </c:pt>
                  <c:pt idx="12">
                    <c:v>2015</c:v>
                  </c:pt>
                  <c:pt idx="14">
                    <c:v>2016</c:v>
                  </c:pt>
                  <c:pt idx="18">
                    <c:v>2017</c:v>
                  </c:pt>
                  <c:pt idx="25">
                    <c:v>2018</c:v>
                  </c:pt>
                  <c:pt idx="34">
                    <c:v>2018</c:v>
                  </c:pt>
                  <c:pt idx="37">
                    <c:v>2018</c:v>
                  </c:pt>
                  <c:pt idx="39">
                    <c:v>2018</c:v>
                  </c:pt>
                </c:lvl>
                <c:lvl>
                  <c:pt idx="0">
                    <c:v>FACEBOOK</c:v>
                  </c:pt>
                  <c:pt idx="5">
                    <c:v>INSTAGRAM</c:v>
                  </c:pt>
                  <c:pt idx="9">
                    <c:v>TUMBLR</c:v>
                  </c:pt>
                  <c:pt idx="11">
                    <c:v>TWITTER</c:v>
                  </c:pt>
                  <c:pt idx="34">
                    <c:v>WEB</c:v>
                  </c:pt>
                  <c:pt idx="37">
                    <c:v>WORDPRESS</c:v>
                  </c:pt>
                  <c:pt idx="39">
                    <c:v>YOUTUBE</c:v>
                  </c:pt>
                </c:lvl>
              </c:multiLvlStrCache>
            </c:multiLvlStrRef>
          </c:cat>
          <c:val>
            <c:numRef>
              <c:f>Sheet4!$F$22:$F$62</c:f>
              <c:numCache>
                <c:formatCode>General</c:formatCode>
                <c:ptCount val="41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14</c:v>
                </c:pt>
                <c:pt idx="11">
                  <c:v>3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5</c:v>
                </c:pt>
                <c:pt idx="18">
                  <c:v>2</c:v>
                </c:pt>
                <c:pt idx="19">
                  <c:v>3</c:v>
                </c:pt>
                <c:pt idx="20">
                  <c:v>1</c:v>
                </c:pt>
                <c:pt idx="21">
                  <c:v>9</c:v>
                </c:pt>
                <c:pt idx="22">
                  <c:v>17</c:v>
                </c:pt>
                <c:pt idx="23">
                  <c:v>4</c:v>
                </c:pt>
                <c:pt idx="24">
                  <c:v>2</c:v>
                </c:pt>
                <c:pt idx="25">
                  <c:v>6</c:v>
                </c:pt>
                <c:pt idx="26">
                  <c:v>5</c:v>
                </c:pt>
                <c:pt idx="27">
                  <c:v>7</c:v>
                </c:pt>
                <c:pt idx="28">
                  <c:v>5</c:v>
                </c:pt>
                <c:pt idx="29">
                  <c:v>9</c:v>
                </c:pt>
                <c:pt idx="30">
                  <c:v>11</c:v>
                </c:pt>
                <c:pt idx="31">
                  <c:v>7</c:v>
                </c:pt>
                <c:pt idx="32">
                  <c:v>42</c:v>
                </c:pt>
                <c:pt idx="33">
                  <c:v>76</c:v>
                </c:pt>
                <c:pt idx="34">
                  <c:v>3</c:v>
                </c:pt>
                <c:pt idx="35">
                  <c:v>125</c:v>
                </c:pt>
                <c:pt idx="36">
                  <c:v>463</c:v>
                </c:pt>
                <c:pt idx="37">
                  <c:v>1</c:v>
                </c:pt>
                <c:pt idx="38">
                  <c:v>4</c:v>
                </c:pt>
                <c:pt idx="39">
                  <c:v>2</c:v>
                </c:pt>
                <c:pt idx="4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14916320"/>
        <c:axId val="-414915776"/>
      </c:barChart>
      <c:catAx>
        <c:axId val="-41491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4915776"/>
        <c:crosses val="autoZero"/>
        <c:auto val="1"/>
        <c:lblAlgn val="ctr"/>
        <c:lblOffset val="100"/>
        <c:noMultiLvlLbl val="0"/>
      </c:catAx>
      <c:valAx>
        <c:axId val="-41491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491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0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86F1-7C18-4A60-BC10-57917FB0E7B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2DC1-E9A9-4C1B-B474-053FE28C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658" y="906778"/>
            <a:ext cx="11412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Fields Considered</a:t>
            </a:r>
            <a:r>
              <a:rPr lang="en-US" sz="14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Input Variable – Message, Message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Output Variable – Sentiments (Positive/ Negative/ Neutral)</a:t>
            </a:r>
          </a:p>
          <a:p>
            <a:endParaRPr lang="en-US" sz="1400" dirty="0"/>
          </a:p>
          <a:p>
            <a:r>
              <a:rPr lang="en-US" sz="1400" b="1" u="sng" dirty="0" smtClean="0"/>
              <a:t>Data and Observation</a:t>
            </a:r>
            <a:r>
              <a:rPr lang="en-US" sz="14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We found ~93% of the messages to be in ‘English’ Language from the ‘Language’ field. Hence, </a:t>
            </a:r>
            <a:r>
              <a:rPr lang="en-US" sz="1400" dirty="0" smtClean="0"/>
              <a:t>we have considered only ‘English’ language messages for this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majority of the data is around ‘Twitter’ and ‘Web’, from the below figure:</a:t>
            </a:r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160010"/>
              </p:ext>
            </p:extLst>
          </p:nvPr>
        </p:nvGraphicFramePr>
        <p:xfrm>
          <a:off x="430305" y="3141943"/>
          <a:ext cx="10246660" cy="3312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658" y="241273"/>
            <a:ext cx="391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Sentiment Classification: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36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456" y="403414"/>
            <a:ext cx="11241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Methodology</a:t>
            </a:r>
            <a:r>
              <a:rPr lang="en-US" sz="14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Data Pre-processing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Removal of Stop Wards, Special Character, URL Links and Emoticons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Lemmatization using NLTK </a:t>
            </a:r>
            <a:r>
              <a:rPr lang="en-US" sz="1400" dirty="0" err="1" smtClean="0"/>
              <a:t>Lemmatizer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Modeling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Auto Feature Generation using Doc2Vec and One-Hot Encoding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Applied SMOTE technique for Unbalanced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GBM with hyper-parameter tuning for ‘Sentiment’ Classification</a:t>
            </a:r>
          </a:p>
          <a:p>
            <a:endParaRPr lang="en-US" sz="1400" dirty="0"/>
          </a:p>
          <a:p>
            <a:r>
              <a:rPr lang="en-US" sz="1400" b="1" u="sng" dirty="0" smtClean="0"/>
              <a:t>Results</a:t>
            </a:r>
            <a:r>
              <a:rPr lang="en-US" sz="1400" b="1" dirty="0" smtClean="0"/>
              <a:t>: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76" y="3200399"/>
            <a:ext cx="3584190" cy="833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58" y="3200399"/>
            <a:ext cx="3548320" cy="833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570" y="3208163"/>
            <a:ext cx="3376051" cy="825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41" y="4703388"/>
            <a:ext cx="2462213" cy="162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021" y="4603278"/>
            <a:ext cx="2639413" cy="1728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4645" y="4569930"/>
            <a:ext cx="2686256" cy="17614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799" y="2779059"/>
            <a:ext cx="1004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Train Data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2463" y="2786429"/>
            <a:ext cx="13879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Validation Data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20606" y="2768500"/>
            <a:ext cx="105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Whole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19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Lahiri, Anirban</dc:creator>
  <cp:lastModifiedBy>Lahiri, Anirban</cp:lastModifiedBy>
  <cp:revision>14</cp:revision>
  <dcterms:created xsi:type="dcterms:W3CDTF">2019-01-20T01:48:33Z</dcterms:created>
  <dcterms:modified xsi:type="dcterms:W3CDTF">2019-01-20T03:38:09Z</dcterms:modified>
</cp:coreProperties>
</file>