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57" r:id="rId3"/>
    <p:sldId id="263" r:id="rId4"/>
    <p:sldId id="264" r:id="rId5"/>
    <p:sldId id="259" r:id="rId6"/>
    <p:sldId id="265" r:id="rId7"/>
    <p:sldId id="260" r:id="rId8"/>
    <p:sldId id="262" r:id="rId9"/>
    <p:sldId id="261" r:id="rId10"/>
    <p:sldId id="267" r:id="rId11"/>
    <p:sldId id="258" r:id="rId12"/>
    <p:sldId id="266" r:id="rId13"/>
    <p:sldId id="308" r:id="rId14"/>
    <p:sldId id="268" r:id="rId15"/>
    <p:sldId id="281" r:id="rId16"/>
    <p:sldId id="282" r:id="rId17"/>
    <p:sldId id="283" r:id="rId18"/>
    <p:sldId id="288" r:id="rId19"/>
    <p:sldId id="278" r:id="rId20"/>
    <p:sldId id="309" r:id="rId21"/>
    <p:sldId id="279" r:id="rId22"/>
    <p:sldId id="269" r:id="rId23"/>
    <p:sldId id="270" r:id="rId24"/>
    <p:sldId id="312" r:id="rId25"/>
    <p:sldId id="289" r:id="rId26"/>
    <p:sldId id="313" r:id="rId27"/>
    <p:sldId id="314" r:id="rId28"/>
    <p:sldId id="301" r:id="rId29"/>
    <p:sldId id="318" r:id="rId30"/>
    <p:sldId id="319" r:id="rId31"/>
    <p:sldId id="275" r:id="rId32"/>
    <p:sldId id="276" r:id="rId33"/>
    <p:sldId id="277" r:id="rId34"/>
    <p:sldId id="311" r:id="rId35"/>
    <p:sldId id="297" r:id="rId36"/>
    <p:sldId id="315" r:id="rId37"/>
    <p:sldId id="316" r:id="rId38"/>
    <p:sldId id="317" r:id="rId39"/>
    <p:sldId id="298" r:id="rId40"/>
    <p:sldId id="299" r:id="rId41"/>
    <p:sldId id="321" r:id="rId42"/>
    <p:sldId id="300" r:id="rId43"/>
    <p:sldId id="303" r:id="rId44"/>
    <p:sldId id="304" r:id="rId45"/>
    <p:sldId id="305" r:id="rId46"/>
    <p:sldId id="307" r:id="rId47"/>
    <p:sldId id="286" r:id="rId48"/>
    <p:sldId id="274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59" autoAdjust="0"/>
    <p:restoredTop sz="94660"/>
  </p:normalViewPr>
  <p:slideViewPr>
    <p:cSldViewPr>
      <p:cViewPr varScale="1">
        <p:scale>
          <a:sx n="70" d="100"/>
          <a:sy n="70" d="100"/>
        </p:scale>
        <p:origin x="153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4C3C-A950-421E-BC6F-B9E45E46EB1F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D3E73F1-A22C-46A7-AF74-1B45D6A5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2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4C3C-A950-421E-BC6F-B9E45E46EB1F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D3E73F1-A22C-46A7-AF74-1B45D6A5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9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4C3C-A950-421E-BC6F-B9E45E46EB1F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D3E73F1-A22C-46A7-AF74-1B45D6A5DA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9523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4C3C-A950-421E-BC6F-B9E45E46EB1F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D3E73F1-A22C-46A7-AF74-1B45D6A5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19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4C3C-A950-421E-BC6F-B9E45E46EB1F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D3E73F1-A22C-46A7-AF74-1B45D6A5DA8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4434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4C3C-A950-421E-BC6F-B9E45E46EB1F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D3E73F1-A22C-46A7-AF74-1B45D6A5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60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4C3C-A950-421E-BC6F-B9E45E46EB1F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73F1-A22C-46A7-AF74-1B45D6A5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73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4C3C-A950-421E-BC6F-B9E45E46EB1F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73F1-A22C-46A7-AF74-1B45D6A5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4C3C-A950-421E-BC6F-B9E45E46EB1F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73F1-A22C-46A7-AF74-1B45D6A5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5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4C3C-A950-421E-BC6F-B9E45E46EB1F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D3E73F1-A22C-46A7-AF74-1B45D6A5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4C3C-A950-421E-BC6F-B9E45E46EB1F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D3E73F1-A22C-46A7-AF74-1B45D6A5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4C3C-A950-421E-BC6F-B9E45E46EB1F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D3E73F1-A22C-46A7-AF74-1B45D6A5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3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4C3C-A950-421E-BC6F-B9E45E46EB1F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73F1-A22C-46A7-AF74-1B45D6A5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0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4C3C-A950-421E-BC6F-B9E45E46EB1F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73F1-A22C-46A7-AF74-1B45D6A5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1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4C3C-A950-421E-BC6F-B9E45E46EB1F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73F1-A22C-46A7-AF74-1B45D6A5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4C3C-A950-421E-BC6F-B9E45E46EB1F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D3E73F1-A22C-46A7-AF74-1B45D6A5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7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A4C3C-A950-421E-BC6F-B9E45E46EB1F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D3E73F1-A22C-46A7-AF74-1B45D6A5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0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905001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Twitter Ap</a:t>
            </a:r>
            <a:r>
              <a:rPr lang="en-US" sz="4000" dirty="0"/>
              <a:t>p</a:t>
            </a:r>
            <a:r>
              <a:rPr lang="en-US" sz="4000" dirty="0" smtClean="0"/>
              <a:t>lication:  </a:t>
            </a:r>
            <a:r>
              <a:rPr lang="en-US" sz="4000" dirty="0"/>
              <a:t>a</a:t>
            </a:r>
            <a:r>
              <a:rPr lang="en-US" sz="4000" dirty="0" smtClean="0"/>
              <a:t> 3-Iteration Rapid Prototyping Project</a:t>
            </a:r>
            <a:br>
              <a:rPr lang="en-US" sz="4000" dirty="0" smtClean="0"/>
            </a:b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Nathan </a:t>
            </a:r>
            <a:r>
              <a:rPr lang="en-US" dirty="0" err="1" smtClean="0"/>
              <a:t>Hammes</a:t>
            </a:r>
            <a:r>
              <a:rPr lang="en-US" dirty="0" smtClean="0"/>
              <a:t>, </a:t>
            </a:r>
            <a:r>
              <a:rPr lang="en-US" dirty="0" err="1" smtClean="0"/>
              <a:t>Yeshwanthi</a:t>
            </a:r>
            <a:r>
              <a:rPr lang="en-US" dirty="0" smtClean="0"/>
              <a:t> </a:t>
            </a:r>
            <a:r>
              <a:rPr lang="en-US" dirty="0" err="1" smtClean="0"/>
              <a:t>Pasupuleti</a:t>
            </a:r>
            <a:r>
              <a:rPr lang="en-US" dirty="0" smtClean="0"/>
              <a:t>, </a:t>
            </a:r>
            <a:r>
              <a:rPr lang="en-US" dirty="0" err="1" smtClean="0"/>
              <a:t>Geetha</a:t>
            </a:r>
            <a:r>
              <a:rPr lang="en-US" dirty="0" smtClean="0"/>
              <a:t> </a:t>
            </a:r>
            <a:r>
              <a:rPr lang="en-US" dirty="0" err="1" smtClean="0"/>
              <a:t>Satyanarayana</a:t>
            </a:r>
            <a:r>
              <a:rPr lang="en-US" dirty="0" smtClean="0"/>
              <a:t>, and </a:t>
            </a:r>
            <a:r>
              <a:rPr lang="en-US" dirty="0" err="1" smtClean="0"/>
              <a:t>Akshay</a:t>
            </a:r>
            <a:r>
              <a:rPr lang="en-US" dirty="0" smtClean="0"/>
              <a:t> </a:t>
            </a:r>
            <a:r>
              <a:rPr lang="en-US" dirty="0" err="1" smtClean="0"/>
              <a:t>Virkud</a:t>
            </a:r>
            <a:endParaRPr lang="en-US" dirty="0" smtClean="0"/>
          </a:p>
          <a:p>
            <a:r>
              <a:rPr lang="en-US" dirty="0" smtClean="0"/>
              <a:t>December 10</a:t>
            </a:r>
            <a:r>
              <a:rPr lang="en-US" baseline="30000" dirty="0" smtClean="0"/>
              <a:t>th</a:t>
            </a:r>
            <a:r>
              <a:rPr lang="en-US" dirty="0" smtClean="0"/>
              <a:t>, 2014</a:t>
            </a:r>
          </a:p>
        </p:txBody>
      </p:sp>
    </p:spTree>
    <p:extLst>
      <p:ext uri="{BB962C8B-B14F-4D97-AF65-F5344CB8AC3E}">
        <p14:creationId xmlns:p14="http://schemas.microsoft.com/office/powerpoint/2010/main" val="196352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4454" y="2286000"/>
            <a:ext cx="6591985" cy="1468800"/>
          </a:xfrm>
        </p:spPr>
        <p:txBody>
          <a:bodyPr/>
          <a:lstStyle/>
          <a:p>
            <a:r>
              <a:rPr lang="en-US" dirty="0" smtClean="0"/>
              <a:t>Iteration 1 Design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5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6" r="10765" b="70920"/>
          <a:stretch/>
        </p:blipFill>
        <p:spPr>
          <a:xfrm>
            <a:off x="304800" y="1920240"/>
            <a:ext cx="8686800" cy="3489960"/>
          </a:xfrm>
        </p:spPr>
      </p:pic>
    </p:spTree>
    <p:extLst>
      <p:ext uri="{BB962C8B-B14F-4D97-AF65-F5344CB8AC3E}">
        <p14:creationId xmlns:p14="http://schemas.microsoft.com/office/powerpoint/2010/main" val="221934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11312"/>
            <a:ext cx="6995583" cy="5246688"/>
          </a:xfrm>
        </p:spPr>
      </p:pic>
    </p:spTree>
    <p:extLst>
      <p:ext uri="{BB962C8B-B14F-4D97-AF65-F5344CB8AC3E}">
        <p14:creationId xmlns:p14="http://schemas.microsoft.com/office/powerpoint/2010/main" val="365808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46" r="9827" b="38251"/>
          <a:stretch/>
        </p:blipFill>
        <p:spPr>
          <a:xfrm>
            <a:off x="1908807" y="2133600"/>
            <a:ext cx="7132320" cy="3962400"/>
          </a:xfrm>
        </p:spPr>
      </p:pic>
    </p:spTree>
    <p:extLst>
      <p:ext uri="{BB962C8B-B14F-4D97-AF65-F5344CB8AC3E}">
        <p14:creationId xmlns:p14="http://schemas.microsoft.com/office/powerpoint/2010/main" val="408367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Iteration 1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70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504" y="1447800"/>
            <a:ext cx="3249338" cy="4831128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24" b="29910"/>
          <a:stretch/>
        </p:blipFill>
        <p:spPr>
          <a:xfrm>
            <a:off x="457200" y="1878842"/>
            <a:ext cx="4326772" cy="3505200"/>
          </a:xfrm>
        </p:spPr>
      </p:pic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7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User Page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14"/>
          <a:stretch/>
        </p:blipFill>
        <p:spPr>
          <a:xfrm>
            <a:off x="5334000" y="1524000"/>
            <a:ext cx="3029803" cy="51340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79" b="40994"/>
          <a:stretch/>
        </p:blipFill>
        <p:spPr>
          <a:xfrm>
            <a:off x="457200" y="1905000"/>
            <a:ext cx="4477394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7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656" b="46054"/>
          <a:stretch/>
        </p:blipFill>
        <p:spPr>
          <a:xfrm>
            <a:off x="5410200" y="1447800"/>
            <a:ext cx="2907237" cy="50838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973" b="39896"/>
          <a:stretch/>
        </p:blipFill>
        <p:spPr>
          <a:xfrm>
            <a:off x="304800" y="2209800"/>
            <a:ext cx="4754583" cy="33074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9382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1 </a:t>
            </a:r>
            <a:r>
              <a:rPr lang="en-US" dirty="0" smtClean="0"/>
              <a:t>Difficulties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Choice of technology – </a:t>
            </a:r>
            <a:r>
              <a:rPr lang="en-US" dirty="0" smtClean="0"/>
              <a:t>Finally settled on ASP.NET and Android for the mobile app</a:t>
            </a:r>
          </a:p>
          <a:p>
            <a:r>
              <a:rPr lang="en-US" b="1" dirty="0" smtClean="0"/>
              <a:t>Initial Choice of Software Development Model – </a:t>
            </a:r>
            <a:r>
              <a:rPr lang="en-US" dirty="0" smtClean="0"/>
              <a:t>Various choices, rapid prototyping seemed to match well.  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8191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2 Requirements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5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-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Prioritization </a:t>
            </a:r>
            <a:r>
              <a:rPr lang="en-US" dirty="0" smtClean="0"/>
              <a:t>is t</a:t>
            </a:r>
            <a:r>
              <a:rPr lang="en-US" dirty="0" smtClean="0"/>
              <a:t>he </a:t>
            </a:r>
            <a:r>
              <a:rPr lang="en-US" dirty="0"/>
              <a:t>degree to which the requirements are assessed and given a degree of importance for the given </a:t>
            </a:r>
            <a:r>
              <a:rPr lang="en-US" dirty="0" smtClean="0"/>
              <a:t>iteration.</a:t>
            </a:r>
            <a:endParaRPr lang="en-US" b="1" dirty="0" smtClean="0"/>
          </a:p>
          <a:p>
            <a:r>
              <a:rPr lang="en-US" b="1" dirty="0" smtClean="0"/>
              <a:t>Self-completeness </a:t>
            </a:r>
            <a:r>
              <a:rPr lang="en-US" dirty="0" smtClean="0"/>
              <a:t>is t</a:t>
            </a:r>
            <a:r>
              <a:rPr lang="en-US" dirty="0" smtClean="0"/>
              <a:t>he </a:t>
            </a:r>
            <a:r>
              <a:rPr lang="en-US" dirty="0"/>
              <a:t>degree to which the requirements contain every part whose inclusion is necessitated by the parts already </a:t>
            </a:r>
            <a:r>
              <a:rPr lang="en-US" dirty="0" smtClean="0"/>
              <a:t>present.</a:t>
            </a:r>
            <a:endParaRPr lang="en-US" b="1" dirty="0" smtClean="0"/>
          </a:p>
          <a:p>
            <a:r>
              <a:rPr lang="en-US" b="1" dirty="0" smtClean="0"/>
              <a:t>Traceability </a:t>
            </a:r>
            <a:r>
              <a:rPr lang="en-US" dirty="0" smtClean="0"/>
              <a:t>is the </a:t>
            </a:r>
            <a:r>
              <a:rPr lang="en-US" dirty="0"/>
              <a:t>capacity to map each detailed requirement to its relevant parts of the design and </a:t>
            </a:r>
            <a:r>
              <a:rPr lang="en-US" dirty="0" smtClean="0"/>
              <a:t>implementation.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319375"/>
              </p:ext>
            </p:extLst>
          </p:nvPr>
        </p:nvGraphicFramePr>
        <p:xfrm>
          <a:off x="9677400" y="1828800"/>
          <a:ext cx="2501900" cy="3438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01900"/>
              </a:tblGrid>
              <a:tr h="104775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The degree to which the requirements are assessed and given a degree of importance for the given iteration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</a:tr>
              <a:tr h="108585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 smtClean="0">
                          <a:effectLst/>
                        </a:rPr>
                        <a:t>The degree to which the requirements contain every part whose inclusion is necessitated by the parts already present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</a:tr>
              <a:tr h="130492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The capacity to map each detailed requirement to its relevant parts of the design and implementation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29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Forgot/Change Password Pages, SQLite database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Forgot Password must ask for your username and directs to Change Password if username exists</a:t>
            </a:r>
          </a:p>
          <a:p>
            <a:r>
              <a:rPr lang="en-US" dirty="0"/>
              <a:t>Change Password Page pulls from database to check answers to a security question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Correct answer, then New Password must agree with Confirm Password Field, and added to the SQLite database</a:t>
            </a:r>
          </a:p>
          <a:p>
            <a:r>
              <a:rPr lang="en-US" dirty="0" smtClean="0"/>
              <a:t>Database must store all other information as well – tweets, usernames, password, First and Last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32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2 Design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32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5" t="14430" r="6402" b="26453"/>
          <a:stretch/>
        </p:blipFill>
        <p:spPr>
          <a:xfrm>
            <a:off x="228600" y="1905000"/>
            <a:ext cx="8763000" cy="4342220"/>
          </a:xfrm>
        </p:spPr>
      </p:pic>
    </p:spTree>
    <p:extLst>
      <p:ext uri="{BB962C8B-B14F-4D97-AF65-F5344CB8AC3E}">
        <p14:creationId xmlns:p14="http://schemas.microsoft.com/office/powerpoint/2010/main" val="124114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12" r="50983"/>
          <a:stretch/>
        </p:blipFill>
        <p:spPr>
          <a:xfrm>
            <a:off x="2209800" y="1524000"/>
            <a:ext cx="3886200" cy="5095239"/>
          </a:xfrm>
        </p:spPr>
      </p:pic>
    </p:spTree>
    <p:extLst>
      <p:ext uri="{BB962C8B-B14F-4D97-AF65-F5344CB8AC3E}">
        <p14:creationId xmlns:p14="http://schemas.microsoft.com/office/powerpoint/2010/main" val="47276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05000"/>
            <a:ext cx="8410960" cy="3581400"/>
          </a:xfrm>
        </p:spPr>
      </p:pic>
    </p:spTree>
    <p:extLst>
      <p:ext uri="{BB962C8B-B14F-4D97-AF65-F5344CB8AC3E}">
        <p14:creationId xmlns:p14="http://schemas.microsoft.com/office/powerpoint/2010/main" val="13813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Iteration 2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71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968" y="1447800"/>
            <a:ext cx="2948409" cy="4831128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Forgot Password Page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61" b="61454"/>
          <a:stretch/>
        </p:blipFill>
        <p:spPr>
          <a:xfrm>
            <a:off x="457200" y="2286000"/>
            <a:ext cx="4648200" cy="3364577"/>
          </a:xfrm>
        </p:spPr>
      </p:pic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2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Password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524000"/>
            <a:ext cx="3029803" cy="50580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59" b="57568"/>
          <a:stretch/>
        </p:blipFill>
        <p:spPr>
          <a:xfrm>
            <a:off x="457199" y="2589448"/>
            <a:ext cx="4546591" cy="28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2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2 </a:t>
            </a:r>
            <a:r>
              <a:rPr lang="en-US" dirty="0" smtClean="0"/>
              <a:t>Difficulty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Integration of SQLite </a:t>
            </a:r>
            <a:r>
              <a:rPr lang="en-US" dirty="0" smtClean="0"/>
              <a:t>database was more difficult than expected </a:t>
            </a:r>
          </a:p>
          <a:p>
            <a:pPr lvl="1"/>
            <a:r>
              <a:rPr lang="en-US" dirty="0" smtClean="0"/>
              <a:t>Needed a .NET library for database connection</a:t>
            </a:r>
          </a:p>
          <a:p>
            <a:pPr lvl="1"/>
            <a:r>
              <a:rPr lang="en-US" dirty="0" smtClean="0"/>
              <a:t>Actual connection of that library to SQLite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80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533400"/>
            <a:ext cx="8229600" cy="872630"/>
          </a:xfrm>
        </p:spPr>
        <p:txBody>
          <a:bodyPr>
            <a:normAutofit fontScale="90000"/>
          </a:bodyPr>
          <a:lstStyle/>
          <a:p>
            <a:r>
              <a:rPr lang="en-US" sz="3000" dirty="0" smtClean="0">
                <a:latin typeface="Palatino"/>
                <a:cs typeface="Palatino"/>
              </a:rPr>
              <a:t>A </a:t>
            </a:r>
            <a:r>
              <a:rPr lang="en-US" sz="3000" dirty="0" smtClean="0">
                <a:latin typeface="Palatino"/>
                <a:cs typeface="Palatino"/>
              </a:rPr>
              <a:t>General Example of </a:t>
            </a:r>
            <a:r>
              <a:rPr lang="en-US" sz="3000" dirty="0" smtClean="0">
                <a:latin typeface="Palatino"/>
                <a:cs typeface="Palatino"/>
              </a:rPr>
              <a:t>Test </a:t>
            </a:r>
            <a:r>
              <a:rPr lang="en-US" sz="3000" dirty="0" smtClean="0">
                <a:latin typeface="Palatino"/>
                <a:cs typeface="Palatino"/>
              </a:rPr>
              <a:t>Case </a:t>
            </a:r>
            <a:r>
              <a:rPr lang="en-US" sz="3000" dirty="0" smtClean="0">
                <a:latin typeface="Palatino"/>
                <a:cs typeface="Palatino"/>
              </a:rPr>
              <a:t>Scenarios:</a:t>
            </a:r>
            <a:r>
              <a:rPr lang="en-US" sz="3000" dirty="0" smtClean="0">
                <a:latin typeface="Palatino"/>
                <a:cs typeface="Palatino"/>
              </a:rPr>
              <a:t/>
            </a:r>
            <a:br>
              <a:rPr lang="en-US" sz="3000" dirty="0" smtClean="0">
                <a:latin typeface="Palatino"/>
                <a:cs typeface="Palatino"/>
              </a:rPr>
            </a:br>
            <a:r>
              <a:rPr lang="en-US" sz="3000" dirty="0" smtClean="0">
                <a:latin typeface="Palatino"/>
                <a:cs typeface="Palatino"/>
              </a:rPr>
              <a:t>Forgot Password</a:t>
            </a:r>
            <a:endParaRPr lang="en-US" sz="3000" dirty="0">
              <a:latin typeface="Palatino"/>
              <a:cs typeface="Palatino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57200" y="1987232"/>
          <a:ext cx="8229599" cy="3872030"/>
        </p:xfrm>
        <a:graphic>
          <a:graphicData uri="http://schemas.openxmlformats.org/drawingml/2006/table">
            <a:tbl>
              <a:tblPr/>
              <a:tblGrid>
                <a:gridCol w="290097"/>
                <a:gridCol w="2282607"/>
                <a:gridCol w="893194"/>
                <a:gridCol w="1877998"/>
                <a:gridCol w="1969607"/>
                <a:gridCol w="916096"/>
              </a:tblGrid>
              <a:tr h="8632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Sr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 No.</a:t>
                      </a:r>
                    </a:p>
                  </a:txBody>
                  <a:tcPr marL="7634" marR="7634" marT="7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Scenario</a:t>
                      </a:r>
                    </a:p>
                  </a:txBody>
                  <a:tcPr marL="7634" marR="7634" marT="7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Data</a:t>
                      </a:r>
                    </a:p>
                  </a:txBody>
                  <a:tcPr marL="7634" marR="7634" marT="7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Expected Result</a:t>
                      </a:r>
                    </a:p>
                  </a:txBody>
                  <a:tcPr marL="7634" marR="7634" marT="7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Actual Result</a:t>
                      </a:r>
                    </a:p>
                  </a:txBody>
                  <a:tcPr marL="7634" marR="7634" marT="7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Testcase - Pass/Fail</a:t>
                      </a:r>
                    </a:p>
                  </a:txBody>
                  <a:tcPr marL="7634" marR="7634" marT="7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</a:tr>
              <a:tr h="8632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1</a:t>
                      </a:r>
                    </a:p>
                  </a:txBody>
                  <a:tcPr marL="7634" marR="7634" marT="7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User clicks the Submit button without entering any text</a:t>
                      </a:r>
                    </a:p>
                  </a:txBody>
                  <a:tcPr marL="7634" marR="7634" marT="7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34" marR="7634" marT="7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Error:  "Username is required." message is displayed.</a:t>
                      </a:r>
                    </a:p>
                  </a:txBody>
                  <a:tcPr marL="7634" marR="7634" marT="7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Error Message Displayed </a:t>
                      </a:r>
                    </a:p>
                  </a:txBody>
                  <a:tcPr marL="7634" marR="7634" marT="7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Pass</a:t>
                      </a:r>
                    </a:p>
                  </a:txBody>
                  <a:tcPr marL="7634" marR="7634" marT="7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32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2</a:t>
                      </a:r>
                    </a:p>
                  </a:txBody>
                  <a:tcPr marL="7634" marR="7634" marT="7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User enters a username that does not exist in the database and clicks Submit</a:t>
                      </a:r>
                    </a:p>
                  </a:txBody>
                  <a:tcPr marL="7634" marR="7634" marT="7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Username</a:t>
                      </a:r>
                    </a:p>
                  </a:txBody>
                  <a:tcPr marL="7634" marR="7634" marT="7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Error:  "Please provide correct username." is displayed.</a:t>
                      </a:r>
                    </a:p>
                  </a:txBody>
                  <a:tcPr marL="7634" marR="7634" marT="7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Error Message Displayed </a:t>
                      </a:r>
                    </a:p>
                  </a:txBody>
                  <a:tcPr marL="7634" marR="7634" marT="7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Pass</a:t>
                      </a:r>
                    </a:p>
                  </a:txBody>
                  <a:tcPr marL="7634" marR="7634" marT="7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23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3</a:t>
                      </a:r>
                    </a:p>
                  </a:txBody>
                  <a:tcPr marL="7634" marR="7634" marT="7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User enters a username that does exist in the database and clicks Submit</a:t>
                      </a:r>
                    </a:p>
                  </a:txBody>
                  <a:tcPr marL="7634" marR="7634" marT="7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Username</a:t>
                      </a:r>
                    </a:p>
                  </a:txBody>
                  <a:tcPr marL="7634" marR="7634" marT="7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User redirected to Change Password page with their Security Question displayed.</a:t>
                      </a:r>
                    </a:p>
                  </a:txBody>
                  <a:tcPr marL="7634" marR="7634" marT="7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Redirected Appropriately</a:t>
                      </a:r>
                    </a:p>
                  </a:txBody>
                  <a:tcPr marL="7634" marR="7634" marT="7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Pass</a:t>
                      </a:r>
                    </a:p>
                  </a:txBody>
                  <a:tcPr marL="7634" marR="7634" marT="7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05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– Design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+mj-lt"/>
              </a:rPr>
              <a:t>Coupling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is the </a:t>
            </a:r>
            <a:r>
              <a:rPr lang="en-US" dirty="0">
                <a:latin typeface="+mj-lt"/>
              </a:rPr>
              <a:t>number of other classes to which </a:t>
            </a:r>
            <a:r>
              <a:rPr lang="en-US" dirty="0" smtClean="0">
                <a:latin typeface="+mj-lt"/>
              </a:rPr>
              <a:t>a class is “related”, </a:t>
            </a:r>
            <a:r>
              <a:rPr lang="en-US" dirty="0" err="1">
                <a:latin typeface="+mj-lt"/>
              </a:rPr>
              <a:t>i.e</a:t>
            </a:r>
            <a:r>
              <a:rPr lang="en-US" dirty="0">
                <a:latin typeface="+mj-lt"/>
              </a:rPr>
              <a:t> the methods of one class use the methods or instance </a:t>
            </a:r>
            <a:r>
              <a:rPr lang="en-US" dirty="0" smtClean="0">
                <a:latin typeface="+mj-lt"/>
              </a:rPr>
              <a:t>variables </a:t>
            </a:r>
            <a:r>
              <a:rPr lang="en-US" dirty="0">
                <a:latin typeface="+mj-lt"/>
              </a:rPr>
              <a:t>of the other</a:t>
            </a:r>
            <a:r>
              <a:rPr lang="en-US" dirty="0" smtClean="0">
                <a:latin typeface="+mj-lt"/>
              </a:rPr>
              <a:t>.</a:t>
            </a:r>
            <a:endParaRPr lang="en-US" dirty="0" smtClean="0">
              <a:latin typeface="+mj-lt"/>
            </a:endParaRPr>
          </a:p>
          <a:p>
            <a:r>
              <a:rPr lang="en-US" b="1" dirty="0" smtClean="0">
                <a:latin typeface="+mj-lt"/>
              </a:rPr>
              <a:t>Flexibility </a:t>
            </a:r>
            <a:r>
              <a:rPr lang="en-US" dirty="0" smtClean="0">
                <a:latin typeface="+mj-lt"/>
              </a:rPr>
              <a:t>is </a:t>
            </a:r>
            <a:r>
              <a:rPr lang="en-US" dirty="0" smtClean="0"/>
              <a:t>the </a:t>
            </a:r>
            <a:r>
              <a:rPr lang="en-US" dirty="0"/>
              <a:t>degree to which the design has to change when the requirements change</a:t>
            </a:r>
            <a:r>
              <a:rPr lang="en-US" dirty="0" smtClean="0"/>
              <a:t>.</a:t>
            </a:r>
            <a:endParaRPr lang="en-US" b="1" dirty="0" smtClean="0">
              <a:latin typeface="+mj-lt"/>
            </a:endParaRPr>
          </a:p>
          <a:p>
            <a:pPr fontAlgn="t"/>
            <a:r>
              <a:rPr lang="en-US" b="1" dirty="0" smtClean="0">
                <a:latin typeface="+mj-lt"/>
              </a:rPr>
              <a:t>Reusability </a:t>
            </a:r>
            <a:r>
              <a:rPr lang="en-US" dirty="0" smtClean="0">
                <a:latin typeface="+mj-lt"/>
              </a:rPr>
              <a:t>is </a:t>
            </a:r>
            <a:r>
              <a:rPr lang="en-US" dirty="0" smtClean="0"/>
              <a:t>t</a:t>
            </a:r>
            <a:r>
              <a:rPr lang="en-US" dirty="0" smtClean="0"/>
              <a:t>he </a:t>
            </a:r>
            <a:r>
              <a:rPr lang="en-US" dirty="0"/>
              <a:t>degree with which the code can be reused for the future development of the other </a:t>
            </a:r>
            <a:r>
              <a:rPr lang="en-US" dirty="0" smtClean="0"/>
              <a:t>software </a:t>
            </a:r>
            <a:r>
              <a:rPr lang="en-US" dirty="0"/>
              <a:t>or applications with minimum effort </a:t>
            </a:r>
            <a:r>
              <a:rPr lang="en-US" dirty="0" smtClean="0"/>
              <a:t>to change the code.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b="1" dirty="0"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771715"/>
              </p:ext>
            </p:extLst>
          </p:nvPr>
        </p:nvGraphicFramePr>
        <p:xfrm>
          <a:off x="-2971800" y="1371600"/>
          <a:ext cx="2501900" cy="3838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01900"/>
              </a:tblGrid>
              <a:tr h="1333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The coupling between classes is the number of other classes to which it is related, </a:t>
                      </a:r>
                      <a:r>
                        <a:rPr lang="en-US" sz="1100" u="none" strike="noStrike" dirty="0" err="1">
                          <a:effectLst/>
                        </a:rPr>
                        <a:t>i.e</a:t>
                      </a:r>
                      <a:r>
                        <a:rPr lang="en-US" sz="1100" u="none" strike="noStrike" dirty="0">
                          <a:effectLst/>
                        </a:rPr>
                        <a:t> the methods of one class use the methods or instance </a:t>
                      </a:r>
                      <a:r>
                        <a:rPr lang="en-US" sz="1100" u="none" strike="noStrike" dirty="0" err="1">
                          <a:effectLst/>
                        </a:rPr>
                        <a:t>varioables</a:t>
                      </a:r>
                      <a:r>
                        <a:rPr lang="en-US" sz="1100" u="none" strike="noStrike" dirty="0">
                          <a:effectLst/>
                        </a:rPr>
                        <a:t> of the other.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</a:tr>
              <a:tr h="145732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The degree to which the design has to change when the requirements change.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</a:tr>
              <a:tr h="104775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The degree with which the code can be reused for the future development of the other software’s or applications with minimum effort of changes in the 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80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Palatino"/>
                <a:cs typeface="Palatino"/>
              </a:rPr>
              <a:t>A General Example of Test </a:t>
            </a:r>
            <a:r>
              <a:rPr lang="en-US" sz="3000" dirty="0" smtClean="0">
                <a:latin typeface="Palatino"/>
                <a:cs typeface="Palatino"/>
              </a:rPr>
              <a:t>Case </a:t>
            </a:r>
            <a:r>
              <a:rPr lang="en-US" sz="3000" dirty="0" smtClean="0">
                <a:latin typeface="Palatino"/>
                <a:cs typeface="Palatino"/>
              </a:rPr>
              <a:t>Scenarios:  Change </a:t>
            </a:r>
            <a:r>
              <a:rPr lang="en-US" sz="3000" dirty="0" smtClean="0">
                <a:latin typeface="Palatino"/>
                <a:cs typeface="Palatino"/>
              </a:rPr>
              <a:t>Password</a:t>
            </a:r>
            <a:endParaRPr lang="en-US" sz="3000" dirty="0">
              <a:latin typeface="Palatino"/>
              <a:cs typeface="Palatino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57199" y="1781281"/>
          <a:ext cx="8229601" cy="4795027"/>
        </p:xfrm>
        <a:graphic>
          <a:graphicData uri="http://schemas.openxmlformats.org/drawingml/2006/table">
            <a:tbl>
              <a:tblPr/>
              <a:tblGrid>
                <a:gridCol w="335617"/>
                <a:gridCol w="2069636"/>
                <a:gridCol w="860018"/>
                <a:gridCol w="2006708"/>
                <a:gridCol w="2090612"/>
                <a:gridCol w="867010"/>
              </a:tblGrid>
              <a:tr h="4392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Sr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 No.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Scenario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Data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Expected Result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Actual Result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Testcase - Pass/Fail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</a:tr>
              <a:tr h="4392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1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User clicks the Submit button without entering any text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Error:  "Incorrect security answer" message is displayed.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Error Displayed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Pass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27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2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User clicks the Submit button after entering text that is not the answer to the user's security question.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Security Answer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Error:  "Incorrect security answer" message is displayed.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Error Displayed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Pass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2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3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User enters the answer to their correct username and hits Submit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Security Answer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Visibility for the New Password and Confirm Password options is set to True.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Visiblity is set to true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Pass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27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3a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User enters nonidentical New Password and Confirm Password and clicks Update Password button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New Password, Confirm Password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Error:  "Confirm Password is not equal to New Password" message is displayed.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Error Displayed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Pass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27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3b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User enters identical New Password and Confirm Password and clicks Update Password button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New Password, Confirm Password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Message:  "Password Updated" is displayed momentarily, user redirected to Login page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Done as per the requirement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Pass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27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4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Password should be displayed in special characters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Password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Special characters should appear in the password field (such as XXXX or ****) instead of original password characters.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Special Character like …… appears in the tect box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Pass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62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5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"Confirm Password" field should be displayed in special characters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Confirm Password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Special characters should appear in the Confirm Password field (such as XXXX or ****) instead of original password characters.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Special Character like …… appears in the tect box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Pass</a:t>
                      </a:r>
                    </a:p>
                  </a:txBody>
                  <a:tcPr marL="6992" marR="6992" marT="69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64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3 </a:t>
            </a:r>
            <a:r>
              <a:rPr lang="en-US" dirty="0" smtClean="0"/>
              <a:t>Design and Requirements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05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" t="12794" r="6632" b="26439"/>
          <a:stretch/>
        </p:blipFill>
        <p:spPr>
          <a:xfrm>
            <a:off x="381000" y="1676400"/>
            <a:ext cx="8458200" cy="4343400"/>
          </a:xfrm>
        </p:spPr>
      </p:pic>
    </p:spTree>
    <p:extLst>
      <p:ext uri="{BB962C8B-B14F-4D97-AF65-F5344CB8AC3E}">
        <p14:creationId xmlns:p14="http://schemas.microsoft.com/office/powerpoint/2010/main" val="107026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9" r="22387" b="2743"/>
          <a:stretch/>
        </p:blipFill>
        <p:spPr>
          <a:xfrm>
            <a:off x="1524000" y="1264555"/>
            <a:ext cx="6019800" cy="5423787"/>
          </a:xfrm>
        </p:spPr>
      </p:pic>
    </p:spTree>
    <p:extLst>
      <p:ext uri="{BB962C8B-B14F-4D97-AF65-F5344CB8AC3E}">
        <p14:creationId xmlns:p14="http://schemas.microsoft.com/office/powerpoint/2010/main" val="81413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52600"/>
            <a:ext cx="8212542" cy="4038600"/>
          </a:xfrm>
        </p:spPr>
      </p:pic>
    </p:spTree>
    <p:extLst>
      <p:ext uri="{BB962C8B-B14F-4D97-AF65-F5344CB8AC3E}">
        <p14:creationId xmlns:p14="http://schemas.microsoft.com/office/powerpoint/2010/main" val="424595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Iteration 3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0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991" y="1447800"/>
            <a:ext cx="2948409" cy="47360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Friends’ Tweets Page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05000"/>
            <a:ext cx="4648200" cy="2353749"/>
          </a:xfrm>
        </p:spPr>
      </p:pic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28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600200"/>
            <a:ext cx="3029803" cy="48667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114" b="34112"/>
          <a:stretch/>
        </p:blipFill>
        <p:spPr>
          <a:xfrm>
            <a:off x="228601" y="1917510"/>
            <a:ext cx="5334000" cy="250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1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Index/Login Page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47800"/>
            <a:ext cx="7904837" cy="490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95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Metrics and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Prioritization – 0, 0.67, 0.67  (10, 9, and 12 total)</a:t>
            </a:r>
            <a:endParaRPr lang="en-US" sz="2400" dirty="0"/>
          </a:p>
          <a:p>
            <a:r>
              <a:rPr lang="en-US" sz="2400" dirty="0" smtClean="0"/>
              <a:t>Self-completeness - 1, 0.78 (Tweet Button issues), 1</a:t>
            </a:r>
            <a:endParaRPr lang="en-US" sz="2400" dirty="0"/>
          </a:p>
          <a:p>
            <a:r>
              <a:rPr lang="en-US" sz="2400" dirty="0" smtClean="0"/>
              <a:t>Traceability - .85, .78, .67 (More aggressive with prioritization and requirements)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2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-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900" b="1" dirty="0">
                <a:solidFill>
                  <a:schemeClr val="tx1"/>
                </a:solidFill>
              </a:rPr>
              <a:t>Understandability</a:t>
            </a:r>
            <a:r>
              <a:rPr lang="en-US" sz="2900" dirty="0">
                <a:solidFill>
                  <a:schemeClr val="tx1"/>
                </a:solidFill>
              </a:rPr>
              <a:t> </a:t>
            </a:r>
            <a:r>
              <a:rPr lang="en-US" sz="2900" dirty="0" smtClean="0">
                <a:solidFill>
                  <a:schemeClr val="tx1"/>
                </a:solidFill>
              </a:rPr>
              <a:t>of an implementation exists when its purpose </a:t>
            </a:r>
            <a:r>
              <a:rPr lang="en-US" sz="2900" dirty="0">
                <a:solidFill>
                  <a:schemeClr val="tx1"/>
                </a:solidFill>
              </a:rPr>
              <a:t>is clear to the </a:t>
            </a:r>
            <a:r>
              <a:rPr lang="en-US" sz="2900" dirty="0" smtClean="0">
                <a:solidFill>
                  <a:schemeClr val="tx1"/>
                </a:solidFill>
              </a:rPr>
              <a:t>inspector.  This </a:t>
            </a:r>
            <a:r>
              <a:rPr lang="en-US" sz="2900" dirty="0">
                <a:solidFill>
                  <a:schemeClr val="tx1"/>
                </a:solidFill>
              </a:rPr>
              <a:t>implies that variable names or symbols are used consistently, modules of code are self-descriptive, and the control structure is simple or in accordance with a prescribed </a:t>
            </a:r>
            <a:r>
              <a:rPr lang="en-US" sz="2900" dirty="0" smtClean="0">
                <a:solidFill>
                  <a:schemeClr val="tx1"/>
                </a:solidFill>
              </a:rPr>
              <a:t>standard</a:t>
            </a:r>
            <a:r>
              <a:rPr lang="en-US" sz="2900" dirty="0">
                <a:solidFill>
                  <a:schemeClr val="tx1"/>
                </a:solidFill>
              </a:rPr>
              <a:t>.</a:t>
            </a:r>
            <a:endParaRPr lang="en-US" sz="2900" dirty="0" smtClean="0">
              <a:solidFill>
                <a:schemeClr val="tx1"/>
              </a:solidFill>
            </a:endParaRPr>
          </a:p>
          <a:p>
            <a:r>
              <a:rPr lang="en-US" sz="2900" b="1" dirty="0" smtClean="0">
                <a:solidFill>
                  <a:schemeClr val="tx1"/>
                </a:solidFill>
              </a:rPr>
              <a:t>Robustness</a:t>
            </a:r>
            <a:r>
              <a:rPr lang="en-US" sz="2900" dirty="0" smtClean="0">
                <a:solidFill>
                  <a:schemeClr val="tx1"/>
                </a:solidFill>
              </a:rPr>
              <a:t> </a:t>
            </a:r>
            <a:r>
              <a:rPr lang="en-US" sz="2900" dirty="0">
                <a:solidFill>
                  <a:schemeClr val="tx1"/>
                </a:solidFill>
              </a:rPr>
              <a:t>is the extent to which it handles anomalous input (i.e. input whose form or content is unexpected). </a:t>
            </a:r>
            <a:endParaRPr lang="en-IN" sz="2900" dirty="0">
              <a:solidFill>
                <a:schemeClr val="tx1"/>
              </a:solidFill>
            </a:endParaRPr>
          </a:p>
          <a:p>
            <a:r>
              <a:rPr lang="en-US" sz="2900" b="1" dirty="0" smtClean="0">
                <a:solidFill>
                  <a:schemeClr val="tx1"/>
                </a:solidFill>
              </a:rPr>
              <a:t>Security</a:t>
            </a:r>
            <a:r>
              <a:rPr lang="en-US" sz="2900" dirty="0" smtClean="0">
                <a:solidFill>
                  <a:schemeClr val="tx1"/>
                </a:solidFill>
              </a:rPr>
              <a:t> </a:t>
            </a:r>
            <a:r>
              <a:rPr lang="en-US" sz="2900" dirty="0" smtClean="0">
                <a:solidFill>
                  <a:schemeClr val="tx1"/>
                </a:solidFill>
              </a:rPr>
              <a:t>indicates </a:t>
            </a:r>
            <a:r>
              <a:rPr lang="en-US" sz="2900" dirty="0">
                <a:solidFill>
                  <a:schemeClr val="tx1"/>
                </a:solidFill>
              </a:rPr>
              <a:t>the degree to which security goals are being met and drive actions taken to improve a system’s overall security program</a:t>
            </a:r>
            <a:r>
              <a:rPr lang="en-US" sz="2900" dirty="0" smtClean="0">
                <a:solidFill>
                  <a:schemeClr val="tx1"/>
                </a:solidFill>
              </a:rPr>
              <a:t>.</a:t>
            </a:r>
            <a:endParaRPr lang="en-US" sz="2900" dirty="0" smtClean="0">
              <a:solidFill>
                <a:schemeClr val="tx1"/>
              </a:solidFill>
            </a:endParaRPr>
          </a:p>
          <a:p>
            <a:r>
              <a:rPr lang="en-US" sz="2900" b="1" dirty="0" smtClean="0">
                <a:solidFill>
                  <a:schemeClr val="tx1"/>
                </a:solidFill>
                <a:latin typeface="+mj-lt"/>
              </a:rPr>
              <a:t>Code </a:t>
            </a:r>
            <a:r>
              <a:rPr lang="en-US" sz="2900" b="1" dirty="0" smtClean="0">
                <a:solidFill>
                  <a:schemeClr val="tx1"/>
                </a:solidFill>
                <a:latin typeface="+mj-lt"/>
              </a:rPr>
              <a:t>Coverage </a:t>
            </a:r>
            <a:r>
              <a:rPr lang="en-US" sz="2900" dirty="0" smtClean="0">
                <a:solidFill>
                  <a:schemeClr val="tx1"/>
                </a:solidFill>
                <a:latin typeface="+mj-lt"/>
              </a:rPr>
              <a:t>is t</a:t>
            </a:r>
            <a:r>
              <a:rPr lang="en-US" sz="2900" dirty="0" smtClean="0">
                <a:solidFill>
                  <a:schemeClr val="tx1"/>
                </a:solidFill>
                <a:latin typeface="+mj-lt"/>
              </a:rPr>
              <a:t>he </a:t>
            </a:r>
            <a:r>
              <a:rPr lang="en-US" sz="2900" dirty="0">
                <a:solidFill>
                  <a:schemeClr val="tx1"/>
                </a:solidFill>
                <a:latin typeface="+mj-lt"/>
              </a:rPr>
              <a:t>degree to which the test cases adequately check the code of the </a:t>
            </a:r>
            <a:r>
              <a:rPr lang="en-US" sz="2900" dirty="0" smtClean="0">
                <a:solidFill>
                  <a:schemeClr val="tx1"/>
                </a:solidFill>
                <a:latin typeface="+mj-lt"/>
              </a:rPr>
              <a:t>implementation.</a:t>
            </a:r>
            <a:endParaRPr lang="en-US" sz="2900" dirty="0">
              <a:solidFill>
                <a:schemeClr val="tx1"/>
              </a:solidFill>
              <a:latin typeface="+mj-lt"/>
            </a:endParaRP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920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Metrics and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Coupling</a:t>
            </a:r>
            <a:r>
              <a:rPr lang="en-US" dirty="0" smtClean="0"/>
              <a:t> – 0, 0.16, 0.3</a:t>
            </a:r>
            <a:endParaRPr lang="en-US" dirty="0"/>
          </a:p>
          <a:p>
            <a:r>
              <a:rPr lang="en-US" b="1" dirty="0" smtClean="0"/>
              <a:t>Flexibility </a:t>
            </a:r>
            <a:r>
              <a:rPr lang="en-US" dirty="0" smtClean="0"/>
              <a:t>– 1, .8, .8</a:t>
            </a:r>
            <a:endParaRPr lang="en-US" b="1" dirty="0"/>
          </a:p>
          <a:p>
            <a:r>
              <a:rPr lang="en-US" b="1" dirty="0" smtClean="0"/>
              <a:t>Reusability – </a:t>
            </a:r>
            <a:r>
              <a:rPr lang="en-US" dirty="0" smtClean="0"/>
              <a:t>5.5, 4, 4</a:t>
            </a:r>
            <a:endParaRPr lang="en-US" b="1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505200"/>
            <a:ext cx="5636608" cy="277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9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251458"/>
              </p:ext>
            </p:extLst>
          </p:nvPr>
        </p:nvGraphicFramePr>
        <p:xfrm>
          <a:off x="204850" y="1003859"/>
          <a:ext cx="8747102" cy="5652780"/>
        </p:xfrm>
        <a:graphic>
          <a:graphicData uri="http://schemas.openxmlformats.org/drawingml/2006/table">
            <a:tbl>
              <a:tblPr/>
              <a:tblGrid>
                <a:gridCol w="1399859"/>
                <a:gridCol w="1755894"/>
                <a:gridCol w="1464594"/>
                <a:gridCol w="995276"/>
                <a:gridCol w="962910"/>
                <a:gridCol w="1116651"/>
                <a:gridCol w="1051918"/>
              </a:tblGrid>
              <a:tr h="260993">
                <a:tc gridSpan="7">
                  <a:txBody>
                    <a:bodyPr/>
                    <a:lstStyle/>
                    <a:p>
                      <a:pPr algn="ctr" fontAlgn="b"/>
                      <a:endParaRPr lang="en-US" sz="1300" b="1" i="1" u="none" strike="noStrike" dirty="0">
                        <a:solidFill>
                          <a:srgbClr val="000000"/>
                        </a:solidFill>
                        <a:effectLst/>
                        <a:latin typeface="Palatino"/>
                      </a:endParaRPr>
                    </a:p>
                  </a:txBody>
                  <a:tcPr marL="7613" marR="7613" marT="76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0993">
                <a:tc>
                  <a:txBody>
                    <a:bodyPr/>
                    <a:lstStyle/>
                    <a:p>
                      <a:pPr algn="ctr" fontAlgn="ctr"/>
                      <a:endParaRPr lang="en-US" sz="1300" b="1" i="1" u="none" strike="noStrike">
                        <a:solidFill>
                          <a:srgbClr val="000000"/>
                        </a:solidFill>
                        <a:effectLst/>
                        <a:latin typeface="Palatino"/>
                      </a:endParaRP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1" i="1" u="none" strike="noStrike">
                        <a:solidFill>
                          <a:srgbClr val="000000"/>
                        </a:solidFill>
                        <a:effectLst/>
                        <a:latin typeface="Palatino"/>
                      </a:endParaRP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1" i="1" u="none" strike="noStrike">
                        <a:solidFill>
                          <a:srgbClr val="000000"/>
                        </a:solidFill>
                        <a:effectLst/>
                        <a:latin typeface="Palatino"/>
                      </a:endParaRP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1" i="1" u="none" strike="noStrike">
                        <a:solidFill>
                          <a:srgbClr val="000000"/>
                        </a:solidFill>
                        <a:effectLst/>
                        <a:latin typeface="Palatino"/>
                      </a:endParaRP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1" i="1" u="none" strike="noStrike">
                        <a:solidFill>
                          <a:srgbClr val="000000"/>
                        </a:solidFill>
                        <a:effectLst/>
                        <a:latin typeface="Palatino"/>
                      </a:endParaRP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1" i="1" u="none" strike="noStrike">
                        <a:solidFill>
                          <a:srgbClr val="000000"/>
                        </a:solidFill>
                        <a:effectLst/>
                        <a:latin typeface="Palatino"/>
                      </a:endParaRP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1" i="1" u="none" strike="noStrike">
                        <a:solidFill>
                          <a:srgbClr val="000000"/>
                        </a:solidFill>
                        <a:effectLst/>
                        <a:latin typeface="Palatino"/>
                      </a:endParaRP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2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Definition</a:t>
                      </a:r>
                    </a:p>
                  </a:txBody>
                  <a:tcPr marL="7613" marR="7613" marT="76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The degree with which the code can be reused for the future development of the other software’s or applications with minimum effort of changes in the code</a:t>
                      </a:r>
                    </a:p>
                  </a:txBody>
                  <a:tcPr marL="7613" marR="7613" marT="76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2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 </a:t>
                      </a:r>
                    </a:p>
                  </a:txBody>
                  <a:tcPr marL="7613" marR="7613" marT="76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 </a:t>
                      </a:r>
                    </a:p>
                  </a:txBody>
                  <a:tcPr marL="7613" marR="7613" marT="76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9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Metric </a:t>
                      </a:r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Evaluation</a:t>
                      </a:r>
                    </a:p>
                  </a:txBody>
                  <a:tcPr marL="7613" marR="7613" marT="76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Degree of Coverage 0 -2, Degree of Content 0-2, Parametric Coverage 0-2.</a:t>
                      </a:r>
                    </a:p>
                  </a:txBody>
                  <a:tcPr marL="7613" marR="7613" marT="76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208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Palatino"/>
                      </a:endParaRP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Palatino"/>
                      </a:endParaRP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Palatino"/>
                      </a:endParaRP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Palatino"/>
                      </a:endParaRP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Palatino"/>
                      </a:endParaRP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Palatino"/>
                      </a:endParaRP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Palatino"/>
                      </a:endParaRP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208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Palatino"/>
                      </a:endParaRP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Palatino"/>
                      </a:endParaRP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Palatino"/>
                      </a:endParaRP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Palatino"/>
                      </a:endParaRP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Palatino"/>
                      </a:endParaRP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Palatino"/>
                      </a:endParaRP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Palatino"/>
                      </a:endParaRP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6689"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Palatino"/>
                      </a:endParaRP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Palatino"/>
                      </a:endParaRP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Palatino"/>
                      </a:endParaRP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Palatino"/>
                      </a:endParaRP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Palatino"/>
                      </a:endParaRP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Palatino"/>
                      </a:endParaRP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Palatino"/>
                      </a:endParaRP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66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Degree of Coverage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Create New User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Login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Home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Change Password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Frogot Password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Friends Tweet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</a:tr>
              <a:tr h="1466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0 - Negligible covergae 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8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1-  May or many not be covered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Can be used with few changes 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Can be used with few changed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Can be used with few changes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10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2-  Completely Used or covered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Few of the clasess can be covered for other applications in future projects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Few of the clasess can be covered for other applications in future projects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Can be used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66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Degree of Content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 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 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 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 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 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 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</a:tr>
              <a:tr h="1466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0- Negligible Content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8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1-  May or may not have negligible content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Specific Content can be covered completely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Content could be used with changes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Could be used with slight changes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Could be used with slight changes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Could be used with changes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2- Covered content completely 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Specific Content could be used 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66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Degree of Parametrization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 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 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 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 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 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 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</a:tr>
              <a:tr h="2838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0-  Less scope of having methods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8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1-  May or many not have methods 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Could be used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10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2- Widely applicable methods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All methods can be used as expected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Methods can be used as per expected names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Methods can be used as per expected names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Methods can be used as per expected names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Methods can be used as per expected names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NA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6689">
                <a:tc>
                  <a:txBody>
                    <a:bodyPr/>
                    <a:lstStyle/>
                    <a:p>
                      <a:pPr algn="l" fontAlgn="ctr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Palatino"/>
                      </a:endParaRP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Palatino"/>
                      </a:endParaRP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Palatino"/>
                      </a:endParaRP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Palatino"/>
                      </a:endParaRP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Palatino"/>
                      </a:endParaRP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Palatino"/>
                      </a:endParaRP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Palatino"/>
                      </a:endParaRP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66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Overall Rating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5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6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4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4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4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4</a:t>
                      </a:r>
                    </a:p>
                  </a:txBody>
                  <a:tcPr marL="7613" marR="7613" marT="76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228600"/>
            <a:ext cx="8229600" cy="729222"/>
          </a:xfrm>
        </p:spPr>
        <p:txBody>
          <a:bodyPr/>
          <a:lstStyle/>
          <a:p>
            <a:r>
              <a:rPr lang="en-US" dirty="0" smtClean="0">
                <a:latin typeface="Palatino"/>
                <a:cs typeface="Palatino"/>
              </a:rPr>
              <a:t>Reusability</a:t>
            </a:r>
            <a:endParaRPr lang="en-US" dirty="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86602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Metrics and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Understandability</a:t>
            </a:r>
          </a:p>
          <a:p>
            <a:r>
              <a:rPr lang="en-US" dirty="0"/>
              <a:t>Robustness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Code Coverage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62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39532" t="50857" r="28075" b="32927"/>
          <a:stretch>
            <a:fillRect/>
          </a:stretch>
        </p:blipFill>
        <p:spPr bwMode="auto">
          <a:xfrm>
            <a:off x="214282" y="1643050"/>
            <a:ext cx="3857625" cy="104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8" y="2857500"/>
            <a:ext cx="3000375" cy="171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 l="27431" t="30594" r="29167" b="21204"/>
          <a:stretch>
            <a:fillRect/>
          </a:stretch>
        </p:blipFill>
        <p:spPr bwMode="auto">
          <a:xfrm>
            <a:off x="214313" y="4572000"/>
            <a:ext cx="4210050" cy="207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0"/>
            <a:ext cx="3429000" cy="206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14875" y="2000250"/>
            <a:ext cx="300037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14875" y="4429125"/>
            <a:ext cx="3500438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8"/>
          <p:cNvSpPr txBox="1">
            <a:spLocks/>
          </p:cNvSpPr>
          <p:nvPr/>
        </p:nvSpPr>
        <p:spPr>
          <a:xfrm>
            <a:off x="997825" y="259289"/>
            <a:ext cx="3571900" cy="785818"/>
          </a:xfrm>
          <a:prstGeom prst="rect">
            <a:avLst/>
          </a:prstGeom>
        </p:spPr>
        <p:txBody>
          <a:bodyPr anchor="ctr">
            <a:normAutofit fontScale="70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U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nderstandability</a:t>
            </a:r>
            <a:endParaRPr lang="en-IN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4447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748494" y="351341"/>
            <a:ext cx="3429000" cy="64293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100" dirty="0">
                <a:latin typeface="+mj-lt"/>
                <a:ea typeface="+mj-ea"/>
                <a:cs typeface="+mj-cs"/>
              </a:rPr>
              <a:t>Robustness</a:t>
            </a:r>
            <a:endParaRPr lang="en-IN" sz="3100" dirty="0">
              <a:latin typeface="+mj-lt"/>
              <a:ea typeface="+mj-ea"/>
              <a:cs typeface="+mj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 t="23999"/>
          <a:stretch>
            <a:fillRect/>
          </a:stretch>
        </p:blipFill>
        <p:spPr bwMode="auto">
          <a:xfrm>
            <a:off x="428625" y="1500174"/>
            <a:ext cx="3929063" cy="1357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" y="2786063"/>
            <a:ext cx="2428875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2"/>
          <p:cNvPicPr>
            <a:picLocks noChangeAspect="1" noChangeArrowheads="1"/>
          </p:cNvPicPr>
          <p:nvPr/>
        </p:nvPicPr>
        <p:blipFill>
          <a:blip r:embed="rId4"/>
          <a:srcRect l="28297" t="35416" r="29167" b="17990"/>
          <a:stretch>
            <a:fillRect/>
          </a:stretch>
        </p:blipFill>
        <p:spPr bwMode="auto">
          <a:xfrm>
            <a:off x="714375" y="4643438"/>
            <a:ext cx="2776538" cy="164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6250" y="214313"/>
            <a:ext cx="4500563" cy="214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357688" y="2357438"/>
            <a:ext cx="3357562" cy="209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429125" y="4572000"/>
            <a:ext cx="364331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3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996" y="357188"/>
            <a:ext cx="3686175" cy="5111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Security</a:t>
            </a:r>
            <a:endParaRPr lang="en-IN" dirty="0" smtClean="0"/>
          </a:p>
        </p:txBody>
      </p:sp>
      <p:pic>
        <p:nvPicPr>
          <p:cNvPr id="409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42721"/>
          <a:stretch>
            <a:fillRect/>
          </a:stretch>
        </p:blipFill>
        <p:spPr>
          <a:xfrm>
            <a:off x="285720" y="1142984"/>
            <a:ext cx="4572000" cy="1149361"/>
          </a:xfrm>
          <a:noFill/>
        </p:spPr>
      </p:pic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357430"/>
            <a:ext cx="3143250" cy="17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2"/>
          <p:cNvPicPr>
            <a:picLocks noChangeAspect="1" noChangeArrowheads="1"/>
          </p:cNvPicPr>
          <p:nvPr/>
        </p:nvPicPr>
        <p:blipFill>
          <a:blip r:embed="rId4"/>
          <a:srcRect l="27431" t="25774" r="29167" b="26024"/>
          <a:stretch>
            <a:fillRect/>
          </a:stretch>
        </p:blipFill>
        <p:spPr bwMode="auto">
          <a:xfrm>
            <a:off x="500034" y="4500570"/>
            <a:ext cx="2857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625" y="357188"/>
            <a:ext cx="359727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29188" y="2286000"/>
            <a:ext cx="3367087" cy="23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00625" y="4786313"/>
            <a:ext cx="3392488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5" name="Rectangle 1"/>
          <p:cNvSpPr>
            <a:spLocks noChangeArrowheads="1"/>
          </p:cNvSpPr>
          <p:nvPr/>
        </p:nvSpPr>
        <p:spPr bwMode="auto">
          <a:xfrm>
            <a:off x="428596" y="4143380"/>
            <a:ext cx="28575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800" b="1" dirty="0">
                <a:ea typeface="Calibri" pitchFamily="34" charset="0"/>
                <a:cs typeface="Times New Roman" pitchFamily="18" charset="0"/>
              </a:rPr>
              <a:t>Note: For NA, the rating is considered as 10</a:t>
            </a:r>
            <a:endParaRPr lang="en-US" sz="800" dirty="0">
              <a:ea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30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186622"/>
              </p:ext>
            </p:extLst>
          </p:nvPr>
        </p:nvGraphicFramePr>
        <p:xfrm>
          <a:off x="304800" y="838200"/>
          <a:ext cx="8644679" cy="5551387"/>
        </p:xfrm>
        <a:graphic>
          <a:graphicData uri="http://schemas.openxmlformats.org/drawingml/2006/table">
            <a:tbl>
              <a:tblPr/>
              <a:tblGrid>
                <a:gridCol w="1310415"/>
                <a:gridCol w="985351"/>
                <a:gridCol w="1279941"/>
                <a:gridCol w="873610"/>
                <a:gridCol w="1158041"/>
                <a:gridCol w="1056460"/>
                <a:gridCol w="660287"/>
                <a:gridCol w="660287"/>
                <a:gridCol w="660287"/>
              </a:tblGrid>
              <a:tr h="544005">
                <a:tc gridSpan="9">
                  <a:txBody>
                    <a:bodyPr/>
                    <a:lstStyle/>
                    <a:p>
                      <a:pPr algn="ctr" fontAlgn="ctr"/>
                      <a:endParaRPr lang="en-US" sz="1500" b="1" i="1" u="none" strike="noStrike" dirty="0">
                        <a:solidFill>
                          <a:srgbClr val="000000"/>
                        </a:solidFill>
                        <a:effectLst/>
                        <a:latin typeface="Palatino"/>
                      </a:endParaRPr>
                    </a:p>
                  </a:txBody>
                  <a:tcPr marL="9671" marR="9671" marT="96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12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671" marR="9671" marT="9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671" marR="9671" marT="9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671" marR="9671" marT="9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671" marR="9671" marT="9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671" marR="9671" marT="9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671" marR="9671" marT="9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671" marR="9671" marT="9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671" marR="9671" marT="9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671" marR="9671" marT="9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357"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Palatino"/>
                      </a:endParaRPr>
                    </a:p>
                  </a:txBody>
                  <a:tcPr marL="9671" marR="9671" marT="9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 gridSpan="8">
                  <a:txBody>
                    <a:bodyPr/>
                    <a:lstStyle/>
                    <a:p>
                      <a:endParaRPr lang="en-US" dirty="0"/>
                    </a:p>
                  </a:txBody>
                  <a:tcPr marL="9671" marR="9671" marT="9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8889">
                <a:tc>
                  <a:txBody>
                    <a:bodyPr/>
                    <a:lstStyle/>
                    <a:p>
                      <a:pPr algn="l" fontAlgn="b"/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Palatino"/>
                      </a:endParaRPr>
                    </a:p>
                  </a:txBody>
                  <a:tcPr marL="9671" marR="9671" marT="96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671" marR="9671" marT="96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671" marR="9671" marT="96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671" marR="9671" marT="96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671" marR="9671" marT="96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671" marR="9671" marT="96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671" marR="9671" marT="96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671" marR="9671" marT="96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671" marR="9671" marT="96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24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Metric Evaluation</a:t>
                      </a:r>
                    </a:p>
                  </a:txBody>
                  <a:tcPr marL="9671" marR="9671" marT="9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code coverage tracking is done on few basic important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criteria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 the scale of 5.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Criteria: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Functional, Statement, Condition Coverage.</a:t>
                      </a:r>
                    </a:p>
                  </a:txBody>
                  <a:tcPr marL="9671" marR="9671" marT="9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12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671" marR="9671" marT="96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671" marR="9671" marT="96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671" marR="9671" marT="96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671" marR="9671" marT="96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671" marR="9671" marT="96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671" marR="9671" marT="96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671" marR="9671" marT="96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671" marR="9671" marT="96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671" marR="9671" marT="96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5242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671" marR="9671" marT="967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 </a:t>
                      </a:r>
                    </a:p>
                  </a:txBody>
                  <a:tcPr marL="9671" marR="9671" marT="9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Create New User</a:t>
                      </a:r>
                    </a:p>
                  </a:txBody>
                  <a:tcPr marL="9671" marR="9671" marT="9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Login</a:t>
                      </a:r>
                    </a:p>
                  </a:txBody>
                  <a:tcPr marL="9671" marR="9671" marT="9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Home Page</a:t>
                      </a:r>
                    </a:p>
                  </a:txBody>
                  <a:tcPr marL="9671" marR="9671" marT="9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Change Password </a:t>
                      </a:r>
                    </a:p>
                  </a:txBody>
                  <a:tcPr marL="9671" marR="9671" marT="9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Frogot Password</a:t>
                      </a:r>
                    </a:p>
                  </a:txBody>
                  <a:tcPr marL="9671" marR="9671" marT="9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Friends Tweets</a:t>
                      </a:r>
                    </a:p>
                  </a:txBody>
                  <a:tcPr marL="9671" marR="9671" marT="9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Palatino"/>
                      </a:endParaRPr>
                    </a:p>
                  </a:txBody>
                  <a:tcPr marL="9671" marR="9671" marT="9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12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671" marR="9671" marT="967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 </a:t>
                      </a:r>
                    </a:p>
                  </a:txBody>
                  <a:tcPr marL="9671" marR="9671" marT="9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 </a:t>
                      </a:r>
                    </a:p>
                  </a:txBody>
                  <a:tcPr marL="9671" marR="9671" marT="9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 </a:t>
                      </a:r>
                    </a:p>
                  </a:txBody>
                  <a:tcPr marL="9671" marR="9671" marT="9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 </a:t>
                      </a:r>
                    </a:p>
                  </a:txBody>
                  <a:tcPr marL="9671" marR="9671" marT="9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 </a:t>
                      </a:r>
                    </a:p>
                  </a:txBody>
                  <a:tcPr marL="9671" marR="9671" marT="9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 </a:t>
                      </a:r>
                    </a:p>
                  </a:txBody>
                  <a:tcPr marL="9671" marR="9671" marT="9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 </a:t>
                      </a:r>
                    </a:p>
                  </a:txBody>
                  <a:tcPr marL="9671" marR="9671" marT="9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671" marR="9671" marT="9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400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671" marR="9671" marT="967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 </a:t>
                      </a:r>
                    </a:p>
                  </a:txBody>
                  <a:tcPr marL="9671" marR="9671" marT="9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Based on the code analysis and test scenarios following metrics have been tracked</a:t>
                      </a:r>
                    </a:p>
                  </a:txBody>
                  <a:tcPr marL="9671" marR="9671" marT="9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671" marR="9671" marT="9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0266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671" marR="9671" marT="967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Function Coverage</a:t>
                      </a:r>
                    </a:p>
                  </a:txBody>
                  <a:tcPr marL="9671" marR="9671" marT="9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Covered</a:t>
                      </a:r>
                    </a:p>
                  </a:txBody>
                  <a:tcPr marL="9671" marR="9671" marT="9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Covered</a:t>
                      </a:r>
                    </a:p>
                  </a:txBody>
                  <a:tcPr marL="9671" marR="9671" marT="9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Covered</a:t>
                      </a:r>
                    </a:p>
                  </a:txBody>
                  <a:tcPr marL="9671" marR="9671" marT="9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Covered</a:t>
                      </a:r>
                    </a:p>
                  </a:txBody>
                  <a:tcPr marL="9671" marR="9671" marT="9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Covered</a:t>
                      </a:r>
                    </a:p>
                  </a:txBody>
                  <a:tcPr marL="9671" marR="9671" marT="9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Covered</a:t>
                      </a:r>
                    </a:p>
                  </a:txBody>
                  <a:tcPr marL="9671" marR="9671" marT="9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671" marR="9671" marT="9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242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671" marR="9671" marT="967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Statement Coverage</a:t>
                      </a:r>
                    </a:p>
                  </a:txBody>
                  <a:tcPr marL="9671" marR="9671" marT="9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Covered</a:t>
                      </a:r>
                    </a:p>
                  </a:txBody>
                  <a:tcPr marL="9671" marR="9671" marT="9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Covered</a:t>
                      </a:r>
                    </a:p>
                  </a:txBody>
                  <a:tcPr marL="9671" marR="9671" marT="9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Covered</a:t>
                      </a:r>
                    </a:p>
                  </a:txBody>
                  <a:tcPr marL="9671" marR="9671" marT="9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Covered</a:t>
                      </a:r>
                    </a:p>
                  </a:txBody>
                  <a:tcPr marL="9671" marR="9671" marT="9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Covered</a:t>
                      </a:r>
                    </a:p>
                  </a:txBody>
                  <a:tcPr marL="9671" marR="9671" marT="9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Covered</a:t>
                      </a:r>
                    </a:p>
                  </a:txBody>
                  <a:tcPr marL="9671" marR="9671" marT="9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671" marR="9671" marT="9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209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671" marR="9671" marT="967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Condition Coverage</a:t>
                      </a:r>
                    </a:p>
                  </a:txBody>
                  <a:tcPr marL="9671" marR="9671" marT="9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Covered</a:t>
                      </a:r>
                    </a:p>
                  </a:txBody>
                  <a:tcPr marL="9671" marR="9671" marT="9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Covered</a:t>
                      </a:r>
                    </a:p>
                  </a:txBody>
                  <a:tcPr marL="9671" marR="9671" marT="9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Covered</a:t>
                      </a:r>
                    </a:p>
                  </a:txBody>
                  <a:tcPr marL="9671" marR="9671" marT="9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Covered</a:t>
                      </a:r>
                    </a:p>
                  </a:txBody>
                  <a:tcPr marL="9671" marR="9671" marT="9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Covered</a:t>
                      </a:r>
                    </a:p>
                  </a:txBody>
                  <a:tcPr marL="9671" marR="9671" marT="9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Covered</a:t>
                      </a:r>
                    </a:p>
                  </a:txBody>
                  <a:tcPr marL="9671" marR="9671" marT="9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671" marR="9671" marT="9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12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671" marR="9671" marT="967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 </a:t>
                      </a:r>
                    </a:p>
                  </a:txBody>
                  <a:tcPr marL="9671" marR="9671" marT="9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 </a:t>
                      </a:r>
                    </a:p>
                  </a:txBody>
                  <a:tcPr marL="9671" marR="9671" marT="9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 </a:t>
                      </a:r>
                    </a:p>
                  </a:txBody>
                  <a:tcPr marL="9671" marR="9671" marT="9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 </a:t>
                      </a:r>
                    </a:p>
                  </a:txBody>
                  <a:tcPr marL="9671" marR="9671" marT="9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 </a:t>
                      </a:r>
                    </a:p>
                  </a:txBody>
                  <a:tcPr marL="9671" marR="9671" marT="9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 </a:t>
                      </a:r>
                    </a:p>
                  </a:txBody>
                  <a:tcPr marL="9671" marR="9671" marT="9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 </a:t>
                      </a:r>
                    </a:p>
                  </a:txBody>
                  <a:tcPr marL="9671" marR="9671" marT="9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671" marR="9671" marT="9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12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671" marR="9671" marT="967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Overall Rating</a:t>
                      </a:r>
                    </a:p>
                  </a:txBody>
                  <a:tcPr marL="9671" marR="9671" marT="9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5</a:t>
                      </a:r>
                    </a:p>
                  </a:txBody>
                  <a:tcPr marL="9671" marR="9671" marT="9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5</a:t>
                      </a:r>
                    </a:p>
                  </a:txBody>
                  <a:tcPr marL="9671" marR="9671" marT="9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5</a:t>
                      </a:r>
                    </a:p>
                  </a:txBody>
                  <a:tcPr marL="9671" marR="9671" marT="9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5</a:t>
                      </a:r>
                    </a:p>
                  </a:txBody>
                  <a:tcPr marL="9671" marR="9671" marT="9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5</a:t>
                      </a:r>
                    </a:p>
                  </a:txBody>
                  <a:tcPr marL="9671" marR="9671" marT="9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5</a:t>
                      </a:r>
                    </a:p>
                  </a:txBody>
                  <a:tcPr marL="9671" marR="9671" marT="96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671" marR="9671" marT="9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676400"/>
            <a:ext cx="8229600" cy="770195"/>
          </a:xfrm>
        </p:spPr>
        <p:txBody>
          <a:bodyPr/>
          <a:lstStyle/>
          <a:p>
            <a:r>
              <a:rPr lang="en-US" i="1" dirty="0" smtClean="0">
                <a:latin typeface="Palatino"/>
                <a:cs typeface="Palatino"/>
              </a:rPr>
              <a:t>Code Coverage</a:t>
            </a:r>
            <a:endParaRPr lang="en-US" i="1" dirty="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135853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Iteration</a:t>
            </a:r>
            <a:r>
              <a:rPr lang="en-US" dirty="0"/>
              <a:t> </a:t>
            </a:r>
            <a:r>
              <a:rPr lang="en-US" dirty="0" smtClean="0"/>
              <a:t>and Overall </a:t>
            </a:r>
            <a:r>
              <a:rPr lang="en-US" dirty="0" smtClean="0"/>
              <a:t>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Deployment Difficulties</a:t>
            </a:r>
          </a:p>
          <a:p>
            <a:r>
              <a:rPr lang="en-US" dirty="0" smtClean="0"/>
              <a:t>Amazon Deployment for Web App</a:t>
            </a:r>
          </a:p>
          <a:p>
            <a:r>
              <a:rPr lang="en-US" dirty="0" smtClean="0"/>
              <a:t>Search Friend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93580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Web Tweet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Mobile Tweet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Creating a New 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Finding Some Friends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Viewing Friends’ Tweets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42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3200" dirty="0" smtClean="0"/>
              <a:t> Initial Prototyping Phase</a:t>
            </a:r>
          </a:p>
          <a:p>
            <a:pPr>
              <a:buFont typeface="+mj-lt"/>
              <a:buAutoNum type="arabicPeriod"/>
            </a:pPr>
            <a:r>
              <a:rPr lang="en-US" sz="3200" dirty="0" smtClean="0"/>
              <a:t> Feature Additions to Prototypes</a:t>
            </a:r>
          </a:p>
          <a:p>
            <a:pPr>
              <a:buFont typeface="+mj-lt"/>
              <a:buAutoNum type="arabicPeriod"/>
            </a:pPr>
            <a:r>
              <a:rPr lang="en-US" sz="3200" dirty="0"/>
              <a:t> </a:t>
            </a:r>
            <a:r>
              <a:rPr lang="en-US" sz="3200" dirty="0" smtClean="0"/>
              <a:t>Final Features Added/Live AWS deployment</a:t>
            </a:r>
          </a:p>
          <a:p>
            <a:pPr>
              <a:buFont typeface="+mj-lt"/>
              <a:buAutoNum type="arabi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8680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3048000"/>
            <a:ext cx="6591985" cy="146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Iteration 1  Prototypes and Requirements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2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419" y="457200"/>
            <a:ext cx="4178114" cy="6155075"/>
          </a:xfrm>
        </p:spPr>
      </p:pic>
      <p:sp>
        <p:nvSpPr>
          <p:cNvPr id="5" name="TextBox 4"/>
          <p:cNvSpPr txBox="1"/>
          <p:nvPr/>
        </p:nvSpPr>
        <p:spPr>
          <a:xfrm>
            <a:off x="1301219" y="2133600"/>
            <a:ext cx="3124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Login Page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8536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277" y="624110"/>
            <a:ext cx="4178113" cy="6155075"/>
          </a:xfrm>
        </p:spPr>
      </p:pic>
      <p:sp>
        <p:nvSpPr>
          <p:cNvPr id="5" name="TextBox 4"/>
          <p:cNvSpPr txBox="1"/>
          <p:nvPr/>
        </p:nvSpPr>
        <p:spPr>
          <a:xfrm>
            <a:off x="228048" y="1905000"/>
            <a:ext cx="47302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Create New User Page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29633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525" y="1938992"/>
            <a:ext cx="5778475" cy="4915773"/>
          </a:xfrm>
        </p:spPr>
      </p:pic>
      <p:sp>
        <p:nvSpPr>
          <p:cNvPr id="5" name="TextBox 4"/>
          <p:cNvSpPr txBox="1"/>
          <p:nvPr/>
        </p:nvSpPr>
        <p:spPr>
          <a:xfrm>
            <a:off x="685800" y="2971800"/>
            <a:ext cx="3124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Home Page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3402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979</TotalTime>
  <Words>1513</Words>
  <Application>Microsoft Office PowerPoint</Application>
  <PresentationFormat>On-screen Show (4:3)</PresentationFormat>
  <Paragraphs>318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Century Gothic</vt:lpstr>
      <vt:lpstr>Palatino</vt:lpstr>
      <vt:lpstr>Times New Roman</vt:lpstr>
      <vt:lpstr>Wingdings 3</vt:lpstr>
      <vt:lpstr>Wisp</vt:lpstr>
      <vt:lpstr>Twitter Application:  a 3-Iteration Rapid Prototyping Project  </vt:lpstr>
      <vt:lpstr>Metrics - Requirements</vt:lpstr>
      <vt:lpstr>Metrics – Design </vt:lpstr>
      <vt:lpstr>Metrics - Implementation</vt:lpstr>
      <vt:lpstr>Iterations</vt:lpstr>
      <vt:lpstr>Iteration 1  Prototypes and Requirements </vt:lpstr>
      <vt:lpstr>PowerPoint Presentation</vt:lpstr>
      <vt:lpstr>PowerPoint Presentation</vt:lpstr>
      <vt:lpstr>PowerPoint Presentation</vt:lpstr>
      <vt:lpstr>Iteration 1 Design</vt:lpstr>
      <vt:lpstr>Flow Diagram</vt:lpstr>
      <vt:lpstr>Use Case Diagram</vt:lpstr>
      <vt:lpstr>Class Diagram</vt:lpstr>
      <vt:lpstr>Iteration 1 Implementation</vt:lpstr>
      <vt:lpstr>Login Page</vt:lpstr>
      <vt:lpstr>Create New User Page </vt:lpstr>
      <vt:lpstr>Home Page</vt:lpstr>
      <vt:lpstr>Iteration 1 Difficulties </vt:lpstr>
      <vt:lpstr>Iteration 2 Requirements</vt:lpstr>
      <vt:lpstr>Forgot/Change Password Pages, SQLite database</vt:lpstr>
      <vt:lpstr>Iteration 2 Design</vt:lpstr>
      <vt:lpstr>Flow Diagram</vt:lpstr>
      <vt:lpstr>Use Case Diagram</vt:lpstr>
      <vt:lpstr>Class Diagram</vt:lpstr>
      <vt:lpstr>Iteration 2 Implementation</vt:lpstr>
      <vt:lpstr>Forgot Password Page</vt:lpstr>
      <vt:lpstr>Change Password </vt:lpstr>
      <vt:lpstr>Iteration 2 Difficulty </vt:lpstr>
      <vt:lpstr>A General Example of Test Case Scenarios: Forgot Password</vt:lpstr>
      <vt:lpstr>A General Example of Test Case Scenarios:  Change Password</vt:lpstr>
      <vt:lpstr>Iteration 3 Design and Requirements</vt:lpstr>
      <vt:lpstr>Flow Diagram</vt:lpstr>
      <vt:lpstr>Use Case Diagram</vt:lpstr>
      <vt:lpstr>PowerPoint Presentation</vt:lpstr>
      <vt:lpstr>Iteration 3 Implementation</vt:lpstr>
      <vt:lpstr>Friends’ Tweets Page</vt:lpstr>
      <vt:lpstr>Home Page </vt:lpstr>
      <vt:lpstr>Index/Login Page </vt:lpstr>
      <vt:lpstr>Requirements Metrics and Trends</vt:lpstr>
      <vt:lpstr>Design Metrics and Trends</vt:lpstr>
      <vt:lpstr>Reusability</vt:lpstr>
      <vt:lpstr>Implementation Metrics and Trends</vt:lpstr>
      <vt:lpstr>PowerPoint Presentation</vt:lpstr>
      <vt:lpstr>PowerPoint Presentation</vt:lpstr>
      <vt:lpstr>Security</vt:lpstr>
      <vt:lpstr>Code Coverage</vt:lpstr>
      <vt:lpstr>3rd Iteration and Overall Difficulties</vt:lpstr>
      <vt:lpstr>Demonstration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Hierarchical Classification of PubMed “Corneal Diseases” Abstracts</dc:title>
  <dc:creator>NH</dc:creator>
  <cp:lastModifiedBy>Nathan Hammes</cp:lastModifiedBy>
  <cp:revision>53</cp:revision>
  <dcterms:created xsi:type="dcterms:W3CDTF">2014-05-01T11:56:14Z</dcterms:created>
  <dcterms:modified xsi:type="dcterms:W3CDTF">2014-12-10T20:00:39Z</dcterms:modified>
</cp:coreProperties>
</file>