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44"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4D883B-2349-41E4-B614-67945BC62C0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693692-8468-4C8F-AF0E-C3DE1CB644F3}">
      <dgm:prSet custT="1"/>
      <dgm:spPr/>
      <dgm:t>
        <a:bodyPr/>
        <a:lstStyle/>
        <a:p>
          <a:endParaRPr lang="en-US" sz="2000" dirty="0">
            <a:latin typeface="+mj-lt"/>
          </a:endParaRPr>
        </a:p>
      </dgm:t>
    </dgm:pt>
    <dgm:pt modelId="{2C7130C3-E590-4024-AE04-3A5AEE5FC939}" type="parTrans" cxnId="{B6DDEEB1-8A77-4028-A196-F93BA935501D}">
      <dgm:prSet/>
      <dgm:spPr/>
      <dgm:t>
        <a:bodyPr/>
        <a:lstStyle/>
        <a:p>
          <a:endParaRPr lang="en-US"/>
        </a:p>
      </dgm:t>
    </dgm:pt>
    <dgm:pt modelId="{D101DAFB-BBEE-4D16-B4D3-161B0D69285C}" type="sibTrans" cxnId="{B6DDEEB1-8A77-4028-A196-F93BA935501D}">
      <dgm:prSet/>
      <dgm:spPr/>
      <dgm:t>
        <a:bodyPr/>
        <a:lstStyle/>
        <a:p>
          <a:endParaRPr lang="en-US"/>
        </a:p>
      </dgm:t>
    </dgm:pt>
    <dgm:pt modelId="{5B8BB801-957E-4A42-8FE7-A444DD0F76C4}">
      <dgm:prSet custT="1"/>
      <dgm:spPr/>
      <dgm:t>
        <a:bodyPr/>
        <a:lstStyle/>
        <a:p>
          <a:endParaRPr lang="en-US" sz="2000" dirty="0"/>
        </a:p>
      </dgm:t>
    </dgm:pt>
    <dgm:pt modelId="{DC02CE59-FA37-4AD3-9AB5-C0A8C2369542}" type="parTrans" cxnId="{05D26B77-83BD-4406-8420-A2F7EAD4C337}">
      <dgm:prSet/>
      <dgm:spPr/>
      <dgm:t>
        <a:bodyPr/>
        <a:lstStyle/>
        <a:p>
          <a:endParaRPr lang="en-US"/>
        </a:p>
      </dgm:t>
    </dgm:pt>
    <dgm:pt modelId="{6224014B-FAF8-4A67-B49A-B809D3C03F4E}" type="sibTrans" cxnId="{05D26B77-83BD-4406-8420-A2F7EAD4C337}">
      <dgm:prSet/>
      <dgm:spPr/>
      <dgm:t>
        <a:bodyPr/>
        <a:lstStyle/>
        <a:p>
          <a:endParaRPr lang="en-US"/>
        </a:p>
      </dgm:t>
    </dgm:pt>
    <dgm:pt modelId="{2F48D556-E7A6-407B-9580-D04F8606B376}" type="pres">
      <dgm:prSet presAssocID="{D64D883B-2349-41E4-B614-67945BC62C06}" presName="root" presStyleCnt="0">
        <dgm:presLayoutVars>
          <dgm:dir/>
          <dgm:resizeHandles val="exact"/>
        </dgm:presLayoutVars>
      </dgm:prSet>
      <dgm:spPr/>
    </dgm:pt>
    <dgm:pt modelId="{0B6168FA-203C-4AB5-BCB1-DBD84B23EE96}" type="pres">
      <dgm:prSet presAssocID="{21693692-8468-4C8F-AF0E-C3DE1CB644F3}" presName="compNode" presStyleCnt="0"/>
      <dgm:spPr/>
    </dgm:pt>
    <dgm:pt modelId="{D2C178DA-6DB7-44B2-9446-12D4C2CB4661}" type="pres">
      <dgm:prSet presAssocID="{21693692-8468-4C8F-AF0E-C3DE1CB644F3}" presName="iconRect" presStyleLbl="node1" presStyleIdx="0" presStyleCnt="2" custScaleX="96548" custScaleY="93808" custLinFactNeighborX="-17664" custLinFactNeighborY="-2823"/>
      <dgm:spPr>
        <a:ln>
          <a:noFill/>
        </a:ln>
      </dgm:spPr>
      <dgm:extLst/>
    </dgm:pt>
    <dgm:pt modelId="{71B35D10-6D0A-43A0-A702-0A5AAB192E1F}" type="pres">
      <dgm:prSet presAssocID="{21693692-8468-4C8F-AF0E-C3DE1CB644F3}" presName="spaceRect" presStyleCnt="0"/>
      <dgm:spPr/>
    </dgm:pt>
    <dgm:pt modelId="{A7D6178C-CDCC-43DD-B955-05238DEA6F98}" type="pres">
      <dgm:prSet presAssocID="{21693692-8468-4C8F-AF0E-C3DE1CB644F3}" presName="textRect" presStyleLbl="revTx" presStyleIdx="0" presStyleCnt="2">
        <dgm:presLayoutVars>
          <dgm:chMax val="1"/>
          <dgm:chPref val="1"/>
        </dgm:presLayoutVars>
      </dgm:prSet>
      <dgm:spPr/>
    </dgm:pt>
    <dgm:pt modelId="{EBE45BCD-D9F1-4257-939E-0AC40831F15E}" type="pres">
      <dgm:prSet presAssocID="{D101DAFB-BBEE-4D16-B4D3-161B0D69285C}" presName="sibTrans" presStyleCnt="0"/>
      <dgm:spPr/>
    </dgm:pt>
    <dgm:pt modelId="{FCBE9B6A-4E2C-4665-997D-8A61EB4B6966}" type="pres">
      <dgm:prSet presAssocID="{5B8BB801-957E-4A42-8FE7-A444DD0F76C4}" presName="compNode" presStyleCnt="0"/>
      <dgm:spPr/>
    </dgm:pt>
    <dgm:pt modelId="{9E902B79-8CA6-4E74-B56D-2518B8DEFF3A}" type="pres">
      <dgm:prSet presAssocID="{5B8BB801-957E-4A42-8FE7-A444DD0F76C4}" presName="iconRect" presStyleLbl="node1" presStyleIdx="1" presStyleCnt="2" custScaleX="66655" custScaleY="81691" custLinFactX="-91642" custLinFactNeighborX="-100000" custLinFactNeighborY="-27115"/>
      <dgm:spPr>
        <a:ln>
          <a:noFill/>
        </a:ln>
      </dgm:spPr>
      <dgm:extLst/>
    </dgm:pt>
    <dgm:pt modelId="{30F08001-7085-4EEC-90DE-E4ACB8F122A3}" type="pres">
      <dgm:prSet presAssocID="{5B8BB801-957E-4A42-8FE7-A444DD0F76C4}" presName="spaceRect" presStyleCnt="0"/>
      <dgm:spPr/>
    </dgm:pt>
    <dgm:pt modelId="{9BB2B9DB-E467-4D39-8EFC-1F9895BFABC4}" type="pres">
      <dgm:prSet presAssocID="{5B8BB801-957E-4A42-8FE7-A444DD0F76C4}" presName="textRect" presStyleLbl="revTx" presStyleIdx="1" presStyleCnt="2">
        <dgm:presLayoutVars>
          <dgm:chMax val="1"/>
          <dgm:chPref val="1"/>
        </dgm:presLayoutVars>
      </dgm:prSet>
      <dgm:spPr/>
    </dgm:pt>
  </dgm:ptLst>
  <dgm:cxnLst>
    <dgm:cxn modelId="{D59EB824-E767-4630-A560-149E7F3C5143}" type="presOf" srcId="{21693692-8468-4C8F-AF0E-C3DE1CB644F3}" destId="{A7D6178C-CDCC-43DD-B955-05238DEA6F98}" srcOrd="0" destOrd="0" presId="urn:microsoft.com/office/officeart/2018/2/layout/IconLabelList"/>
    <dgm:cxn modelId="{2AE20337-B364-48AC-89DA-42E82F32F0F0}" type="presOf" srcId="{5B8BB801-957E-4A42-8FE7-A444DD0F76C4}" destId="{9BB2B9DB-E467-4D39-8EFC-1F9895BFABC4}" srcOrd="0" destOrd="0" presId="urn:microsoft.com/office/officeart/2018/2/layout/IconLabelList"/>
    <dgm:cxn modelId="{05D26B77-83BD-4406-8420-A2F7EAD4C337}" srcId="{D64D883B-2349-41E4-B614-67945BC62C06}" destId="{5B8BB801-957E-4A42-8FE7-A444DD0F76C4}" srcOrd="1" destOrd="0" parTransId="{DC02CE59-FA37-4AD3-9AB5-C0A8C2369542}" sibTransId="{6224014B-FAF8-4A67-B49A-B809D3C03F4E}"/>
    <dgm:cxn modelId="{B6DDEEB1-8A77-4028-A196-F93BA935501D}" srcId="{D64D883B-2349-41E4-B614-67945BC62C06}" destId="{21693692-8468-4C8F-AF0E-C3DE1CB644F3}" srcOrd="0" destOrd="0" parTransId="{2C7130C3-E590-4024-AE04-3A5AEE5FC939}" sibTransId="{D101DAFB-BBEE-4D16-B4D3-161B0D69285C}"/>
    <dgm:cxn modelId="{B0B427B3-21AD-41B3-9D66-E75C81026941}" type="presOf" srcId="{D64D883B-2349-41E4-B614-67945BC62C06}" destId="{2F48D556-E7A6-407B-9580-D04F8606B376}" srcOrd="0" destOrd="0" presId="urn:microsoft.com/office/officeart/2018/2/layout/IconLabelList"/>
    <dgm:cxn modelId="{CB185D9B-DEAD-4D10-B72E-854839A56BC1}" type="presParOf" srcId="{2F48D556-E7A6-407B-9580-D04F8606B376}" destId="{0B6168FA-203C-4AB5-BCB1-DBD84B23EE96}" srcOrd="0" destOrd="0" presId="urn:microsoft.com/office/officeart/2018/2/layout/IconLabelList"/>
    <dgm:cxn modelId="{93A86EF3-29D0-49E9-AE10-831511B6D3E6}" type="presParOf" srcId="{0B6168FA-203C-4AB5-BCB1-DBD84B23EE96}" destId="{D2C178DA-6DB7-44B2-9446-12D4C2CB4661}" srcOrd="0" destOrd="0" presId="urn:microsoft.com/office/officeart/2018/2/layout/IconLabelList"/>
    <dgm:cxn modelId="{16D2ADD9-8612-4EC8-A20C-102EE1591876}" type="presParOf" srcId="{0B6168FA-203C-4AB5-BCB1-DBD84B23EE96}" destId="{71B35D10-6D0A-43A0-A702-0A5AAB192E1F}" srcOrd="1" destOrd="0" presId="urn:microsoft.com/office/officeart/2018/2/layout/IconLabelList"/>
    <dgm:cxn modelId="{8F298557-8CCD-4F2C-9980-36E95186C1E4}" type="presParOf" srcId="{0B6168FA-203C-4AB5-BCB1-DBD84B23EE96}" destId="{A7D6178C-CDCC-43DD-B955-05238DEA6F98}" srcOrd="2" destOrd="0" presId="urn:microsoft.com/office/officeart/2018/2/layout/IconLabelList"/>
    <dgm:cxn modelId="{E9C0355F-8713-48A6-B0D2-A0F5495639ED}" type="presParOf" srcId="{2F48D556-E7A6-407B-9580-D04F8606B376}" destId="{EBE45BCD-D9F1-4257-939E-0AC40831F15E}" srcOrd="1" destOrd="0" presId="urn:microsoft.com/office/officeart/2018/2/layout/IconLabelList"/>
    <dgm:cxn modelId="{D8A6C283-EAD9-4BBF-BEAE-7ACD53357441}" type="presParOf" srcId="{2F48D556-E7A6-407B-9580-D04F8606B376}" destId="{FCBE9B6A-4E2C-4665-997D-8A61EB4B6966}" srcOrd="2" destOrd="0" presId="urn:microsoft.com/office/officeart/2018/2/layout/IconLabelList"/>
    <dgm:cxn modelId="{9C10BC0F-3AC3-42BA-864E-14C55D129D7A}" type="presParOf" srcId="{FCBE9B6A-4E2C-4665-997D-8A61EB4B6966}" destId="{9E902B79-8CA6-4E74-B56D-2518B8DEFF3A}" srcOrd="0" destOrd="0" presId="urn:microsoft.com/office/officeart/2018/2/layout/IconLabelList"/>
    <dgm:cxn modelId="{93B4FD9E-7CD1-4C4E-AD68-23BBC7440FF9}" type="presParOf" srcId="{FCBE9B6A-4E2C-4665-997D-8A61EB4B6966}" destId="{30F08001-7085-4EEC-90DE-E4ACB8F122A3}" srcOrd="1" destOrd="0" presId="urn:microsoft.com/office/officeart/2018/2/layout/IconLabelList"/>
    <dgm:cxn modelId="{70179944-0D6D-4629-8A63-4BEA02A98F50}" type="presParOf" srcId="{FCBE9B6A-4E2C-4665-997D-8A61EB4B6966}" destId="{9BB2B9DB-E467-4D39-8EFC-1F9895BFABC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178DA-6DB7-44B2-9446-12D4C2CB4661}">
      <dsp:nvSpPr>
        <dsp:cNvPr id="0" name=""/>
        <dsp:cNvSpPr/>
      </dsp:nvSpPr>
      <dsp:spPr>
        <a:xfrm>
          <a:off x="968296" y="586345"/>
          <a:ext cx="1779069" cy="1679523"/>
        </a:xfrm>
        <a:prstGeom prst="rect">
          <a:avLst/>
        </a:prstGeom>
        <a:solidFill>
          <a:schemeClr val="accent2">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D6178C-CDCC-43DD-B955-05238DEA6F98}">
      <dsp:nvSpPr>
        <dsp:cNvPr id="0" name=""/>
        <dsp:cNvSpPr/>
      </dsp:nvSpPr>
      <dsp:spPr>
        <a:xfrm>
          <a:off x="62697" y="2835916"/>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endParaRPr lang="en-US" sz="2000" kern="1200" dirty="0">
            <a:latin typeface="+mj-lt"/>
          </a:endParaRPr>
        </a:p>
      </dsp:txBody>
      <dsp:txXfrm>
        <a:off x="62697" y="2835916"/>
        <a:ext cx="4241250" cy="720000"/>
      </dsp:txXfrm>
    </dsp:sp>
    <dsp:sp modelId="{9E902B79-8CA6-4E74-B56D-2518B8DEFF3A}">
      <dsp:nvSpPr>
        <dsp:cNvPr id="0" name=""/>
        <dsp:cNvSpPr/>
      </dsp:nvSpPr>
      <dsp:spPr>
        <a:xfrm>
          <a:off x="2873107" y="119936"/>
          <a:ext cx="1272152" cy="1559123"/>
        </a:xfrm>
        <a:prstGeom prst="rect">
          <a:avLst/>
        </a:prstGeom>
        <a:solidFill>
          <a:schemeClr val="accent3">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B2B9DB-E467-4D39-8EFC-1F9895BFABC4}">
      <dsp:nvSpPr>
        <dsp:cNvPr id="0" name=""/>
        <dsp:cNvSpPr/>
      </dsp:nvSpPr>
      <dsp:spPr>
        <a:xfrm>
          <a:off x="5046165" y="2835361"/>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endParaRPr lang="en-US" sz="2000" kern="1200" dirty="0"/>
        </a:p>
      </dsp:txBody>
      <dsp:txXfrm>
        <a:off x="5046165" y="2835361"/>
        <a:ext cx="424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3183404"/>
            <a:ext cx="8610600" cy="1938992"/>
          </a:xfrm>
          <a:prstGeom prst="rect">
            <a:avLst/>
          </a:prstGeom>
          <a:noFill/>
        </p:spPr>
        <p:txBody>
          <a:bodyPr wrap="square" rtlCol="0">
            <a:spAutoFit/>
          </a:bodyPr>
          <a:lstStyle/>
          <a:p>
            <a:r>
              <a:rPr lang="en-US" sz="2400" dirty="0"/>
              <a:t>STUDENT NAME:  AKSHAYA.J</a:t>
            </a:r>
          </a:p>
          <a:p>
            <a:r>
              <a:rPr lang="en-US" sz="2400" dirty="0"/>
              <a:t>REGISTER NO:312209046</a:t>
            </a:r>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367600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r>
              <a:rPr lang="en-US" sz="1200" b="1" spc="5" dirty="0">
                <a:latin typeface="+mj-lt"/>
                <a:cs typeface="Trebuchet MS"/>
              </a:rPr>
              <a:t>     </a:t>
            </a:r>
          </a:p>
          <a:p>
            <a:pPr marL="12700">
              <a:lnSpc>
                <a:spcPct val="100000"/>
              </a:lnSpc>
              <a:spcBef>
                <a:spcPts val="105"/>
              </a:spcBef>
            </a:pPr>
            <a:endParaRPr lang="en-US" sz="1200" b="1" spc="5" dirty="0">
              <a:latin typeface="+mj-lt"/>
              <a:cs typeface="Trebuchet MS"/>
            </a:endParaRPr>
          </a:p>
          <a:p>
            <a:pPr marL="12700">
              <a:lnSpc>
                <a:spcPct val="100000"/>
              </a:lnSpc>
              <a:spcBef>
                <a:spcPts val="105"/>
              </a:spcBef>
            </a:pPr>
            <a:endParaRPr lang="en-US" sz="1200" b="1" spc="5" dirty="0">
              <a:latin typeface="+mj-lt"/>
              <a:cs typeface="Trebuchet MS"/>
            </a:endParaRPr>
          </a:p>
          <a:p>
            <a:pPr marL="12700">
              <a:lnSpc>
                <a:spcPct val="100000"/>
              </a:lnSpc>
              <a:spcBef>
                <a:spcPts val="105"/>
              </a:spcBef>
            </a:pPr>
            <a:endParaRPr lang="en-US" sz="1200" b="1" spc="5" dirty="0">
              <a:latin typeface="+mj-lt"/>
              <a:cs typeface="Trebuchet MS"/>
            </a:endParaRPr>
          </a:p>
          <a:p>
            <a:pPr marL="12700">
              <a:lnSpc>
                <a:spcPct val="100000"/>
              </a:lnSpc>
              <a:spcBef>
                <a:spcPts val="105"/>
              </a:spcBef>
            </a:pPr>
            <a:r>
              <a:rPr lang="en-US" sz="1200" b="1" spc="5" dirty="0">
                <a:latin typeface="+mj-lt"/>
                <a:cs typeface="Trebuchet MS"/>
              </a:rPr>
              <a:t> downloaded at the data set from </a:t>
            </a:r>
            <a:r>
              <a:rPr lang="en-US" sz="1200" b="1" spc="5" dirty="0" err="1">
                <a:latin typeface="+mj-lt"/>
                <a:cs typeface="Trebuchet MS"/>
              </a:rPr>
              <a:t>edunet</a:t>
            </a:r>
            <a:r>
              <a:rPr lang="en-US" sz="1200" b="1" spc="5" dirty="0">
                <a:latin typeface="+mj-lt"/>
                <a:cs typeface="Trebuchet MS"/>
              </a:rPr>
              <a:t> dashboard open the data in excel saved the file in </a:t>
            </a:r>
            <a:r>
              <a:rPr lang="en-US" sz="1200" b="1" spc="5" dirty="0" err="1">
                <a:latin typeface="+mj-lt"/>
                <a:cs typeface="Trebuchet MS"/>
              </a:rPr>
              <a:t>destop</a:t>
            </a:r>
            <a:r>
              <a:rPr lang="en-US" sz="1200" b="1" spc="5" dirty="0">
                <a:latin typeface="+mj-lt"/>
                <a:cs typeface="Trebuchet MS"/>
              </a:rPr>
              <a:t> as ( . Excel) file </a:t>
            </a:r>
          </a:p>
          <a:p>
            <a:pPr marL="12700">
              <a:lnSpc>
                <a:spcPct val="100000"/>
              </a:lnSpc>
              <a:spcBef>
                <a:spcPts val="105"/>
              </a:spcBef>
            </a:pPr>
            <a:r>
              <a:rPr lang="en-US" sz="1200" b="1" spc="5" dirty="0">
                <a:latin typeface="+mj-lt"/>
                <a:cs typeface="Trebuchet MS"/>
              </a:rPr>
              <a:t>Feature collection</a:t>
            </a:r>
          </a:p>
          <a:p>
            <a:pPr marL="12700">
              <a:lnSpc>
                <a:spcPct val="100000"/>
              </a:lnSpc>
              <a:spcBef>
                <a:spcPts val="105"/>
              </a:spcBef>
            </a:pPr>
            <a:r>
              <a:rPr lang="en-US" sz="1200" b="1" spc="5" dirty="0">
                <a:latin typeface="+mj-lt"/>
                <a:cs typeface="Trebuchet MS"/>
              </a:rPr>
              <a:t>  used conditional formatting</a:t>
            </a:r>
          </a:p>
          <a:p>
            <a:pPr marL="12700">
              <a:lnSpc>
                <a:spcPct val="100000"/>
              </a:lnSpc>
              <a:spcBef>
                <a:spcPts val="105"/>
              </a:spcBef>
            </a:pPr>
            <a:r>
              <a:rPr lang="en-US" sz="1200" b="1" spc="5" dirty="0">
                <a:latin typeface="+mj-lt"/>
                <a:cs typeface="Trebuchet MS"/>
              </a:rPr>
              <a:t>Used fill </a:t>
            </a:r>
            <a:r>
              <a:rPr lang="en-US" sz="1200" b="1" spc="5" dirty="0" err="1">
                <a:latin typeface="+mj-lt"/>
                <a:cs typeface="Trebuchet MS"/>
              </a:rPr>
              <a:t>colour</a:t>
            </a:r>
            <a:r>
              <a:rPr lang="en-US" sz="1200" b="1" spc="5" dirty="0">
                <a:latin typeface="+mj-lt"/>
                <a:cs typeface="Trebuchet MS"/>
              </a:rPr>
              <a:t> option </a:t>
            </a:r>
          </a:p>
          <a:p>
            <a:pPr marL="12700">
              <a:lnSpc>
                <a:spcPct val="100000"/>
              </a:lnSpc>
              <a:spcBef>
                <a:spcPts val="105"/>
              </a:spcBef>
            </a:pPr>
            <a:r>
              <a:rPr lang="en-US" sz="1200" b="1" spc="5" dirty="0">
                <a:latin typeface="+mj-lt"/>
                <a:cs typeface="Trebuchet MS"/>
              </a:rPr>
              <a:t>Used filter option to select blanks in the column </a:t>
            </a:r>
          </a:p>
          <a:p>
            <a:pPr marL="12700">
              <a:lnSpc>
                <a:spcPct val="100000"/>
              </a:lnSpc>
              <a:spcBef>
                <a:spcPts val="105"/>
              </a:spcBef>
            </a:pPr>
            <a:r>
              <a:rPr lang="en-US" sz="1200" b="1" spc="5" dirty="0">
                <a:latin typeface="+mj-lt"/>
                <a:cs typeface="Trebuchet MS"/>
              </a:rPr>
              <a:t>Data cleaning</a:t>
            </a:r>
          </a:p>
          <a:p>
            <a:pPr marL="12700">
              <a:lnSpc>
                <a:spcPct val="100000"/>
              </a:lnSpc>
              <a:spcBef>
                <a:spcPts val="105"/>
              </a:spcBef>
            </a:pPr>
            <a:r>
              <a:rPr lang="en-US" sz="1200" b="1" spc="5" dirty="0">
                <a:latin typeface="+mj-lt"/>
                <a:cs typeface="Trebuchet MS"/>
              </a:rPr>
              <a:t>Filtering the data according to our needs</a:t>
            </a:r>
          </a:p>
          <a:p>
            <a:pPr marL="12700">
              <a:lnSpc>
                <a:spcPct val="100000"/>
              </a:lnSpc>
              <a:spcBef>
                <a:spcPts val="105"/>
              </a:spcBef>
            </a:pPr>
            <a:r>
              <a:rPr lang="en-US" sz="1200" b="1" spc="5" dirty="0">
                <a:latin typeface="+mj-lt"/>
                <a:cs typeface="Trebuchet MS"/>
              </a:rPr>
              <a:t>Making the data into a structured data and separating the </a:t>
            </a:r>
            <a:r>
              <a:rPr lang="en-US" sz="1200" b="1" spc="5" dirty="0" err="1">
                <a:latin typeface="+mj-lt"/>
                <a:cs typeface="Trebuchet MS"/>
              </a:rPr>
              <a:t>impotant</a:t>
            </a:r>
            <a:r>
              <a:rPr lang="en-US" sz="1200" b="1" spc="5" dirty="0">
                <a:latin typeface="+mj-lt"/>
                <a:cs typeface="Trebuchet MS"/>
              </a:rPr>
              <a:t> columns </a:t>
            </a:r>
            <a:endParaRPr sz="1200" dirty="0">
              <a:latin typeface="+mj-lt"/>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52400" y="122872"/>
            <a:ext cx="10681335" cy="3693319"/>
          </a:xfrm>
        </p:spPr>
        <p:txBody>
          <a:bodyPr/>
          <a:lstStyle/>
          <a:p>
            <a:r>
              <a:rPr lang="en-US" dirty="0">
                <a:latin typeface="Times New Roman" panose="02020603050405020304" pitchFamily="18" charset="0"/>
                <a:cs typeface="Times New Roman" panose="02020603050405020304" pitchFamily="18" charset="0"/>
              </a:rPr>
              <a:t>Conclusion the main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9D9EF00B-DCCC-2D5F-3558-BA25020F22BE}"/>
              </a:ext>
            </a:extLst>
          </p:cNvPr>
          <p:cNvGraphicFramePr>
            <a:graphicFrameLocks noGrp="1"/>
          </p:cNvGraphicFramePr>
          <p:nvPr>
            <p:extLst>
              <p:ext uri="{D42A27DB-BD31-4B8C-83A1-F6EECF244321}">
                <p14:modId xmlns:p14="http://schemas.microsoft.com/office/powerpoint/2010/main" val="4211361057"/>
              </p:ext>
            </p:extLst>
          </p:nvPr>
        </p:nvGraphicFramePr>
        <p:xfrm>
          <a:off x="632087" y="1332598"/>
          <a:ext cx="9350113"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2C17DA20-1958-47D3-A07B-07A0EAFBD118}"/>
              </a:ext>
            </a:extLst>
          </p:cNvPr>
          <p:cNvSpPr txBox="1"/>
          <p:nvPr/>
        </p:nvSpPr>
        <p:spPr>
          <a:xfrm>
            <a:off x="6070281" y="946695"/>
            <a:ext cx="3459481" cy="4247317"/>
          </a:xfrm>
          <a:prstGeom prst="rect">
            <a:avLst/>
          </a:prstGeom>
          <a:noFill/>
        </p:spPr>
        <p:txBody>
          <a:bodyPr wrap="square" rtlCol="0">
            <a:spAutoFit/>
          </a:bodyPr>
          <a:lstStyle/>
          <a:p>
            <a:r>
              <a:rPr lang="en-US" dirty="0"/>
              <a:t>In any </a:t>
            </a:r>
            <a:r>
              <a:rPr lang="en-US" dirty="0" err="1"/>
              <a:t>organiasation</a:t>
            </a:r>
            <a:r>
              <a:rPr lang="en-US" dirty="0"/>
              <a:t> ,the main task is people handling is to manage people who are the main assts of the organization as they are the saying that when you are a employee Who are the main assets of the </a:t>
            </a:r>
            <a:r>
              <a:rPr lang="en-US" dirty="0" err="1"/>
              <a:t>organisation</a:t>
            </a:r>
            <a:r>
              <a:rPr lang="en-US" dirty="0"/>
              <a:t> as they are the person to fulfill the ultimate goal of the </a:t>
            </a:r>
            <a:r>
              <a:rPr lang="en-US" dirty="0" err="1"/>
              <a:t>business.Definition</a:t>
            </a:r>
            <a:r>
              <a:rPr lang="en-US" dirty="0"/>
              <a:t> for you to grow yourself but at the time when you become a leader ,the definition of success is to  others . And that's where employer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938992"/>
          </a:xfrm>
          <a:prstGeom prst="rect">
            <a:avLst/>
          </a:prstGeom>
          <a:noFill/>
        </p:spPr>
        <p:txBody>
          <a:bodyPr wrap="square" rtlCol="0">
            <a:spAutoFit/>
          </a:bodyPr>
          <a:lstStyle/>
          <a:p>
            <a:r>
              <a:rPr lang="en-US" sz="2800" b="1" dirty="0">
                <a:solidFill>
                  <a:srgbClr val="0F0F0F"/>
                </a:solidFill>
                <a:latin typeface="Times New Roman" panose="02020603050405020304" pitchFamily="18" charset="0"/>
                <a:cs typeface="Times New Roman" panose="02020603050405020304" pitchFamily="18" charset="0"/>
              </a:rPr>
              <a:t>Employee Performance Analysis using Excel</a:t>
            </a:r>
          </a:p>
          <a:p>
            <a:endParaRPr lang="en-US" sz="4400" b="1" dirty="0">
              <a:solidFill>
                <a:srgbClr val="0F0F0F"/>
              </a:solidFill>
              <a:latin typeface="Times New Roman" panose="02020603050405020304" pitchFamily="18" charset="0"/>
              <a:cs typeface="Times New Roman" panose="02020603050405020304" pitchFamily="18" charset="0"/>
            </a:endParaRPr>
          </a:p>
          <a:p>
            <a:r>
              <a:rPr lang="en-US" sz="4400" b="1" dirty="0">
                <a:solidFill>
                  <a:srgbClr val="0F0F0F"/>
                </a:solidFill>
                <a:latin typeface="Times New Roman" panose="02020603050405020304" pitchFamily="18" charset="0"/>
                <a:cs typeface="Times New Roman" panose="02020603050405020304" pitchFamily="18" charset="0"/>
              </a:rPr>
              <a:t>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760622"/>
            <a:ext cx="8081328" cy="2332690"/>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r>
              <a:rPr lang="en-US" sz="1200" b="0" spc="10" dirty="0"/>
              <a:t>Analyzing employee data sets is crucial for several reasons</a:t>
            </a:r>
            <a:br>
              <a:rPr lang="en-US" sz="1200" b="0" spc="10" dirty="0"/>
            </a:br>
            <a:r>
              <a:rPr lang="en-US" sz="1200" b="0" spc="10" dirty="0"/>
              <a:t>1.ImprovingExperience: </a:t>
            </a:r>
            <a:br>
              <a:rPr lang="en-US" sz="1200" b="0" spc="10" dirty="0"/>
            </a:br>
            <a:r>
              <a:rPr lang="en-US" sz="1200" b="0" spc="10" dirty="0"/>
              <a:t>2.Enhancing Productivity: </a:t>
            </a:r>
            <a:br>
              <a:rPr lang="en-US" sz="1200" b="0" spc="10" dirty="0"/>
            </a:br>
            <a:r>
              <a:rPr lang="en-US" sz="1200" b="0" spc="10" dirty="0"/>
              <a:t>3Decision-Making:</a:t>
            </a:r>
            <a:br>
              <a:rPr lang="en-US" sz="1200" b="0" spc="10" dirty="0"/>
            </a:br>
            <a:br>
              <a:rPr lang="en-US" sz="1200" b="0" spc="10" dirty="0"/>
            </a:br>
            <a:br>
              <a:rPr lang="en-US" sz="1200" b="0" spc="10" dirty="0"/>
            </a:br>
            <a:r>
              <a:rPr lang="en-US" sz="1200" b="0" spc="10" dirty="0"/>
              <a:t>4.DentifyingTrends and Patterns: </a:t>
            </a:r>
            <a:br>
              <a:rPr lang="en-US" sz="1200" b="0" spc="10" dirty="0"/>
            </a:br>
            <a:r>
              <a:rPr lang="en-US" sz="1200" b="0" spc="10" dirty="0"/>
              <a:t>5.Ensuring fairness and Compliance:</a:t>
            </a:r>
            <a:br>
              <a:rPr lang="en-US" sz="1200" b="0" spc="10" dirty="0"/>
            </a:br>
            <a:r>
              <a:rPr lang="en-US" sz="1200" b="0" spc="10" dirty="0"/>
              <a:t>6.Strategic Planning:</a:t>
            </a:r>
            <a:endParaRPr sz="12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599953"/>
            <a:ext cx="7185025" cy="3032882"/>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2400" spc="5" dirty="0"/>
              <a:t>PROJECT</a:t>
            </a:r>
            <a:r>
              <a:rPr lang="en-US" sz="2400" spc="5" dirty="0"/>
              <a:t> </a:t>
            </a:r>
            <a:r>
              <a:rPr sz="2400" spc="-20" dirty="0"/>
              <a:t>OVERVIEW</a:t>
            </a:r>
            <a:br>
              <a:rPr lang="en-US" sz="1200" spc="-20" dirty="0"/>
            </a:br>
            <a:br>
              <a:rPr lang="en-US" sz="1200" spc="-20" dirty="0"/>
            </a:br>
            <a:r>
              <a:rPr lang="en-US" sz="1200" b="0" spc="-20" dirty="0">
                <a:latin typeface="+mj-lt"/>
              </a:rPr>
              <a:t>The primary objective of this project is to systematically analyze employee performance across the organization, identify key factors affecting performance, and develop strategies to improve overall productivity, engagement, and job satisfaction.</a:t>
            </a:r>
            <a:br>
              <a:rPr lang="en-US" sz="1200" b="0" spc="-20" dirty="0">
                <a:latin typeface="+mj-lt"/>
              </a:rPr>
            </a:br>
            <a:br>
              <a:rPr lang="en-US" sz="1200" b="0" spc="-20" dirty="0">
                <a:latin typeface="+mj-lt"/>
              </a:rPr>
            </a:br>
            <a:r>
              <a:rPr lang="en-US" sz="1400" spc="-20" dirty="0"/>
              <a:t>Employee performance curial for several reason:</a:t>
            </a:r>
            <a:br>
              <a:rPr lang="en-US" sz="1400" spc="-20" dirty="0"/>
            </a:br>
            <a:r>
              <a:rPr lang="en-US" sz="1400" b="0" spc="-20" dirty="0"/>
              <a:t>Feedback and improvement </a:t>
            </a:r>
            <a:br>
              <a:rPr lang="en-US" sz="1400" b="0" spc="-20" dirty="0"/>
            </a:br>
            <a:r>
              <a:rPr lang="en-US" sz="1400" b="0" spc="-20" dirty="0"/>
              <a:t>Goal setting</a:t>
            </a:r>
            <a:br>
              <a:rPr lang="en-US" sz="1400" b="0" spc="-20" dirty="0"/>
            </a:br>
            <a:r>
              <a:rPr lang="en-US" sz="1400" b="0" spc="-20" dirty="0"/>
              <a:t> Carrier development</a:t>
            </a:r>
            <a:br>
              <a:rPr lang="en-US" sz="1400" b="0" spc="-20" dirty="0"/>
            </a:br>
            <a:r>
              <a:rPr lang="en-US" sz="1400" b="0" spc="-20" dirty="0"/>
              <a:t>Increased productivity</a:t>
            </a:r>
            <a:br>
              <a:rPr lang="en-US" sz="1400" b="0" spc="-20" dirty="0"/>
            </a:br>
            <a:r>
              <a:rPr lang="en-US" sz="1400" b="0" spc="-20" dirty="0"/>
              <a:t>Alignment with organization goals </a:t>
            </a:r>
            <a:br>
              <a:rPr lang="en-US" sz="1400" b="0" spc="-20" dirty="0"/>
            </a:br>
            <a:r>
              <a:rPr lang="en-US" sz="1400" b="0" spc="-20" dirty="0"/>
              <a:t>Employee Retention </a:t>
            </a:r>
            <a:br>
              <a:rPr lang="en-US" sz="1400" b="0" spc="-20" dirty="0"/>
            </a:br>
            <a:endParaRPr sz="14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81331" y="609600"/>
            <a:ext cx="6300469" cy="266355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r>
              <a:rPr lang="en-US" sz="1200" b="0" spc="5" dirty="0">
                <a:latin typeface="+mj-lt"/>
                <a:ea typeface="SimSun-ExtB" panose="02010609060101010101" pitchFamily="49" charset="-122"/>
              </a:rPr>
              <a:t>Employee </a:t>
            </a:r>
            <a:r>
              <a:rPr lang="en-US" sz="1200" b="0" spc="5" dirty="0" err="1">
                <a:latin typeface="+mj-lt"/>
                <a:ea typeface="SimSun-ExtB" panose="02010609060101010101" pitchFamily="49" charset="-122"/>
              </a:rPr>
              <a:t>performence</a:t>
            </a:r>
            <a:r>
              <a:rPr lang="en-US" sz="1200" b="0" spc="5" dirty="0">
                <a:latin typeface="+mj-lt"/>
                <a:ea typeface="SimSun-ExtB" panose="02010609060101010101" pitchFamily="49" charset="-122"/>
              </a:rPr>
              <a:t> is </a:t>
            </a:r>
            <a:r>
              <a:rPr lang="en-US" sz="1200" b="0" spc="5" dirty="0" err="1">
                <a:latin typeface="+mj-lt"/>
                <a:ea typeface="SimSun-ExtB" panose="02010609060101010101" pitchFamily="49" charset="-122"/>
              </a:rPr>
              <a:t>valueable</a:t>
            </a:r>
            <a:r>
              <a:rPr lang="en-US" sz="1200" b="0" spc="5" dirty="0">
                <a:latin typeface="+mj-lt"/>
                <a:ea typeface="SimSun-ExtB" panose="02010609060101010101" pitchFamily="49" charset="-122"/>
              </a:rPr>
              <a:t> for various stake holders within an organization returns here are some key end users</a:t>
            </a:r>
            <a:br>
              <a:rPr lang="en-US" sz="2200" b="0" spc="5" dirty="0">
                <a:latin typeface="+mj-lt"/>
                <a:ea typeface="SimSun-ExtB" panose="02010609060101010101" pitchFamily="49" charset="-122"/>
              </a:rPr>
            </a:br>
            <a:r>
              <a:rPr lang="en-US" sz="2200" b="0" spc="5" dirty="0">
                <a:latin typeface="+mj-lt"/>
                <a:ea typeface="SimSun-ExtB" panose="02010609060101010101" pitchFamily="49" charset="-122"/>
              </a:rPr>
              <a:t> </a:t>
            </a:r>
            <a:r>
              <a:rPr lang="en-US" sz="1400" b="0" spc="5" dirty="0">
                <a:latin typeface="+mj-lt"/>
                <a:ea typeface="SimSun-ExtB" panose="02010609060101010101" pitchFamily="49" charset="-122"/>
              </a:rPr>
              <a:t>Human </a:t>
            </a:r>
            <a:r>
              <a:rPr lang="en-US" sz="1400" b="0" spc="5" dirty="0" err="1">
                <a:latin typeface="+mj-lt"/>
                <a:ea typeface="SimSun-ExtB" panose="02010609060101010101" pitchFamily="49" charset="-122"/>
              </a:rPr>
              <a:t>Resourses</a:t>
            </a:r>
            <a:br>
              <a:rPr lang="en-US" sz="1400" b="0" spc="5" dirty="0"/>
            </a:br>
            <a:r>
              <a:rPr lang="en-US" sz="1400" b="0" spc="5" dirty="0">
                <a:latin typeface="+mj-lt"/>
              </a:rPr>
              <a:t>Mangers and team leaders</a:t>
            </a:r>
            <a:br>
              <a:rPr lang="en-US" sz="1400" b="0" spc="5" dirty="0">
                <a:latin typeface="+mj-lt"/>
              </a:rPr>
            </a:br>
            <a:r>
              <a:rPr lang="en-US" sz="1400" b="0" spc="5" dirty="0">
                <a:latin typeface="+mj-lt"/>
              </a:rPr>
              <a:t>executive and senior management</a:t>
            </a:r>
            <a:br>
              <a:rPr lang="en-US" sz="1400" b="0" spc="5" dirty="0">
                <a:latin typeface="+mj-lt"/>
              </a:rPr>
            </a:br>
            <a:r>
              <a:rPr lang="en-US" sz="1400" b="0" spc="5" dirty="0">
                <a:latin typeface="+mj-lt"/>
              </a:rPr>
              <a:t>Employees </a:t>
            </a:r>
            <a:br>
              <a:rPr lang="en-US" sz="1400" b="0" spc="5" dirty="0">
                <a:latin typeface="+mj-lt"/>
              </a:rPr>
            </a:br>
            <a:r>
              <a:rPr lang="en-US" sz="1400" b="0" spc="5" dirty="0">
                <a:latin typeface="+mj-lt"/>
              </a:rPr>
              <a:t>Training development teams</a:t>
            </a:r>
            <a:br>
              <a:rPr lang="en-US" sz="1400" b="0" spc="5" dirty="0">
                <a:latin typeface="+mj-lt"/>
              </a:rPr>
            </a:br>
            <a:r>
              <a:rPr lang="en-US" sz="1400" b="0" spc="5" dirty="0">
                <a:latin typeface="+mj-lt"/>
              </a:rPr>
              <a:t>Data analysists</a:t>
            </a:r>
            <a:br>
              <a:rPr lang="en-US" sz="1400" b="0" spc="5" dirty="0">
                <a:latin typeface="+mj-lt"/>
              </a:rPr>
            </a:br>
            <a:br>
              <a:rPr lang="en-US" sz="1200" spc="5" dirty="0"/>
            </a:br>
            <a:endParaRPr sz="1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1200" dirty="0"/>
            </a:br>
            <a:endParaRPr sz="3600" dirty="0"/>
          </a:p>
        </p:txBody>
      </p:sp>
      <p:sp>
        <p:nvSpPr>
          <p:cNvPr id="8" name="Content Placeholder 7">
            <a:extLst>
              <a:ext uri="{FF2B5EF4-FFF2-40B4-BE49-F238E27FC236}">
                <a16:creationId xmlns:a16="http://schemas.microsoft.com/office/drawing/2014/main" id="{1F85100B-A027-442E-A154-E61092601368}"/>
              </a:ext>
            </a:extLst>
          </p:cNvPr>
          <p:cNvSpPr>
            <a:spLocks noGrp="1"/>
          </p:cNvSpPr>
          <p:nvPr>
            <p:ph sz="half" idx="2"/>
          </p:nvPr>
        </p:nvSpPr>
        <p:spPr>
          <a:xfrm>
            <a:off x="609600" y="1577340"/>
            <a:ext cx="5303520" cy="1938992"/>
          </a:xfrm>
        </p:spPr>
        <p:txBody>
          <a:bodyPr/>
          <a:lstStyle/>
          <a:p>
            <a:r>
              <a:rPr lang="en-US" dirty="0"/>
              <a:t>SOLUTION EMPLOYER PERFORMANCE</a:t>
            </a:r>
          </a:p>
          <a:p>
            <a:r>
              <a:rPr lang="en-US" dirty="0"/>
              <a:t>Data collection and Integration</a:t>
            </a:r>
          </a:p>
          <a:p>
            <a:r>
              <a:rPr lang="en-US" dirty="0"/>
              <a:t>Performance Metrics</a:t>
            </a:r>
          </a:p>
          <a:p>
            <a:r>
              <a:rPr lang="en-US" dirty="0"/>
              <a:t>Advanced analytics </a:t>
            </a:r>
          </a:p>
          <a:p>
            <a:r>
              <a:rPr lang="en-US" dirty="0" err="1"/>
              <a:t>Personalised</a:t>
            </a:r>
            <a:r>
              <a:rPr lang="en-US" dirty="0"/>
              <a:t> Insights</a:t>
            </a:r>
          </a:p>
          <a:p>
            <a:r>
              <a:rPr lang="en-US" dirty="0"/>
              <a:t>Continues feed backs and Improvement</a:t>
            </a:r>
          </a:p>
          <a:p>
            <a:endParaRPr lang="en-US" dirty="0"/>
          </a:p>
        </p:txBody>
      </p:sp>
      <p:sp>
        <p:nvSpPr>
          <p:cNvPr id="10" name="Content Placeholder 9">
            <a:extLst>
              <a:ext uri="{FF2B5EF4-FFF2-40B4-BE49-F238E27FC236}">
                <a16:creationId xmlns:a16="http://schemas.microsoft.com/office/drawing/2014/main" id="{1061C645-8267-48E1-A4D4-F58D655C1220}"/>
              </a:ext>
            </a:extLst>
          </p:cNvPr>
          <p:cNvSpPr>
            <a:spLocks noGrp="1"/>
          </p:cNvSpPr>
          <p:nvPr>
            <p:ph sz="half" idx="3"/>
          </p:nvPr>
        </p:nvSpPr>
        <p:spPr>
          <a:xfrm>
            <a:off x="6278880" y="1577340"/>
            <a:ext cx="5303520" cy="2215991"/>
          </a:xfrm>
        </p:spPr>
        <p:txBody>
          <a:bodyPr/>
          <a:lstStyle/>
          <a:p>
            <a:r>
              <a:rPr lang="en-US" dirty="0" err="1"/>
              <a:t>Vlaue</a:t>
            </a:r>
            <a:r>
              <a:rPr lang="en-US" dirty="0"/>
              <a:t>  </a:t>
            </a:r>
            <a:r>
              <a:rPr lang="en-US" dirty="0" err="1"/>
              <a:t>proposion</a:t>
            </a:r>
            <a:endParaRPr lang="en-US" dirty="0"/>
          </a:p>
          <a:p>
            <a:r>
              <a:rPr lang="en-US" dirty="0"/>
              <a:t> Enhanced productivity</a:t>
            </a:r>
          </a:p>
          <a:p>
            <a:r>
              <a:rPr lang="en-US" dirty="0"/>
              <a:t>Employee engagement and retention </a:t>
            </a:r>
          </a:p>
          <a:p>
            <a:r>
              <a:rPr lang="en-US" dirty="0"/>
              <a:t>Data- driven decision </a:t>
            </a:r>
          </a:p>
          <a:p>
            <a:r>
              <a:rPr lang="en-US" dirty="0"/>
              <a:t>Improved </a:t>
            </a:r>
            <a:r>
              <a:rPr lang="en-US" dirty="0" err="1"/>
              <a:t>Oragnisations</a:t>
            </a:r>
            <a:r>
              <a:rPr lang="en-US" dirty="0"/>
              <a:t> performance </a:t>
            </a:r>
          </a:p>
          <a:p>
            <a:r>
              <a:rPr lang="en-US" dirty="0"/>
              <a:t>Scalability and Flexibility</a:t>
            </a:r>
          </a:p>
          <a:p>
            <a:endParaRPr lang="en-US" dirty="0"/>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7201972"/>
          </a:xfrm>
        </p:spPr>
        <p:txBody>
          <a:bodyPr/>
          <a:lstStyle/>
          <a:p>
            <a:r>
              <a:rPr lang="en-IN" dirty="0"/>
              <a:t>Dataset Description</a:t>
            </a:r>
            <a:br>
              <a:rPr lang="en-IN" dirty="0"/>
            </a:br>
            <a:br>
              <a:rPr lang="en-IN" sz="1200" dirty="0"/>
            </a:br>
            <a:r>
              <a:rPr lang="en-IN" sz="1400" dirty="0">
                <a:latin typeface="+mj-lt"/>
              </a:rPr>
              <a:t>Employee </a:t>
            </a:r>
            <a:r>
              <a:rPr lang="en-IN" sz="1400" dirty="0" err="1">
                <a:latin typeface="+mj-lt"/>
              </a:rPr>
              <a:t>Id</a:t>
            </a:r>
            <a:r>
              <a:rPr lang="en-IN" sz="1400" b="0" dirty="0" err="1">
                <a:latin typeface="+mj-lt"/>
              </a:rPr>
              <a:t>:Unique</a:t>
            </a:r>
            <a:r>
              <a:rPr lang="en-IN" sz="1400" b="0" dirty="0">
                <a:latin typeface="+mj-lt"/>
              </a:rPr>
              <a:t> identifier for each employee in the organisation. Described in number</a:t>
            </a:r>
            <a:br>
              <a:rPr lang="en-IN" sz="1400" b="0" dirty="0">
                <a:latin typeface="+mj-lt"/>
              </a:rPr>
            </a:br>
            <a:r>
              <a:rPr lang="en-IN" sz="1400" b="0" dirty="0">
                <a:latin typeface="+mj-lt"/>
              </a:rPr>
              <a:t>First name of the employee in text .</a:t>
            </a:r>
            <a:br>
              <a:rPr lang="en-IN" sz="1400" b="0" dirty="0">
                <a:latin typeface="+mj-lt"/>
              </a:rPr>
            </a:br>
            <a:r>
              <a:rPr lang="en-IN" sz="1400" b="0" dirty="0">
                <a:latin typeface="+mj-lt"/>
              </a:rPr>
              <a:t>Last name of the employee in text.</a:t>
            </a:r>
            <a:br>
              <a:rPr lang="en-IN" sz="1400" b="0" dirty="0">
                <a:latin typeface="+mj-lt"/>
              </a:rPr>
            </a:br>
            <a:r>
              <a:rPr lang="en-IN" sz="1400" dirty="0">
                <a:latin typeface="+mj-lt"/>
              </a:rPr>
              <a:t>Business unit </a:t>
            </a:r>
            <a:br>
              <a:rPr lang="en-IN" sz="1400" b="0" dirty="0">
                <a:latin typeface="+mj-lt"/>
              </a:rPr>
            </a:br>
            <a:r>
              <a:rPr lang="en-IN" sz="1400" b="0" dirty="0">
                <a:latin typeface="+mj-lt"/>
              </a:rPr>
              <a:t>in specific business unit or department to which the employee </a:t>
            </a:r>
            <a:r>
              <a:rPr lang="en-IN" sz="1400" b="0" dirty="0" err="1">
                <a:latin typeface="+mj-lt"/>
              </a:rPr>
              <a:t>belongs,in</a:t>
            </a:r>
            <a:r>
              <a:rPr lang="en-IN" sz="1400" b="0" dirty="0">
                <a:latin typeface="+mj-lt"/>
              </a:rPr>
              <a:t> text </a:t>
            </a:r>
            <a:br>
              <a:rPr lang="en-IN" sz="1400" b="0" dirty="0">
                <a:latin typeface="+mj-lt"/>
              </a:rPr>
            </a:br>
            <a:r>
              <a:rPr lang="en-IN" sz="1400" b="0" dirty="0">
                <a:latin typeface="+mj-lt"/>
              </a:rPr>
              <a:t>employee status</a:t>
            </a:r>
            <a:br>
              <a:rPr lang="en-IN" sz="1400" b="0" dirty="0">
                <a:latin typeface="+mj-lt"/>
              </a:rPr>
            </a:br>
            <a:r>
              <a:rPr lang="en-IN" sz="1400" b="0" dirty="0">
                <a:latin typeface="+mj-lt"/>
              </a:rPr>
              <a:t>the current </a:t>
            </a:r>
            <a:r>
              <a:rPr lang="en-IN" sz="1400" b="0" dirty="0" err="1">
                <a:latin typeface="+mj-lt"/>
              </a:rPr>
              <a:t>employement</a:t>
            </a:r>
            <a:r>
              <a:rPr lang="en-IN" sz="1400" b="0" dirty="0">
                <a:latin typeface="+mj-lt"/>
              </a:rPr>
              <a:t>  </a:t>
            </a:r>
            <a:r>
              <a:rPr lang="en-IN" sz="1400" b="0" dirty="0" err="1">
                <a:latin typeface="+mj-lt"/>
              </a:rPr>
              <a:t>satus</a:t>
            </a:r>
            <a:r>
              <a:rPr lang="en-IN" sz="1400" b="0" dirty="0">
                <a:latin typeface="+mj-lt"/>
              </a:rPr>
              <a:t>  of the employee </a:t>
            </a:r>
            <a:r>
              <a:rPr lang="en-IN" sz="1400" b="0" dirty="0" err="1">
                <a:latin typeface="+mj-lt"/>
              </a:rPr>
              <a:t>i.e</a:t>
            </a:r>
            <a:r>
              <a:rPr lang="en-IN" sz="1400" b="0" dirty="0">
                <a:latin typeface="+mj-lt"/>
              </a:rPr>
              <a:t> active, on leave , terminated .</a:t>
            </a:r>
            <a:br>
              <a:rPr lang="en-IN" sz="1400" b="0" dirty="0">
                <a:latin typeface="+mj-lt"/>
              </a:rPr>
            </a:br>
            <a:r>
              <a:rPr lang="en-IN" sz="1400" b="0" dirty="0">
                <a:latin typeface="+mj-lt"/>
              </a:rPr>
              <a:t>Employee type</a:t>
            </a:r>
            <a:br>
              <a:rPr lang="en-IN" sz="1400" b="0" dirty="0">
                <a:latin typeface="+mj-lt"/>
              </a:rPr>
            </a:br>
            <a:r>
              <a:rPr lang="en-IN" sz="1400" b="0" dirty="0">
                <a:latin typeface="+mj-lt"/>
              </a:rPr>
              <a:t>the type of </a:t>
            </a:r>
            <a:r>
              <a:rPr lang="en-IN" sz="1400" b="0" dirty="0" err="1">
                <a:latin typeface="+mj-lt"/>
              </a:rPr>
              <a:t>employement</a:t>
            </a:r>
            <a:r>
              <a:rPr lang="en-IN" sz="1400" b="0" dirty="0">
                <a:latin typeface="+mj-lt"/>
              </a:rPr>
              <a:t> the employee has full- time , part-time ,contract .</a:t>
            </a:r>
            <a:br>
              <a:rPr lang="en-IN" sz="1400" b="0" dirty="0">
                <a:latin typeface="+mj-lt"/>
              </a:rPr>
            </a:br>
            <a:r>
              <a:rPr lang="en-IN" sz="1400" b="0" dirty="0">
                <a:latin typeface="+mj-lt"/>
              </a:rPr>
              <a:t>Gender code</a:t>
            </a:r>
            <a:br>
              <a:rPr lang="en-IN" sz="1400" b="0" dirty="0">
                <a:latin typeface="+mj-lt"/>
              </a:rPr>
            </a:br>
            <a:r>
              <a:rPr lang="en-IN" sz="1400" b="0" dirty="0">
                <a:latin typeface="+mj-lt"/>
              </a:rPr>
              <a:t>   a code represent the gender of the </a:t>
            </a:r>
            <a:r>
              <a:rPr lang="en-IN" sz="1400" b="0" dirty="0" err="1">
                <a:latin typeface="+mj-lt"/>
              </a:rPr>
              <a:t>employee,M</a:t>
            </a:r>
            <a:r>
              <a:rPr lang="en-IN" sz="1400" b="0" dirty="0">
                <a:latin typeface="+mj-lt"/>
              </a:rPr>
              <a:t>- male ,f- female , N- non – binary </a:t>
            </a:r>
            <a:br>
              <a:rPr lang="en-IN" sz="1400" b="0" dirty="0">
                <a:latin typeface="+mj-lt"/>
              </a:rPr>
            </a:br>
            <a:r>
              <a:rPr lang="en-IN" sz="1400" b="0" dirty="0">
                <a:latin typeface="+mj-lt"/>
              </a:rPr>
              <a:t>performance score </a:t>
            </a:r>
            <a:br>
              <a:rPr lang="en-IN" sz="1400" b="0" dirty="0">
                <a:latin typeface="+mj-lt"/>
              </a:rPr>
            </a:br>
            <a:r>
              <a:rPr lang="en-IN" sz="1400" b="0" dirty="0">
                <a:latin typeface="+mj-lt"/>
              </a:rPr>
              <a:t>a score indicate the employee’s performance level that is excellent, satisfactory , needs improvement </a:t>
            </a:r>
            <a:br>
              <a:rPr lang="en-IN" sz="1400" b="0" dirty="0">
                <a:latin typeface="+mj-lt"/>
              </a:rPr>
            </a:br>
            <a:r>
              <a:rPr lang="en-IN" sz="1400" b="0" dirty="0">
                <a:latin typeface="+mj-lt"/>
              </a:rPr>
              <a:t> current employee rating</a:t>
            </a:r>
            <a:br>
              <a:rPr lang="en-IN" sz="1400" b="0" dirty="0">
                <a:latin typeface="+mj-lt"/>
              </a:rPr>
            </a:br>
            <a:r>
              <a:rPr lang="en-IN" sz="1400" b="0" dirty="0">
                <a:latin typeface="+mj-lt"/>
              </a:rPr>
              <a:t>the current rating or evaluation of the employee’s overall performance . </a:t>
            </a:r>
            <a:br>
              <a:rPr lang="en-IN" sz="1400" b="0" dirty="0">
                <a:latin typeface="+mj-lt"/>
              </a:rPr>
            </a:br>
            <a:br>
              <a:rPr lang="en-IN" sz="1400" b="0" dirty="0">
                <a:latin typeface="+mj-lt"/>
              </a:rPr>
            </a:br>
            <a:br>
              <a:rPr lang="en-IN" sz="1400" b="0" dirty="0">
                <a:latin typeface="+mj-lt"/>
              </a:rPr>
            </a:br>
            <a:r>
              <a:rPr lang="en-IN" sz="1200" dirty="0"/>
              <a:t> </a:t>
            </a:r>
            <a:br>
              <a:rPr lang="en-IN" sz="1200" dirty="0"/>
            </a:br>
            <a:br>
              <a:rPr lang="en-IN" dirty="0"/>
            </a:b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197874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628</Words>
  <Application>Microsoft Office PowerPoint</Application>
  <PresentationFormat>Widescreen</PresentationFormat>
  <Paragraphs>67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SimSun-ExtB</vt: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employee data sets is crucial for several reasons 1.ImprovingExperience:  2.Enhancing Productivity:  3Decision-Making:   4.DentifyingTrends and Patterns:  5.Ensuring fairness and Compliance: 6.Strategic Planning:</vt:lpstr>
      <vt:lpstr>PROJECT OVERVIEW  The primary objective of this project is to systematically analyze employee performance across the organization, identify key factors affecting performance, and develop strategies to improve overall productivity, engagement, and job satisfaction.  Employee performance curial for several reason: Feedback and improvement  Goal setting  Carrier development Increased productivity Alignment with organization goals  Employee Retention  </vt:lpstr>
      <vt:lpstr>WHO ARE THE END USERS? Employee performence is valueable for various stake holders within an organization returns here are some key end users  Human Resourses Mangers and team leaders executive and senior management Employees  Training development teams Data analysists  </vt:lpstr>
      <vt:lpstr>OUR SOLUTION AND ITS VALUE PROPOSITION  </vt:lpstr>
      <vt:lpstr>Dataset Description  Employee Id:Unique identifier for each employee in the organisation. Described in number First name of the employee in text . Last name of the employee in text. Business unit  in specific business unit or department to which the employee belongs,in text  employee status the current employement  satus  of the employee i.e active, on leave , terminated . Employee type the type of employement the employee has full- time , part-time ,contract . Gender code    a code represent the gender of the employee,M- male ,f- female , N- non – binary  performance score  a score indicate the employee’s performance level that is excellent, satisfactory , needs improvement   current employee rating the current rating or evaluation of the employee’s overall performance .        </vt:lpstr>
      <vt:lpstr>THE "WOW" IN OUR SOLUTION  </vt:lpstr>
      <vt:lpstr>PowerPoint Presentation</vt:lpstr>
      <vt:lpstr>RESULTS</vt:lpstr>
      <vt:lpstr>Conclusion the main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Ramya Fintantra</cp:lastModifiedBy>
  <cp:revision>26</cp:revision>
  <dcterms:created xsi:type="dcterms:W3CDTF">2024-03-29T15:07:22Z</dcterms:created>
  <dcterms:modified xsi:type="dcterms:W3CDTF">2024-08-29T19:14:33Z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