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8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e58af1415_5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8e58af1415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28e58af1415_5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0cbc81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0cbc81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0cbc81a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0cbc81a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0cbc81a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0cbc81a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0cbc81a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0cbc81a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0cbc81a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0cbc81a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0cbc81a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0cbc81a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0cbc81a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0cbc81a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0cbc81a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0cbc81a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e58af1415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8e58af1415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e58af1415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8e58af1415_5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3032419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3032419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3032419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3032419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3032419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3032419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e58af14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e58af14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e58af14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e58af14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3032419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3032419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3032419d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3032419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964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1964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1964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1964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1964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sign">
  <p:cSld name="2_Desig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628650" y="4767263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628650" y="4767263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b="1" sz="3600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antages &amp; Disadvantages">
  <p:cSld name="Advantages &amp; Disadvantage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">
  <p:cSld name="Sourc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idx="1" type="subTitle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i="1" sz="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7" name="Google Shape;187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52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52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42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2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9645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:\1.PGPBA\01. Marketing\GL High Res Logos\Greatlearning Logo_160915.png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-19424"/>
            <a:ext cx="1771650" cy="24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45026" y="63210"/>
            <a:ext cx="206087" cy="165735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5026" y="1779807"/>
            <a:ext cx="206087" cy="334587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91125" y="141250"/>
            <a:ext cx="1488323" cy="522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/>
        </p:nvSpPr>
        <p:spPr>
          <a:xfrm>
            <a:off x="716275" y="1033572"/>
            <a:ext cx="8065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SUBSCRIPTION PREDICTION AND CLIENT SEGMENTATION</a:t>
            </a:r>
            <a:endParaRPr b="1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3"/>
          <p:cNvSpPr/>
          <p:nvPr/>
        </p:nvSpPr>
        <p:spPr>
          <a:xfrm>
            <a:off x="45026" y="44160"/>
            <a:ext cx="206100" cy="165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3"/>
          <p:cNvSpPr/>
          <p:nvPr/>
        </p:nvSpPr>
        <p:spPr>
          <a:xfrm>
            <a:off x="45026" y="1735275"/>
            <a:ext cx="206100" cy="334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3"/>
          <p:cNvSpPr txBox="1"/>
          <p:nvPr/>
        </p:nvSpPr>
        <p:spPr>
          <a:xfrm>
            <a:off x="790950" y="2210550"/>
            <a:ext cx="50292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Mentor: Mr. Sourab Reddy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Abhinav M K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Akshaya G V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Chandrahas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Jeevesh Pachouri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2"/>
          <p:cNvSpPr txBox="1"/>
          <p:nvPr>
            <p:ph idx="1" type="body"/>
          </p:nvPr>
        </p:nvSpPr>
        <p:spPr>
          <a:xfrm>
            <a:off x="393875" y="2620950"/>
            <a:ext cx="832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Upsampling </a:t>
            </a:r>
            <a:endParaRPr/>
          </a:p>
        </p:txBody>
      </p:sp>
      <p:pic>
        <p:nvPicPr>
          <p:cNvPr id="260" name="Google Shape;2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5" y="790425"/>
            <a:ext cx="7162800" cy="16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75" y="3276047"/>
            <a:ext cx="6829425" cy="16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2"/>
          <p:cNvSpPr txBox="1"/>
          <p:nvPr>
            <p:ph idx="1" type="body"/>
          </p:nvPr>
        </p:nvSpPr>
        <p:spPr>
          <a:xfrm>
            <a:off x="478375" y="187325"/>
            <a:ext cx="37776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SMOTE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68875" cy="20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3"/>
          <p:cNvSpPr txBox="1"/>
          <p:nvPr/>
        </p:nvSpPr>
        <p:spPr>
          <a:xfrm>
            <a:off x="5721275" y="885425"/>
            <a:ext cx="29358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4 models are overfitting. RF 19 is finalized for the less difference between train and test f1 scores.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9" name="Google Shape;26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2571750"/>
            <a:ext cx="5812850" cy="21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>
            <p:ph idx="1" type="body"/>
          </p:nvPr>
        </p:nvSpPr>
        <p:spPr>
          <a:xfrm>
            <a:off x="311700" y="4044350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Duration has the highest importance score (0.486), suggesting it is the most influential feature in making predictions. month (0.078), age (0.069), and balance (0.065) also have notable importance.</a:t>
            </a:r>
            <a:endParaRPr sz="1400"/>
          </a:p>
        </p:txBody>
      </p:sp>
      <p:pic>
        <p:nvPicPr>
          <p:cNvPr id="275" name="Google Shape;2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2738"/>
            <a:ext cx="4239132" cy="325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175" y="568375"/>
            <a:ext cx="4796950" cy="33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282" name="Google Shape;28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Clustering algorithms like KMeans, KModes, and Kprototypes were performed on the data.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KMeans algorithm was performed on age-balance, duration-campaign, all numeric columns, and PCA of all numeric columns.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KModes on default-housing-loan.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KPrototypes on entire data.</a:t>
            </a:r>
            <a:endParaRPr sz="1500"/>
          </a:p>
        </p:txBody>
      </p:sp>
      <p:pic>
        <p:nvPicPr>
          <p:cNvPr id="283" name="Google Shape;28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125" y="2571750"/>
            <a:ext cx="4831725" cy="22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524"/>
            <a:ext cx="8839201" cy="41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425"/>
            <a:ext cx="8839199" cy="268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421525"/>
            <a:ext cx="8520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Recommendation</a:t>
            </a:r>
            <a:endParaRPr sz="2400"/>
          </a:p>
        </p:txBody>
      </p:sp>
      <p:sp>
        <p:nvSpPr>
          <p:cNvPr id="299" name="Google Shape;299;p58"/>
          <p:cNvSpPr txBox="1"/>
          <p:nvPr>
            <p:ph idx="1" type="body"/>
          </p:nvPr>
        </p:nvSpPr>
        <p:spPr>
          <a:xfrm>
            <a:off x="3619250" y="1152475"/>
            <a:ext cx="52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ages are suitable for the term deposit.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Targeting customers with high average balances.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Focus the marketing campaign during the months of March, September, October and December.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Clients with no default, no personal loan, and may or may not with housing loan are potential clients for the subscription.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Clients who had call durations above average are likely to take up the subscription.</a:t>
            </a:r>
            <a:endParaRPr sz="1500"/>
          </a:p>
        </p:txBody>
      </p:sp>
      <p:pic>
        <p:nvPicPr>
          <p:cNvPr id="300" name="Google Shape;3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7225"/>
            <a:ext cx="3314450" cy="277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Limitations</a:t>
            </a:r>
            <a:endParaRPr sz="2600"/>
          </a:p>
        </p:txBody>
      </p:sp>
      <p:sp>
        <p:nvSpPr>
          <p:cNvPr id="306" name="Google Shape;306;p59"/>
          <p:cNvSpPr txBox="1"/>
          <p:nvPr>
            <p:ph idx="1" type="body"/>
          </p:nvPr>
        </p:nvSpPr>
        <p:spPr>
          <a:xfrm>
            <a:off x="311700" y="114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 was highly imbalanced. In 45K </a:t>
            </a:r>
            <a:r>
              <a:rPr lang="en" sz="1500"/>
              <a:t>client</a:t>
            </a:r>
            <a:r>
              <a:rPr lang="en" sz="1500"/>
              <a:t> data, almost 5000 clients have subscribed to the term subscription and the rest have not subscribed to the term deposit.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were more missing values in previous outcome and mode of communication data.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data are needed to understand why people with loans, defaults, and negative balances opted for the term deposit.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unclear on why the subscription rate is higher on 20th day and May month has the highest subscription.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less data about customers who under the age category 90s.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/>
          <p:nvPr/>
        </p:nvSpPr>
        <p:spPr>
          <a:xfrm>
            <a:off x="45026" y="44160"/>
            <a:ext cx="206087" cy="165735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0"/>
          <p:cNvSpPr/>
          <p:nvPr/>
        </p:nvSpPr>
        <p:spPr>
          <a:xfrm>
            <a:off x="45026" y="1735275"/>
            <a:ext cx="206087" cy="334587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0"/>
          <p:cNvSpPr txBox="1"/>
          <p:nvPr/>
        </p:nvSpPr>
        <p:spPr>
          <a:xfrm>
            <a:off x="3042062" y="1468829"/>
            <a:ext cx="4730338" cy="116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800"/>
              </a:spcBef>
              <a:spcAft>
                <a:spcPts val="0"/>
              </a:spcAft>
              <a:buClr>
                <a:srgbClr val="0055A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55A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06" name="Google Shape;2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During the Global Financial Crisis in 2008, the Portuguese banks were pressured to capture more long term deposits to increase the capital requirements. A telemarketing campaign was conducted in this regard and the data is collected from 2008-2013.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Project Objective: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client subscription to the term deposit.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Segmenting clients to tailor the marketing campaign for the potential clients.</a:t>
            </a:r>
            <a:endParaRPr/>
          </a:p>
        </p:txBody>
      </p:sp>
      <p:sp>
        <p:nvSpPr>
          <p:cNvPr id="207" name="Google Shape;207;p44"/>
          <p:cNvSpPr/>
          <p:nvPr/>
        </p:nvSpPr>
        <p:spPr>
          <a:xfrm>
            <a:off x="45026" y="1735275"/>
            <a:ext cx="206100" cy="334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4"/>
          <p:cNvSpPr/>
          <p:nvPr/>
        </p:nvSpPr>
        <p:spPr>
          <a:xfrm>
            <a:off x="45026" y="135585"/>
            <a:ext cx="206100" cy="165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	Age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	Job- type of job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Marital- marital status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	Education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	Default- Is credit in default?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	Balance- average yearly balance (in euros)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Housing- has a housing loan?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Loan- has a personal loan?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Contact- communication type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Day- last day of contact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Month- last month of contact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Duration- duration of last contact (in seconds)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Campaign- number of contacts performed during this campaign and for this client (includes the last contact)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Pdays- number of days that passed by after the client was last contacted from a previous campaign </a:t>
            </a:r>
            <a:br>
              <a:rPr lang="en" sz="1200"/>
            </a:br>
            <a:r>
              <a:rPr lang="en" sz="1200"/>
              <a:t>	(-1 means the client was not previously contacted)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Previous- number of contacts performed before this campaign and for this client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Poutcome- the outcome of the previous marketing campaign</a:t>
            </a:r>
            <a:endParaRPr sz="1200"/>
          </a:p>
          <a:p>
            <a:pPr indent="-304800" lvl="0" marL="4572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	y - has the client subscribed to a term deposit?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00" y="256025"/>
            <a:ext cx="4101900" cy="451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6"/>
          <p:cNvSpPr txBox="1"/>
          <p:nvPr/>
        </p:nvSpPr>
        <p:spPr>
          <a:xfrm>
            <a:off x="5054350" y="930400"/>
            <a:ext cx="34176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Categorical columns (10): job, marital, education, default, housing, loan, contact, month,  p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 columns (7): age, balance, day, duration, campaign, pdays,previous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516625" y="3136400"/>
            <a:ext cx="82932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 ranges from 18-95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also has negative values.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contacts are made on day 20.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 an average the duration of the calls exists for 258 seconds.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Normally a client would be contacted 2 times.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Most of the clients were never been contacted for the previous campaign.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6" name="Google Shape;2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00" y="973925"/>
            <a:ext cx="5955025" cy="20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7"/>
          <p:cNvSpPr txBox="1"/>
          <p:nvPr/>
        </p:nvSpPr>
        <p:spPr>
          <a:xfrm>
            <a:off x="630925" y="466250"/>
            <a:ext cx="4389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Inferences of numerical data</a:t>
            </a:r>
            <a:endParaRPr b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4800"/>
            <a:ext cx="8839201" cy="38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/>
        </p:nvSpPr>
        <p:spPr>
          <a:xfrm>
            <a:off x="630925" y="930400"/>
            <a:ext cx="80124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target variable is </a:t>
            </a: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imbalanced.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Clients in management  role are  high in number for taking the subscription.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Married clients are also high in number for taking the term subscription.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marketing campaigns are conducted in the month of May and minimum number in December.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client data have less number of defaulters. Most of the non-defaulters have taken the term subscription.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50% of the clients have housing loan. A significant number of clients with housing loans have also taken up the term subscription.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the people who have taken the term deposit have no loan. But this category is also high for not subscribing.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unknown values</a:t>
            </a:r>
            <a:endParaRPr/>
          </a:p>
        </p:txBody>
      </p:sp>
      <p:sp>
        <p:nvSpPr>
          <p:cNvPr id="243" name="Google Shape;24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Unknown entries in job is replaced as student after comparing the balance ranges of the job categories.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each job, the unknown in education is replaced with mode of the education.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the unknown entries in poutcome and contact are more in number, poutcome and contact columns are dropped.</a:t>
            </a:r>
            <a:endParaRPr sz="1400"/>
          </a:p>
        </p:txBody>
      </p:sp>
      <p:pic>
        <p:nvPicPr>
          <p:cNvPr id="244" name="Google Shape;2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0" y="2618175"/>
            <a:ext cx="49737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0" y="3132500"/>
            <a:ext cx="5616999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50" y="4299050"/>
            <a:ext cx="364263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150" y="2571750"/>
            <a:ext cx="2190750" cy="2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type="title"/>
          </p:nvPr>
        </p:nvSpPr>
        <p:spPr>
          <a:xfrm>
            <a:off x="311700" y="21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building</a:t>
            </a:r>
            <a:endParaRPr/>
          </a:p>
        </p:txBody>
      </p:sp>
      <p:pic>
        <p:nvPicPr>
          <p:cNvPr id="253" name="Google Shape;2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900300"/>
            <a:ext cx="51625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566025" y="3433700"/>
            <a:ext cx="81849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dataset consists of </a:t>
            </a: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imbalanced classes.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F1 score is used to evaluate the models.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imbalance was treated using SMOTE and Upsampling.</a:t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