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91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N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4"/>
  <c:chart>
    <c:title>
      <c:tx>
        <c:rich>
          <a:bodyPr rot="0" vert="horz"/>
          <a:lstStyle/>
          <a:p>
            <a:pPr>
              <a:defRPr/>
            </a:pPr>
            <a:r>
              <a:rPr lang="en-IN"/>
              <a:t>EMPLOYEE PERFORMANCE ANALYSIS</a:t>
            </a:r>
          </a:p>
        </c:rich>
      </c:tx>
      <c:layout/>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F83C-42E8-AABC-98BB6FCE0D02}"/>
            </c:ext>
          </c:extLst>
        </c:ser>
        <c:ser>
          <c:idx val="1"/>
          <c:order val="1"/>
          <c:tx>
            <c:v>LOW</c:v>
          </c:tx>
          <c:trendline>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F83C-42E8-AABC-98BB6FCE0D02}"/>
            </c:ext>
          </c:extLst>
        </c:ser>
        <c:ser>
          <c:idx val="2"/>
          <c:order val="2"/>
          <c:tx>
            <c:v>MEDIUM</c:v>
          </c:tx>
          <c:trendline>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F83C-42E8-AABC-98BB6FCE0D02}"/>
            </c:ext>
          </c:extLst>
        </c:ser>
        <c:ser>
          <c:idx val="3"/>
          <c:order val="3"/>
          <c:tx>
            <c:v>VERY HIGH</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F83C-42E8-AABC-98BB6FCE0D02}"/>
            </c:ext>
          </c:extLst>
        </c:ser>
        <c:gapWidth val="219"/>
        <c:overlap val="-27"/>
        <c:axId val="130560768"/>
        <c:axId val="130596864"/>
      </c:barChart>
      <c:catAx>
        <c:axId val="130560768"/>
        <c:scaling>
          <c:orientation val="minMax"/>
        </c:scaling>
        <c:axPos val="b"/>
        <c:numFmt formatCode="General" sourceLinked="1"/>
        <c:majorTickMark val="none"/>
        <c:tickLblPos val="nextTo"/>
        <c:txPr>
          <a:bodyPr rot="-60000000" vert="horz"/>
          <a:lstStyle/>
          <a:p>
            <a:pPr>
              <a:defRPr/>
            </a:pPr>
            <a:endParaRPr lang="en-US"/>
          </a:p>
        </c:txPr>
        <c:crossAx val="130596864"/>
        <c:crosses val="autoZero"/>
        <c:auto val="1"/>
        <c:lblAlgn val="ctr"/>
        <c:lblOffset val="100"/>
      </c:catAx>
      <c:valAx>
        <c:axId val="130596864"/>
        <c:scaling>
          <c:orientation val="minMax"/>
        </c:scaling>
        <c:axPos val="l"/>
        <c:majorGridlines/>
        <c:numFmt formatCode="General" sourceLinked="1"/>
        <c:majorTickMark val="none"/>
        <c:tickLblPos val="nextTo"/>
        <c:txPr>
          <a:bodyPr rot="-60000000" vert="horz"/>
          <a:lstStyle/>
          <a:p>
            <a:pPr>
              <a:defRPr/>
            </a:pPr>
            <a:endParaRPr lang="en-US"/>
          </a:p>
        </c:txPr>
        <c:crossAx val="130560768"/>
        <c:crosses val="autoZero"/>
        <c:crossBetween val="between"/>
      </c:valAx>
    </c:plotArea>
    <c:legend>
      <c:legendPos val="r"/>
      <c:layout/>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4"/>
  <c:pivotSource>
    <c:name>[NM EXCEL.xlsx]Sheet1!PivotTable3</c:name>
    <c:fmtId val="7"/>
  </c:pivotSource>
  <c:chart>
    <c:title>
      <c:layout/>
      <c:txPr>
        <a:bodyPr rot="0" vert="horz"/>
        <a:lstStyle/>
        <a:p>
          <a:pPr>
            <a:defRPr/>
          </a:pPr>
          <a:endParaRPr lang="en-US"/>
        </a:p>
      </c:txPr>
    </c:title>
    <c:pivotFmts>
      <c:pivotFmt>
        <c:idx val="0"/>
        <c:dLbl>
          <c:idx val="0"/>
          <c:delete val="1"/>
        </c:dLbl>
      </c:pivotFmt>
      <c:pivotFmt>
        <c:idx val="1"/>
        <c:dLbl>
          <c:idx val="0"/>
          <c:delete val="1"/>
        </c:dLbl>
      </c:pivotFmt>
      <c:pivotFmt>
        <c:idx val="2"/>
        <c:dLbl>
          <c:idx val="0"/>
          <c:delete val="1"/>
        </c:dLbl>
      </c:pivotFmt>
      <c:pivotFmt>
        <c:idx val="3"/>
        <c:dLbl>
          <c:idx val="0"/>
          <c:delete val="1"/>
        </c:dLbl>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marker>
          <c:symbol val="none"/>
        </c:marker>
        <c:dLbl>
          <c:idx val="0"/>
          <c:delete val="1"/>
        </c:dLbl>
      </c:pivotFmt>
      <c:pivotFmt>
        <c:idx val="45"/>
        <c:marker>
          <c:symbol val="none"/>
        </c:marker>
        <c:dLbl>
          <c:idx val="0"/>
          <c:delete val="1"/>
        </c:dLbl>
      </c:pivotFmt>
      <c:pivotFmt>
        <c:idx val="46"/>
        <c:marker>
          <c:symbol val="none"/>
        </c:marker>
        <c:dLbl>
          <c:idx val="0"/>
          <c:delete val="1"/>
        </c:dLbl>
      </c:pivotFmt>
      <c:pivotFmt>
        <c:idx val="47"/>
        <c:marker>
          <c:symbol val="none"/>
        </c:marker>
        <c:dLbl>
          <c:idx val="0"/>
          <c:delete val="1"/>
        </c:dLbl>
      </c:pivotFmt>
    </c:pivotFmts>
    <c:view3D>
      <c:rotX val="30"/>
      <c:depthPercent val="100"/>
      <c:perspective val="30"/>
    </c:view3D>
    <c:plotArea>
      <c:layout/>
      <c:pie3DChart>
        <c:varyColors val="1"/>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7866-473F-94C4-22BC89CB6526}"/>
            </c:ext>
          </c:extLst>
        </c:ser>
        <c:ser>
          <c:idx val="1"/>
          <c:order val="1"/>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7866-473F-94C4-22BC89CB6526}"/>
            </c:ext>
          </c:extLst>
        </c:ser>
        <c:ser>
          <c:idx val="2"/>
          <c:order val="2"/>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7866-473F-94C4-22BC89CB6526}"/>
            </c:ext>
          </c:extLst>
        </c:ser>
        <c:ser>
          <c:idx val="3"/>
          <c:order val="3"/>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7866-473F-94C4-22BC89CB6526}"/>
            </c:ext>
          </c:extLst>
        </c:ser>
      </c:pie3DChart>
    </c:plotArea>
    <c:legend>
      <c:legendPos val="r"/>
      <c:layout/>
      <c:txPr>
        <a:bodyPr rot="0" vert="horz"/>
        <a:lstStyle/>
        <a:p>
          <a:pPr>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pPr/>
              <a:t>8/31/2024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8/31/2024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8/31/2024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8/31/2024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8/31/2024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8/31/2024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a:spLocks noGrp="1"/>
          </p:cNvSpPr>
          <p:nvPr>
            <p:ph type="ctrTitle"/>
          </p:nvPr>
        </p:nvSpPr>
        <p:spPr>
          <a:xfrm>
            <a:off x="-228600" y="533399"/>
            <a:ext cx="14249400" cy="1463221"/>
          </a:xfrm>
          <a:prstGeom prst="rect">
            <a:avLst/>
          </a:prstGeom>
        </p:spPr>
        <p:txBody>
          <a:bodyPr vert="horz" wrap="square" lIns="0" tIns="16510" rIns="0" bIns="0" rtlCol="0">
            <a:spAutoFit/>
          </a:bodyPr>
          <a:lstStyle/>
          <a:p>
            <a:pPr marL="3213735">
              <a:spcBef>
                <a:spcPts val="130"/>
              </a:spcBef>
            </a:pPr>
            <a:r>
              <a:rPr lang="en-US" sz="3200" b="1" dirty="0" smtClean="0">
                <a:solidFill>
                  <a:srgbClr val="0F0F0F"/>
                </a:solidFill>
                <a:latin typeface="Times New Roman" panose="02020603050405020304" pitchFamily="18" charset="0"/>
                <a:cs typeface="Times New Roman" panose="02020603050405020304" pitchFamily="18" charset="0"/>
              </a:rPr>
              <a:t>EMPLOYEE  DATA  ANALYSIS  USING </a:t>
            </a:r>
            <a:br>
              <a:rPr lang="en-US" sz="3200" b="1" dirty="0" smtClean="0">
                <a:solidFill>
                  <a:srgbClr val="0F0F0F"/>
                </a:solidFill>
                <a:latin typeface="Times New Roman" panose="02020603050405020304" pitchFamily="18" charset="0"/>
                <a:cs typeface="Times New Roman" panose="02020603050405020304" pitchFamily="18" charset="0"/>
              </a:rPr>
            </a:br>
            <a:r>
              <a:rPr lang="en-US" sz="3200" dirty="0" smtClean="0">
                <a:solidFill>
                  <a:srgbClr val="0F0F0F"/>
                </a:solidFill>
                <a:latin typeface="Times New Roman" panose="02020603050405020304" pitchFamily="18" charset="0"/>
                <a:cs typeface="Times New Roman" panose="02020603050405020304" pitchFamily="18" charset="0"/>
              </a:rPr>
              <a:t> </a:t>
            </a:r>
            <a:r>
              <a:rPr lang="en-US" sz="3200" dirty="0" smtClean="0">
                <a:solidFill>
                  <a:srgbClr val="0F0F0F"/>
                </a:solidFill>
                <a:latin typeface="Times New Roman" panose="02020603050405020304" pitchFamily="18" charset="0"/>
                <a:cs typeface="Times New Roman" panose="02020603050405020304" pitchFamily="18" charset="0"/>
              </a:rPr>
              <a:t>                         </a:t>
            </a:r>
            <a:r>
              <a:rPr lang="en-US" sz="3200" b="1" dirty="0" smtClean="0">
                <a:solidFill>
                  <a:srgbClr val="0F0F0F"/>
                </a:solidFill>
                <a:latin typeface="Times New Roman" panose="02020603050405020304" pitchFamily="18" charset="0"/>
                <a:cs typeface="Times New Roman" panose="02020603050405020304" pitchFamily="18" charset="0"/>
              </a:rPr>
              <a:t> EXCEL</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3124200" y="3657599"/>
            <a:ext cx="9067800" cy="2185214"/>
          </a:xfrm>
          <a:prstGeom prst="rect">
            <a:avLst/>
          </a:prstGeom>
          <a:noFill/>
        </p:spPr>
        <p:txBody>
          <a:bodyPr wrap="square" rtlCol="0">
            <a:spAutoFit/>
          </a:bodyPr>
          <a:lstStyle/>
          <a:p>
            <a:r>
              <a:rPr lang="en-US" sz="2800" dirty="0">
                <a:latin typeface="Times New Roman" pitchFamily="18" charset="0"/>
                <a:cs typeface="Times New Roman" pitchFamily="18" charset="0"/>
              </a:rPr>
              <a:t>STUDENT NAME: AKSHAYA </a:t>
            </a:r>
            <a:r>
              <a:rPr lang="en-US" sz="2800" dirty="0" smtClean="0">
                <a:latin typeface="Times New Roman" pitchFamily="18" charset="0"/>
                <a:cs typeface="Times New Roman" pitchFamily="18" charset="0"/>
              </a:rPr>
              <a:t>M</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REGISTER NO: </a:t>
            </a:r>
            <a:r>
              <a:rPr lang="en-US" sz="2800" dirty="0" smtClean="0">
                <a:latin typeface="Times New Roman" pitchFamily="18" charset="0"/>
                <a:cs typeface="Times New Roman" pitchFamily="18" charset="0"/>
              </a:rPr>
              <a:t>122201992</a:t>
            </a:r>
          </a:p>
          <a:p>
            <a:r>
              <a:rPr lang="en-US" sz="2800" dirty="0" smtClean="0">
                <a:latin typeface="Times New Roman" pitchFamily="18" charset="0"/>
                <a:cs typeface="Times New Roman" pitchFamily="18" charset="0"/>
              </a:rPr>
              <a:t>DEPARTMENT</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BCOM(CORPORATE SECRETARYSHIP)</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COLLEGE: ANNA ADARSH COLLEGE FOR WOMEN</a:t>
            </a: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2894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sz="quarter" idx="1"/>
          </p:nvPr>
        </p:nvSpPr>
        <p:spPr>
          <a:xfrm>
            <a:off x="609600" y="1143000"/>
            <a:ext cx="10439400" cy="5486400"/>
          </a:xfrm>
        </p:spPr>
        <p:txBody>
          <a:bodyPr>
            <a:normAutofit fontScale="92500" lnSpcReduction="20000"/>
          </a:bodyPr>
          <a:lstStyle/>
          <a:p>
            <a:pPr>
              <a:lnSpc>
                <a:spcPct val="150000"/>
              </a:lnSpc>
            </a:pPr>
            <a:r>
              <a:rPr lang="en-US" sz="2000" dirty="0">
                <a:latin typeface="Times New Roman" pitchFamily="18" charset="0"/>
                <a:cs typeface="Times New Roman" pitchFamily="18" charset="0"/>
              </a:rPr>
              <a:t>DATA COLLECTION:</a:t>
            </a:r>
          </a:p>
          <a:p>
            <a:pPr marL="457200" indent="-457200">
              <a:lnSpc>
                <a:spcPct val="150000"/>
              </a:lnSpc>
              <a:buFont typeface="+mj-lt"/>
              <a:buAutoNum type="arabicPeriod"/>
            </a:pPr>
            <a:r>
              <a:rPr lang="en-US" sz="2000" dirty="0">
                <a:latin typeface="Times New Roman" pitchFamily="18" charset="0"/>
                <a:cs typeface="Times New Roman" pitchFamily="18" charset="0"/>
              </a:rPr>
              <a:t>Downloaded the dataset from edunet dashboard</a:t>
            </a:r>
          </a:p>
          <a:p>
            <a:pPr marL="457200" indent="-457200">
              <a:lnSpc>
                <a:spcPct val="150000"/>
              </a:lnSpc>
              <a:buFont typeface="+mj-lt"/>
              <a:buAutoNum type="arabicPeriod"/>
            </a:pPr>
            <a:r>
              <a:rPr lang="en-US" sz="2000" dirty="0">
                <a:latin typeface="Times New Roman" pitchFamily="18" charset="0"/>
                <a:cs typeface="Times New Roman" pitchFamily="18" charset="0"/>
              </a:rPr>
              <a:t>Opened the data in excel</a:t>
            </a:r>
          </a:p>
          <a:p>
            <a:pPr marL="457200" indent="-457200">
              <a:lnSpc>
                <a:spcPct val="150000"/>
              </a:lnSpc>
              <a:buFont typeface="+mj-lt"/>
              <a:buAutoNum type="arabicPeriod"/>
            </a:pPr>
            <a:r>
              <a:rPr lang="en-US" sz="2000" dirty="0">
                <a:latin typeface="Times New Roman" pitchFamily="18" charset="0"/>
                <a:cs typeface="Times New Roman" pitchFamily="18" charset="0"/>
              </a:rPr>
              <a:t>Saved the file in desktop as an(.xls) file</a:t>
            </a:r>
          </a:p>
          <a:p>
            <a:pPr>
              <a:lnSpc>
                <a:spcPct val="150000"/>
              </a:lnSpc>
            </a:pPr>
            <a:r>
              <a:rPr lang="en-US" sz="2000" dirty="0">
                <a:latin typeface="Times New Roman" pitchFamily="18" charset="0"/>
                <a:cs typeface="Times New Roman" pitchFamily="18" charset="0"/>
              </a:rPr>
              <a:t>FEATURE COLLECTION</a:t>
            </a:r>
          </a:p>
          <a:p>
            <a:pPr marL="457200" indent="-457200">
              <a:lnSpc>
                <a:spcPct val="150000"/>
              </a:lnSpc>
              <a:buFont typeface="+mj-lt"/>
              <a:buAutoNum type="arabicPeriod"/>
            </a:pPr>
            <a:r>
              <a:rPr lang="en-US" sz="2000" dirty="0">
                <a:latin typeface="Times New Roman" pitchFamily="18" charset="0"/>
                <a:cs typeface="Times New Roman" pitchFamily="18" charset="0"/>
              </a:rPr>
              <a:t>Used conditional formatting</a:t>
            </a:r>
          </a:p>
          <a:p>
            <a:pPr marL="457200" indent="-457200">
              <a:lnSpc>
                <a:spcPct val="150000"/>
              </a:lnSpc>
              <a:buFont typeface="+mj-lt"/>
              <a:buAutoNum type="arabicPeriod"/>
            </a:pPr>
            <a:r>
              <a:rPr lang="en-US" sz="2000" dirty="0">
                <a:latin typeface="Times New Roman" pitchFamily="18" charset="0"/>
                <a:cs typeface="Times New Roman" pitchFamily="18" charset="0"/>
              </a:rPr>
              <a:t>Used fill color option</a:t>
            </a:r>
          </a:p>
          <a:p>
            <a:pPr marL="457200" indent="-457200">
              <a:lnSpc>
                <a:spcPct val="150000"/>
              </a:lnSpc>
              <a:buFont typeface="+mj-lt"/>
              <a:buAutoNum type="arabicPeriod"/>
            </a:pPr>
            <a:r>
              <a:rPr lang="en-US" sz="2000" dirty="0">
                <a:latin typeface="Times New Roman" pitchFamily="18" charset="0"/>
                <a:cs typeface="Times New Roman" pitchFamily="18" charset="0"/>
              </a:rPr>
              <a:t>Used  filter option to separate blanks in the column</a:t>
            </a:r>
          </a:p>
          <a:p>
            <a:pPr>
              <a:lnSpc>
                <a:spcPct val="150000"/>
              </a:lnSpc>
            </a:pPr>
            <a:r>
              <a:rPr lang="en-US" sz="2000" dirty="0">
                <a:latin typeface="Times New Roman" pitchFamily="18" charset="0"/>
                <a:cs typeface="Times New Roman" pitchFamily="18" charset="0"/>
              </a:rPr>
              <a:t>DATA CLEANING</a:t>
            </a:r>
          </a:p>
          <a:p>
            <a:pPr marL="457200" indent="-457200">
              <a:lnSpc>
                <a:spcPct val="150000"/>
              </a:lnSpc>
              <a:buFont typeface="+mj-lt"/>
              <a:buAutoNum type="arabicPeriod"/>
            </a:pPr>
            <a:r>
              <a:rPr lang="en-US" sz="2000" dirty="0">
                <a:latin typeface="Times New Roman" pitchFamily="18" charset="0"/>
                <a:cs typeface="Times New Roman" pitchFamily="18" charset="0"/>
              </a:rPr>
              <a:t>Filtering the data according to our needs</a:t>
            </a:r>
          </a:p>
          <a:p>
            <a:pPr marL="457200" indent="-457200">
              <a:lnSpc>
                <a:spcPct val="150000"/>
              </a:lnSpc>
              <a:buFont typeface="+mj-lt"/>
              <a:buAutoNum type="arabicPeriod"/>
            </a:pPr>
            <a:r>
              <a:rPr lang="en-US" sz="2000" dirty="0">
                <a:latin typeface="Times New Roman" pitchFamily="18" charset="0"/>
                <a:cs typeface="Times New Roman" pitchFamily="18" charset="0"/>
              </a:rPr>
              <a:t>Making the data into a structured data</a:t>
            </a:r>
          </a:p>
          <a:p>
            <a:pPr marL="457200" indent="-457200">
              <a:lnSpc>
                <a:spcPct val="150000"/>
              </a:lnSpc>
              <a:buFont typeface="+mj-lt"/>
              <a:buAutoNum type="arabicPeriod"/>
            </a:pPr>
            <a:r>
              <a:rPr lang="en-US" sz="2000" dirty="0">
                <a:latin typeface="Times New Roman" pitchFamily="18" charset="0"/>
                <a:cs typeface="Times New Roman" pitchFamily="18" charset="0"/>
              </a:rPr>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99F46C63-C756-4A6C-B01D-DC599EDB2B75}"/>
              </a:ext>
            </a:extLst>
          </p:cNvPr>
          <p:cNvGraphicFramePr>
            <a:graphicFrameLocks/>
          </p:cNvGraphicFramePr>
          <p:nvPr/>
        </p:nvGraphicFramePr>
        <p:xfrm>
          <a:off x="2438400" y="1219200"/>
          <a:ext cx="73152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 xmlns:xdr="http://schemas.openxmlformats.org/drawingml/2006/spreadsheetDrawing" xmlns:a16="http://schemas.microsoft.com/office/drawing/2014/main" xmlns:lc="http://schemas.openxmlformats.org/drawingml/2006/lockedCanvas" id="{806FC3B2-77BB-B37C-0A28-31D07E666BDC}"/>
              </a:ext>
            </a:extLst>
          </p:cNvPr>
          <p:cNvGraphicFramePr/>
          <p:nvPr/>
        </p:nvGraphicFramePr>
        <p:xfrm>
          <a:off x="2590800" y="1295400"/>
          <a:ext cx="6629400"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sz="quarter" idx="1"/>
          </p:nvPr>
        </p:nvSpPr>
        <p:spPr>
          <a:xfrm>
            <a:off x="762000" y="1676400"/>
            <a:ext cx="9677400" cy="4343400"/>
          </a:xfrm>
        </p:spPr>
        <p:txBody>
          <a:bodyPr>
            <a:normAutofit/>
          </a:bodyPr>
          <a:lstStyle/>
          <a:p>
            <a:pPr>
              <a:lnSpc>
                <a:spcPct val="150000"/>
              </a:lnSpc>
            </a:pPr>
            <a:r>
              <a:rPr lang="en-US" sz="2000" dirty="0">
                <a:latin typeface="Times New Roman" pitchFamily="18" charset="0"/>
                <a:cs typeface="Times New Roman" pitchFamily="18" charset="0"/>
              </a:rPr>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latin typeface="Times New Roman" pitchFamily="18" charset="0"/>
                <a:cs typeface="Times New Roman" pitchFamily="18" charset="0"/>
              </a:rPr>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dirty="0">
              <a:latin typeface="Times New Roman" pitchFamily="18" charset="0"/>
              <a:cs typeface="Times New Roman" pitchFamily="18" charset="0"/>
            </a:endParaRPr>
          </a:p>
        </p:txBody>
      </p:sp>
      <p:sp>
        <p:nvSpPr>
          <p:cNvPr id="22" name="object 22"/>
          <p:cNvSpPr txBox="1">
            <a:spLocks noGrp="1"/>
          </p:cNvSpPr>
          <p:nvPr>
            <p:ph type="sldNum" sz="quarter" idx="11"/>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47513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11"/>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09600" y="274638"/>
            <a:ext cx="9956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lang="en-US" sz="4250" spc="20" dirty="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endParaRPr sz="4250" dirty="0"/>
          </a:p>
        </p:txBody>
      </p:sp>
      <p:sp>
        <p:nvSpPr>
          <p:cNvPr id="17" name="Text Placeholder 16">
            <a:extLst>
              <a:ext uri="{FF2B5EF4-FFF2-40B4-BE49-F238E27FC236}">
                <a16:creationId xmlns:a16="http://schemas.microsoft.com/office/drawing/2014/main" xmlns="" id="{1083270E-2971-683D-810E-7F172A073C9C}"/>
              </a:ext>
            </a:extLst>
          </p:cNvPr>
          <p:cNvSpPr>
            <a:spLocks noGrp="1"/>
          </p:cNvSpPr>
          <p:nvPr>
            <p:ph sz="quarter" idx="1"/>
          </p:nvPr>
        </p:nvSpPr>
        <p:spPr>
          <a:xfrm>
            <a:off x="609600" y="1295400"/>
            <a:ext cx="9067800" cy="4457502"/>
          </a:xfrm>
        </p:spPr>
        <p:txBody>
          <a:bodyPr>
            <a:normAutofit fontScale="85000" lnSpcReduction="10000"/>
          </a:bodyPr>
          <a:lstStyle/>
          <a:p>
            <a:pPr>
              <a:lnSpc>
                <a:spcPct val="150000"/>
              </a:lnSpc>
            </a:pPr>
            <a:r>
              <a:rPr lang="en-US" sz="2800" dirty="0" smtClean="0"/>
              <a:t>Analyzing </a:t>
            </a:r>
            <a:r>
              <a:rPr lang="en-US" sz="2800" dirty="0"/>
              <a:t>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Enhancing</a:t>
            </a:r>
            <a:r>
              <a:rPr lang="en-IN" sz="2800" dirty="0"/>
              <a:t>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a:t>
            </a:r>
            <a:r>
              <a:rPr lang="en-IN" sz="2800" dirty="0">
                <a:latin typeface="Times New Roman" pitchFamily="18" charset="0"/>
                <a:cs typeface="Times New Roman" pitchFamily="18" charset="0"/>
              </a:rPr>
              <a:t>Trends</a:t>
            </a:r>
            <a:r>
              <a:rPr lang="en-IN" sz="2800" dirty="0"/>
              <a:t> and </a:t>
            </a:r>
            <a:r>
              <a:rPr lang="en-IN" sz="2800" dirty="0">
                <a:latin typeface="Times New Roman" pitchFamily="18" charset="0"/>
                <a:cs typeface="Times New Roman" pitchFamily="18" charset="0"/>
              </a:rPr>
              <a:t>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
        <p:nvSpPr>
          <p:cNvPr id="10" name="object 10"/>
          <p:cNvSpPr txBox="1">
            <a:spLocks noGrp="1"/>
          </p:cNvSpPr>
          <p:nvPr>
            <p:ph type="sldNum" sz="quarter" idx="15"/>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sz="quarter" idx="1"/>
          </p:nvPr>
        </p:nvSpPr>
        <p:spPr>
          <a:xfrm>
            <a:off x="609600" y="1371600"/>
            <a:ext cx="10972800" cy="5122941"/>
          </a:xfrm>
        </p:spPr>
        <p:txBody>
          <a:bodyPr>
            <a:normAutofit fontScale="92500" lnSpcReduction="20000"/>
          </a:bodyPr>
          <a:lstStyle/>
          <a:p>
            <a:pPr>
              <a:lnSpc>
                <a:spcPct val="150000"/>
              </a:lnSpc>
            </a:pPr>
            <a:r>
              <a:rPr lang="en-US" sz="2400" b="1" dirty="0">
                <a:latin typeface="Times New Roman" pitchFamily="18" charset="0"/>
                <a:cs typeface="Times New Roman" pitchFamily="18" charset="0"/>
              </a:rPr>
              <a:t>Objective:</a:t>
            </a:r>
          </a:p>
          <a:p>
            <a:pPr>
              <a:lnSpc>
                <a:spcPct val="150000"/>
              </a:lnSpc>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itchFamily="18" charset="0"/>
                <a:cs typeface="Times New Roman"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Goal setting</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Employee retention </a:t>
            </a:r>
          </a:p>
        </p:txBody>
      </p:sp>
      <p:sp>
        <p:nvSpPr>
          <p:cNvPr id="10" name="object 10"/>
          <p:cNvSpPr txBox="1">
            <a:spLocks noGrp="1"/>
          </p:cNvSpPr>
          <p:nvPr>
            <p:ph type="sldNum" sz="quarter" idx="15"/>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sz="quarter" idx="1"/>
          </p:nvPr>
        </p:nvSpPr>
        <p:spPr>
          <a:xfrm>
            <a:off x="609600" y="1447800"/>
            <a:ext cx="9829800" cy="4495800"/>
          </a:xfrm>
        </p:spPr>
        <p:txBody>
          <a:bodyPr>
            <a:normAutofit fontScale="55000" lnSpcReduction="20000"/>
          </a:bodyPr>
          <a:lstStyle/>
          <a:p>
            <a:pPr>
              <a:lnSpc>
                <a:spcPct val="150000"/>
              </a:lnSpc>
            </a:pPr>
            <a:r>
              <a:rPr lang="en-US" sz="4000" dirty="0">
                <a:latin typeface="Times New Roman" pitchFamily="18" charset="0"/>
                <a:cs typeface="Times New Roman" pitchFamily="18" charset="0"/>
              </a:rPr>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Human resource department</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Managers and team leaders</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Executives and senior management</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Employees</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Training and development teams</a:t>
            </a:r>
          </a:p>
          <a:p>
            <a:pPr marL="800100" lvl="1" indent="-342900">
              <a:lnSpc>
                <a:spcPct val="150000"/>
              </a:lnSpc>
              <a:buFont typeface="Wingdings" panose="05000000000000000000" pitchFamily="2" charset="2"/>
              <a:buChar char="Ø"/>
            </a:pPr>
            <a:r>
              <a:rPr lang="en-IN" sz="4000" dirty="0">
                <a:latin typeface="Times New Roman" pitchFamily="18" charset="0"/>
                <a:cs typeface="Times New Roman"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5"/>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0" y="228600"/>
            <a:ext cx="10681335" cy="1125905"/>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a:latin typeface="+mj-lt"/>
              </a:rPr>
              <a:t>V</a:t>
            </a:r>
            <a:r>
              <a:rPr sz="3600" spc="-35">
                <a:latin typeface="+mj-lt"/>
              </a:rPr>
              <a:t>A</a:t>
            </a:r>
            <a:r>
              <a:rPr sz="3600" spc="25">
                <a:latin typeface="+mj-lt"/>
              </a:rPr>
              <a:t>LU</a:t>
            </a:r>
            <a:r>
              <a:rPr sz="3600">
                <a:latin typeface="+mj-lt"/>
              </a:rPr>
              <a:t>E</a:t>
            </a:r>
            <a:r>
              <a:rPr sz="3600" spc="-65">
                <a:latin typeface="+mj-lt"/>
              </a:rPr>
              <a:t> </a:t>
            </a:r>
            <a:r>
              <a:rPr lang="en-US" sz="3600" spc="-65" dirty="0" smtClean="0">
                <a:latin typeface="+mj-lt"/>
              </a:rPr>
              <a:t>   </a:t>
            </a:r>
            <a:r>
              <a:rPr sz="3600" spc="-15" smtClean="0">
                <a:latin typeface="+mj-lt"/>
              </a:rPr>
              <a:t>P</a:t>
            </a:r>
            <a:r>
              <a:rPr sz="3600" spc="-30" smtClean="0">
                <a:latin typeface="+mj-lt"/>
              </a:rPr>
              <a:t>R</a:t>
            </a:r>
            <a:r>
              <a:rPr sz="3600" spc="10" smtClean="0">
                <a:latin typeface="+mj-lt"/>
              </a:rPr>
              <a:t>O</a:t>
            </a:r>
            <a:r>
              <a:rPr sz="3600" spc="-15" smtClean="0">
                <a:latin typeface="+mj-lt"/>
              </a:rPr>
              <a:t>P</a:t>
            </a:r>
            <a:r>
              <a:rPr sz="3600" spc="10" smtClean="0">
                <a:latin typeface="+mj-lt"/>
              </a:rPr>
              <a:t>O</a:t>
            </a:r>
            <a:r>
              <a:rPr sz="3600" spc="25" smtClean="0">
                <a:latin typeface="+mj-lt"/>
              </a:rPr>
              <a:t>S</a:t>
            </a:r>
            <a:r>
              <a:rPr sz="3600" spc="-30" smtClean="0">
                <a:latin typeface="+mj-lt"/>
              </a:rPr>
              <a:t>I</a:t>
            </a:r>
            <a:r>
              <a:rPr sz="3600" spc="-35" smtClean="0">
                <a:latin typeface="+mj-lt"/>
              </a:rPr>
              <a:t>T</a:t>
            </a:r>
            <a:r>
              <a:rPr sz="3600" spc="-30" smtClean="0">
                <a:latin typeface="+mj-lt"/>
              </a:rPr>
              <a:t>I</a:t>
            </a:r>
            <a:r>
              <a:rPr sz="3600" spc="10" smtClean="0">
                <a:latin typeface="+mj-lt"/>
              </a:rPr>
              <a:t>O</a:t>
            </a:r>
            <a:r>
              <a:rPr sz="3600" smtClean="0">
                <a:latin typeface="+mj-lt"/>
              </a:rPr>
              <a:t>N</a:t>
            </a:r>
            <a:endParaRPr sz="3600" dirty="0">
              <a:latin typeface="+mj-lt"/>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quarter" idx="1"/>
          </p:nvPr>
        </p:nvSpPr>
        <p:spPr>
          <a:xfrm>
            <a:off x="609600" y="1577340"/>
            <a:ext cx="5105400" cy="4061460"/>
          </a:xfrm>
        </p:spPr>
        <p:txBody>
          <a:bodyPr>
            <a:normAutofit lnSpcReduction="10000"/>
          </a:bodyPr>
          <a:lstStyle/>
          <a:p>
            <a:pPr>
              <a:lnSpc>
                <a:spcPct val="150000"/>
              </a:lnSpc>
            </a:pPr>
            <a:r>
              <a:rPr lang="en-US" sz="2000" dirty="0">
                <a:latin typeface="Times New Roman" pitchFamily="18" charset="0"/>
                <a:cs typeface="Times New Roman" pitchFamily="18" charset="0"/>
              </a:rPr>
              <a:t>SOLUTION FOR EMPLOYEE PERFORMANCE ANALYSIS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quarter" idx="2"/>
          </p:nvPr>
        </p:nvSpPr>
        <p:spPr>
          <a:xfrm>
            <a:off x="6278880" y="1577340"/>
            <a:ext cx="4084320" cy="3970318"/>
          </a:xfrm>
        </p:spPr>
        <p:txBody>
          <a:bodyPr>
            <a:normAutofit lnSpcReduction="10000"/>
          </a:bodyPr>
          <a:lstStyle/>
          <a:p>
            <a:pPr>
              <a:lnSpc>
                <a:spcPct val="150000"/>
              </a:lnSpc>
            </a:pPr>
            <a:r>
              <a:rPr lang="en-US" sz="2000" dirty="0">
                <a:latin typeface="Times New Roman" pitchFamily="18" charset="0"/>
                <a:cs typeface="Times New Roman" pitchFamily="18" charset="0"/>
              </a:rPr>
              <a:t>V</a:t>
            </a:r>
            <a:r>
              <a:rPr lang="en-IN" sz="2000" dirty="0">
                <a:latin typeface="Times New Roman" pitchFamily="18" charset="0"/>
                <a:cs typeface="Times New Roman" pitchFamily="18" charset="0"/>
              </a:rPr>
              <a:t>ALUE PROPOSITION</a:t>
            </a:r>
          </a:p>
          <a:p>
            <a:pPr marL="742950" lvl="1" indent="-285750">
              <a:lnSpc>
                <a:spcPct val="150000"/>
              </a:lnSpc>
              <a:buFont typeface="Wingdings" panose="05000000000000000000" pitchFamily="2" charset="2"/>
              <a:buChar char="Ø"/>
            </a:pPr>
            <a:r>
              <a:rPr lang="en-US" sz="2000" dirty="0">
                <a:latin typeface="Times New Roman" pitchFamily="18" charset="0"/>
                <a:cs typeface="Times New Roman" pitchFamily="18" charset="0"/>
              </a:rPr>
              <a:t>Enhanced productivity</a:t>
            </a:r>
          </a:p>
          <a:p>
            <a:pPr marL="742950" lvl="1" indent="-285750">
              <a:lnSpc>
                <a:spcPct val="150000"/>
              </a:lnSpc>
              <a:buFont typeface="Wingdings" panose="05000000000000000000" pitchFamily="2" charset="2"/>
              <a:buChar char="Ø"/>
            </a:pPr>
            <a:r>
              <a:rPr lang="en-US" sz="2000" dirty="0">
                <a:latin typeface="Times New Roman" pitchFamily="18" charset="0"/>
                <a:cs typeface="Times New Roman" pitchFamily="18" charset="0"/>
              </a:rPr>
              <a:t>Employee engagement and retention</a:t>
            </a:r>
          </a:p>
          <a:p>
            <a:pPr marL="742950" lvl="1" indent="-285750">
              <a:lnSpc>
                <a:spcPct val="150000"/>
              </a:lnSpc>
              <a:buFont typeface="Wingdings" panose="05000000000000000000" pitchFamily="2" charset="2"/>
              <a:buChar char="Ø"/>
            </a:pPr>
            <a:r>
              <a:rPr lang="en-US" sz="2000" dirty="0">
                <a:latin typeface="Times New Roman" pitchFamily="18" charset="0"/>
                <a:cs typeface="Times New Roman" pitchFamily="18" charset="0"/>
              </a:rPr>
              <a:t>Data-driven decisions</a:t>
            </a:r>
          </a:p>
          <a:p>
            <a:pPr marL="742950" lvl="1" indent="-285750">
              <a:lnSpc>
                <a:spcPct val="150000"/>
              </a:lnSpc>
              <a:buFont typeface="Wingdings" panose="05000000000000000000" pitchFamily="2" charset="2"/>
              <a:buChar char="Ø"/>
            </a:pPr>
            <a:r>
              <a:rPr lang="en-US" sz="2000" dirty="0">
                <a:latin typeface="Times New Roman" pitchFamily="18" charset="0"/>
                <a:cs typeface="Times New Roman" pitchFamily="18" charset="0"/>
              </a:rPr>
              <a:t>Improved organizational performance</a:t>
            </a:r>
          </a:p>
          <a:p>
            <a:pPr marL="742950" lvl="1" indent="-285750">
              <a:lnSpc>
                <a:spcPct val="150000"/>
              </a:lnSpc>
              <a:buFont typeface="Wingdings" panose="05000000000000000000" pitchFamily="2" charset="2"/>
              <a:buChar char="Ø"/>
            </a:pPr>
            <a:r>
              <a:rPr lang="en-US" sz="2000" dirty="0">
                <a:latin typeface="Times New Roman" pitchFamily="18" charset="0"/>
                <a:cs typeface="Times New Roman" pitchFamily="18" charset="0"/>
              </a:rPr>
              <a:t>Scalability and flexibility</a:t>
            </a:r>
          </a:p>
          <a:p>
            <a:pPr marL="742950" lvl="1" indent="-285750">
              <a:buFont typeface="Wingdings" panose="05000000000000000000" pitchFamily="2" charset="2"/>
              <a:buChar char="Ø"/>
            </a:pPr>
            <a:endParaRPr lang="en-US"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0"/>
            <a:ext cx="9956800" cy="1219200"/>
          </a:xfrm>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sz="quarter" idx="1"/>
          </p:nvPr>
        </p:nvSpPr>
        <p:spPr>
          <a:xfrm>
            <a:off x="609600" y="1295400"/>
            <a:ext cx="10439400" cy="5334000"/>
          </a:xfrm>
        </p:spPr>
        <p:txBody>
          <a:bodyPr>
            <a:normAutofit fontScale="85000" lnSpcReduction="20000"/>
          </a:bodyPr>
          <a:lstStyle/>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ID: Unique identifier for each employee in the organization</a:t>
            </a:r>
            <a:r>
              <a:rPr lang="en-IN" dirty="0">
                <a:latin typeface="Times New Roman" pitchFamily="18" charset="0"/>
                <a:cs typeface="Times New Roman" pitchFamily="18" charset="0"/>
              </a:rPr>
              <a:t>. Described in numbers</a:t>
            </a:r>
          </a:p>
          <a:p>
            <a:pPr marL="285750" indent="-285750">
              <a:lnSpc>
                <a:spcPct val="150000"/>
              </a:lnSpc>
              <a:buFont typeface="Wingdings" panose="05000000000000000000" pitchFamily="2" charset="2"/>
              <a:buChar char="Ø"/>
            </a:pPr>
            <a:r>
              <a:rPr lang="en-IN" dirty="0">
                <a:latin typeface="Times New Roman" pitchFamily="18" charset="0"/>
                <a:cs typeface="Times New Roman" pitchFamily="18" charset="0"/>
              </a:rPr>
              <a:t>First name: First name of the employee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Last name: Last name of the employee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type: The type of employment the employee has full-time, part-time, contract.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Current employee rating: The current rating or evaluation of the employee’s overall performance</a:t>
            </a:r>
            <a:r>
              <a:rPr lang="en-US"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latin typeface="Times New Roman" pitchFamily="18" charset="0"/>
                <a:cs typeface="Times New Roman" pitchFamily="18" charset="0"/>
              </a:rPr>
              <a:t>Formul</a:t>
            </a:r>
            <a:r>
              <a:rPr lang="en-US" sz="2400" dirty="0">
                <a:latin typeface="Times New Roman" pitchFamily="18" charset="0"/>
                <a:cs typeface="Times New Roman" pitchFamily="18" charset="0"/>
              </a:rPr>
              <a:t>a used for finding the performance level of employees </a:t>
            </a:r>
          </a:p>
          <a:p>
            <a:r>
              <a:rPr lang="en-US" sz="2400" b="0" i="0" dirty="0">
                <a:latin typeface="Times New Roman" pitchFamily="18" charset="0"/>
                <a:cs typeface="Times New Roman" pitchFamily="18" charset="0"/>
              </a:rPr>
              <a:t>=IFS(Z8&gt;=5,"VERY HIGH",Z8&gt;=4,"HIGH",Z8&gt;=3,"MED",Z8&gt;=2,"LOW",Z8&gt;=1,"VERY LOW")</a:t>
            </a:r>
            <a:endParaRPr lang="en-US" sz="2400" dirty="0">
              <a:latin typeface="Times New Roman" pitchFamily="18" charset="0"/>
              <a:cs typeface="Times New Roman" pitchFamily="18" charset="0"/>
            </a:endParaRPr>
          </a:p>
          <a:p>
            <a:pPr lvl="0">
              <a:lnSpc>
                <a:spcPct val="100000"/>
              </a:lnSpc>
            </a:pP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610</Words>
  <Application>Microsoft Office PowerPoint</Application>
  <PresentationFormat>Custom</PresentationFormat>
  <Paragraphs>105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20</cp:revision>
  <dcterms:created xsi:type="dcterms:W3CDTF">2024-03-29T15:07:22Z</dcterms:created>
  <dcterms:modified xsi:type="dcterms:W3CDTF">2024-08-31T17:43:22Z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