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69" r:id="rId21"/>
  </p:sldIdLst>
  <p:sldSz cx="9144000" cy="6858000" type="screen4x3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lt1"/>
        </a:solidFill>
        <a:latin typeface="Times New Roman" pitchFamily="18" charset="0"/>
        <a:ea typeface="DejaVu Sans"/>
        <a:sym typeface="Times New Roman" pitchFamily="18" charset="0"/>
      </a:defRPr>
    </a:lvl1pPr>
    <a:lvl2pPr marL="742950" indent="-28575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lt1"/>
        </a:solidFill>
        <a:latin typeface="Times New Roman" pitchFamily="18" charset="0"/>
        <a:ea typeface="DejaVu Sans"/>
        <a:sym typeface="Times New Roman" pitchFamily="18" charset="0"/>
      </a:defRPr>
    </a:lvl2pPr>
    <a:lvl3pPr marL="1143000" indent="-22860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lt1"/>
        </a:solidFill>
        <a:latin typeface="Times New Roman" pitchFamily="18" charset="0"/>
        <a:ea typeface="DejaVu Sans"/>
        <a:sym typeface="Times New Roman" pitchFamily="18" charset="0"/>
      </a:defRPr>
    </a:lvl3pPr>
    <a:lvl4pPr marL="1600200" indent="-22860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lt1"/>
        </a:solidFill>
        <a:latin typeface="Times New Roman" pitchFamily="18" charset="0"/>
        <a:ea typeface="DejaVu Sans"/>
        <a:sym typeface="Times New Roman" pitchFamily="18" charset="0"/>
      </a:defRPr>
    </a:lvl4pPr>
    <a:lvl5pPr marL="2057400" indent="-22860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lt1"/>
        </a:solidFill>
        <a:latin typeface="Times New Roman" pitchFamily="18" charset="0"/>
        <a:ea typeface="DejaVu Sans"/>
        <a:sym typeface="Times New Roman" pitchFamily="18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 varScale="1">
        <p:scale>
          <a:sx n="87" d="100"/>
          <a:sy n="87" d="100"/>
        </p:scale>
        <p:origin x="136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48754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datetime1">
              <a:rPr lang="en-US" altLang="en-US" sz="1200"/>
              <a:pPr lvl="0" algn="r">
                <a:buClr>
                  <a:srgbClr val="000000"/>
                </a:buClr>
                <a:buFont typeface="Times New Roman" pitchFamily="18" charset="0"/>
                <a:buNone/>
              </a:pPr>
              <a:t>6/3/2022</a:t>
            </a:fld>
            <a:endParaRPr lang="en-US" altLang="en-US" sz="1200"/>
          </a:p>
        </p:txBody>
      </p:sp>
      <p:sp>
        <p:nvSpPr>
          <p:cNvPr id="1048755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4875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/>
              <a:pPr lvl="0" algn="r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AutoShape 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vert="horz" wrap="none" lIns="91440" tIns="45720" rIns="91440" bIns="45720" anchor="ctr"/>
          <a:lstStyle/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747" name="Rectangle 2"/>
          <p:cNvSpPr>
            <a:spLocks noGrp="1"/>
          </p:cNvSpPr>
          <p:nvPr>
            <p:ph type="hdr"/>
          </p:nvPr>
        </p:nvSpPr>
        <p:spPr>
          <a:xfrm>
            <a:off x="0" y="0"/>
            <a:ext cx="2970212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B-TECH PROJECT MID-SEM PRESENTATION 2011</a:t>
            </a:r>
          </a:p>
        </p:txBody>
      </p:sp>
      <p:sp>
        <p:nvSpPr>
          <p:cNvPr id="1048748" name="Rectangle 3"/>
          <p:cNvSpPr>
            <a:spLocks noGrp="1"/>
          </p:cNvSpPr>
          <p:nvPr>
            <p:ph type="dt"/>
          </p:nvPr>
        </p:nvSpPr>
        <p:spPr>
          <a:xfrm>
            <a:off x="388620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/>
          <a:lstStyle/>
          <a:p>
            <a:pPr lvl="0" algn="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48749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2" cy="3427412"/>
          </a:xfrm>
          <a:prstGeom prst="rect">
            <a:avLst/>
          </a:prstGeom>
          <a:noFill/>
          <a:ln w="9360" cap="sq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8750" name="Rectangle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/>
          <a:lstStyle/>
          <a:p>
            <a:pPr lvl="0"/>
            <a:endParaRPr lang="en-US" altLang="en-US"/>
          </a:p>
        </p:txBody>
      </p:sp>
      <p:sp>
        <p:nvSpPr>
          <p:cNvPr id="1048751" name="Rectangle 6"/>
          <p:cNvSpPr>
            <a:spLocks noGrp="1"/>
          </p:cNvSpPr>
          <p:nvPr>
            <p:ph type="ftr"/>
          </p:nvPr>
        </p:nvSpPr>
        <p:spPr>
          <a:xfrm>
            <a:off x="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BY KHUSHBU KHAN &amp; ISAN SAHOO </a:t>
            </a:r>
          </a:p>
        </p:txBody>
      </p:sp>
      <p:sp>
        <p:nvSpPr>
          <p:cNvPr id="1048752" name="Rectangle 7"/>
          <p:cNvSpPr>
            <a:spLocks noGrp="1"/>
          </p:cNvSpPr>
          <p:nvPr>
            <p:ph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 algn="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6ABCEB-ACFC-4714-9973-3DA970169C29}" type="slidenum">
              <a:rPr lang="en-US" altLang="en-US" sz="1200">
                <a:solidFill>
                  <a:srgbClr val="000000"/>
                </a:solidFill>
              </a:rPr>
              <a:pPr lvl="0" algn="r"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Times New Roman" pitchFamily="18" charset="0"/>
      </a:defRPr>
    </a:lvl1pPr>
    <a:lvl2pPr marL="742950" indent="-285750" algn="l" rtl="0" fontAlgn="base" latinLnBrk="1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Times New Roman" pitchFamily="18" charset="0"/>
      </a:defRPr>
    </a:lvl2pPr>
    <a:lvl3pPr marL="1143000" indent="-228600" algn="l" rtl="0" fontAlgn="base" latinLnBrk="1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Times New Roman" pitchFamily="18" charset="0"/>
      </a:defRPr>
    </a:lvl3pPr>
    <a:lvl4pPr marL="1600200" indent="-228600" algn="l" rtl="0" fontAlgn="base" latinLnBrk="1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Times New Roman" pitchFamily="18" charset="0"/>
      </a:defRPr>
    </a:lvl4pPr>
    <a:lvl5pPr marL="2057400" indent="-228600" algn="l" rtl="0" fontAlgn="base" latinLnBrk="1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Times New Roman" pitchFamily="18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6"/>
          <p:cNvSpPr txBox="1"/>
          <p:nvPr/>
        </p:nvSpPr>
        <p:spPr>
          <a:xfrm>
            <a:off x="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BY KHUSHBU KHAN &amp; ISAN SAHOO </a:t>
            </a:r>
          </a:p>
        </p:txBody>
      </p:sp>
      <p:sp>
        <p:nvSpPr>
          <p:cNvPr id="1048603" name="Text Box 1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B-TECH PROJECT MID-SEM PRESENTATION 2011</a:t>
            </a:r>
          </a:p>
        </p:txBody>
      </p:sp>
      <p:sp>
        <p:nvSpPr>
          <p:cNvPr id="1048604" name="Text Box 2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BY KHUSHBU KHAN &amp; ISAN SAHOO </a:t>
            </a:r>
          </a:p>
        </p:txBody>
      </p:sp>
      <p:sp>
        <p:nvSpPr>
          <p:cNvPr id="1048605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8606" name="Rectangle 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none" lIns="90000" tIns="46800" rIns="90000" bIns="46800" anchor="ctr"/>
          <a:lstStyle/>
          <a:p>
            <a:endParaRPr lang="en-US" altLang="en-US"/>
          </a:p>
        </p:txBody>
      </p:sp>
      <p:sp>
        <p:nvSpPr>
          <p:cNvPr id="1048607" name="Slide Number Placeholder 6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 algn="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6ABCEB-ACFC-4714-9973-3DA970169C29}" type="slidenum">
              <a:rPr lang="en-US" altLang="en-US" sz="1200">
                <a:solidFill>
                  <a:srgbClr val="000000"/>
                </a:solidFill>
              </a:rPr>
              <a:pPr lvl="0" algn="r"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6"/>
          <p:cNvSpPr txBox="1"/>
          <p:nvPr/>
        </p:nvSpPr>
        <p:spPr>
          <a:xfrm>
            <a:off x="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BY KHUSHBU KHAN &amp; ISAN SAHOO </a:t>
            </a:r>
          </a:p>
        </p:txBody>
      </p:sp>
      <p:sp>
        <p:nvSpPr>
          <p:cNvPr id="1048611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8612" name="Rectangle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none" lIns="90000" tIns="46800" rIns="90000" bIns="46800" anchor="ctr"/>
          <a:lstStyle/>
          <a:p>
            <a:endParaRPr lang="en-US" altLang="en-US"/>
          </a:p>
        </p:txBody>
      </p:sp>
      <p:sp>
        <p:nvSpPr>
          <p:cNvPr id="1048613" name="Text Box 3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B-TECH PROJECT MID-SEM PRESENTATION 2011</a:t>
            </a:r>
          </a:p>
        </p:txBody>
      </p:sp>
      <p:sp>
        <p:nvSpPr>
          <p:cNvPr id="1048614" name="Text Box 4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BY KHUSHBU KHAN &amp; ISAN SAHOO </a:t>
            </a:r>
          </a:p>
        </p:txBody>
      </p:sp>
      <p:sp>
        <p:nvSpPr>
          <p:cNvPr id="1048615" name="Text Box 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 algn="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6ABCEB-ACFC-4714-9973-3DA970169C29}" type="slidenum">
              <a:rPr lang="en-US" altLang="en-US" sz="1200">
                <a:solidFill>
                  <a:srgbClr val="000000"/>
                </a:solidFill>
              </a:rPr>
              <a:pPr lvl="0" algn="r"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48616" name="Slide Number Placeholder 7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 algn="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6ABCEB-ACFC-4714-9973-3DA970169C29}" type="slidenum">
              <a:rPr lang="en-US" altLang="en-US" sz="1200">
                <a:solidFill>
                  <a:srgbClr val="000000"/>
                </a:solidFill>
              </a:rPr>
              <a:pPr lvl="0" algn="r"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6"/>
          <p:cNvSpPr txBox="1"/>
          <p:nvPr/>
        </p:nvSpPr>
        <p:spPr>
          <a:xfrm>
            <a:off x="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BY KHUSHBU KHAN &amp; ISAN SAHOO </a:t>
            </a:r>
          </a:p>
        </p:txBody>
      </p:sp>
      <p:sp>
        <p:nvSpPr>
          <p:cNvPr id="1048611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8612" name="Rectangle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none" lIns="90000" tIns="46800" rIns="90000" bIns="46800" anchor="ctr"/>
          <a:lstStyle/>
          <a:p>
            <a:endParaRPr lang="en-US" altLang="en-US"/>
          </a:p>
        </p:txBody>
      </p:sp>
      <p:sp>
        <p:nvSpPr>
          <p:cNvPr id="1048613" name="Text Box 3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B-TECH PROJECT MID-SEM PRESENTATION 2011</a:t>
            </a:r>
          </a:p>
        </p:txBody>
      </p:sp>
      <p:sp>
        <p:nvSpPr>
          <p:cNvPr id="1048614" name="Text Box 4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200">
                <a:solidFill>
                  <a:srgbClr val="000000"/>
                </a:solidFill>
              </a:rPr>
              <a:t>BY KHUSHBU KHAN &amp; ISAN SAHOO </a:t>
            </a:r>
          </a:p>
        </p:txBody>
      </p:sp>
      <p:sp>
        <p:nvSpPr>
          <p:cNvPr id="1048615" name="Text Box 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 algn="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6ABCEB-ACFC-4714-9973-3DA970169C29}" type="slidenum">
              <a:rPr lang="en-US" altLang="en-US" sz="1200">
                <a:solidFill>
                  <a:srgbClr val="000000"/>
                </a:solidFill>
              </a:rPr>
              <a:pPr lvl="0" algn="r"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048616" name="Slide Number Placeholder 7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/>
          <a:lstStyle/>
          <a:p>
            <a:pPr lvl="0" algn="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6ABCEB-ACFC-4714-9973-3DA970169C29}" type="slidenum">
              <a:rPr lang="en-US" altLang="en-US" sz="1200">
                <a:solidFill>
                  <a:srgbClr val="000000"/>
                </a:solidFill>
              </a:rPr>
              <a:pPr lvl="0" algn="r"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1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Line 4"/>
          <p:cNvSpPr/>
          <p:nvPr/>
        </p:nvSpPr>
        <p:spPr>
          <a:xfrm>
            <a:off x="106362" y="6323012"/>
            <a:ext cx="8961438" cy="1587"/>
          </a:xfrm>
          <a:prstGeom prst="line">
            <a:avLst/>
          </a:prstGeom>
          <a:noFill/>
          <a:ln w="76320" cap="sq" cmpd="sng">
            <a:solidFill>
              <a:srgbClr val="FF3300">
                <a:alpha val="100000"/>
              </a:srgbClr>
            </a:solidFill>
            <a:prstDash val="solid"/>
            <a:miter/>
          </a:ln>
        </p:spPr>
      </p:sp>
      <p:sp>
        <p:nvSpPr>
          <p:cNvPr id="1048588" name="Rectangle 5"/>
          <p:cNvSpPr/>
          <p:nvPr/>
        </p:nvSpPr>
        <p:spPr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89" name="Text Box 6"/>
          <p:cNvSpPr txBox="1"/>
          <p:nvPr/>
        </p:nvSpPr>
        <p:spPr>
          <a:xfrm rot="16200000">
            <a:off x="-2623344" y="3539331"/>
            <a:ext cx="5637212" cy="3683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spcBef>
                <a:spcPts val="112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>
                <a:solidFill>
                  <a:srgbClr val="FFFFFF"/>
                </a:solidFill>
                <a:latin typeface="Arial Black" pitchFamily="34" charset="0"/>
              </a:rPr>
              <a:t>National Institute of Science &amp; Technology</a:t>
            </a:r>
          </a:p>
        </p:txBody>
      </p:sp>
      <p:sp>
        <p:nvSpPr>
          <p:cNvPr id="1048590" name="Line 7"/>
          <p:cNvSpPr/>
          <p:nvPr/>
        </p:nvSpPr>
        <p:spPr>
          <a:xfrm>
            <a:off x="19050" y="727075"/>
            <a:ext cx="9048750" cy="1587"/>
          </a:xfrm>
          <a:prstGeom prst="line">
            <a:avLst/>
          </a:prstGeom>
          <a:noFill/>
          <a:ln w="76320" cap="sq" cmpd="sng">
            <a:solidFill>
              <a:srgbClr val="FF3300">
                <a:alpha val="100000"/>
              </a:srgbClr>
            </a:solidFill>
            <a:prstDash val="solid"/>
            <a:miter/>
          </a:ln>
        </p:spPr>
      </p:sp>
      <p:sp>
        <p:nvSpPr>
          <p:cNvPr id="1048591" name="Line 8"/>
          <p:cNvSpPr/>
          <p:nvPr/>
        </p:nvSpPr>
        <p:spPr>
          <a:xfrm>
            <a:off x="527050" y="1295400"/>
            <a:ext cx="8616950" cy="1587"/>
          </a:xfrm>
          <a:prstGeom prst="line">
            <a:avLst/>
          </a:prstGeom>
          <a:noFill/>
          <a:ln w="9360" cap="sq" cmpd="sng">
            <a:solidFill>
              <a:srgbClr val="FF0000">
                <a:alpha val="100000"/>
              </a:srgbClr>
            </a:solidFill>
            <a:prstDash val="solid"/>
            <a:miter/>
          </a:ln>
        </p:spPr>
      </p:sp>
      <p:pic>
        <p:nvPicPr>
          <p:cNvPr id="2097153" name="Picture 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70850" y="0"/>
            <a:ext cx="1066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2" name="Rectangle 11"/>
          <p:cNvSpPr/>
          <p:nvPr/>
        </p:nvSpPr>
        <p:spPr>
          <a:xfrm>
            <a:off x="304800" y="0"/>
            <a:ext cx="2362200" cy="685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93" name="Rectangle 12"/>
          <p:cNvSpPr/>
          <p:nvPr/>
        </p:nvSpPr>
        <p:spPr>
          <a:xfrm>
            <a:off x="533400" y="13716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94" name="Text Box 13"/>
          <p:cNvSpPr txBox="1"/>
          <p:nvPr/>
        </p:nvSpPr>
        <p:spPr>
          <a:xfrm>
            <a:off x="0" y="95250"/>
            <a:ext cx="80010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95" name="Rectangle 14"/>
          <p:cNvSpPr/>
          <p:nvPr/>
        </p:nvSpPr>
        <p:spPr>
          <a:xfrm>
            <a:off x="0" y="0"/>
            <a:ext cx="8001000" cy="42703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96" name="Rectangle 5"/>
          <p:cNvSpPr/>
          <p:nvPr/>
        </p:nvSpPr>
        <p:spPr>
          <a:xfrm>
            <a:off x="0" y="161925"/>
            <a:ext cx="8077200" cy="371513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altLang="en-US" sz="1800" b="1" dirty="0" err="1">
                <a:solidFill>
                  <a:schemeClr val="accent2"/>
                </a:solidFill>
                <a:latin typeface="Arial" pitchFamily="34" charset="0"/>
              </a:rPr>
              <a:t>B.Tech</a:t>
            </a:r>
            <a:r>
              <a:rPr lang="en-US" altLang="en-US" sz="1800" b="1" dirty="0">
                <a:solidFill>
                  <a:schemeClr val="accent2"/>
                </a:solidFill>
                <a:latin typeface="Arial" pitchFamily="34" charset="0"/>
              </a:rPr>
              <a:t> 6</a:t>
            </a:r>
            <a:r>
              <a:rPr lang="en-US" altLang="en-US" sz="1800" b="1" baseline="30000" dirty="0">
                <a:solidFill>
                  <a:schemeClr val="accent2"/>
                </a:solidFill>
                <a:latin typeface="Arial" pitchFamily="34" charset="0"/>
              </a:rPr>
              <a:t>th</a:t>
            </a:r>
            <a:r>
              <a:rPr lang="en-US" altLang="en-US" sz="1800" b="1" dirty="0">
                <a:solidFill>
                  <a:schemeClr val="accent2"/>
                </a:solidFill>
                <a:latin typeface="Arial" pitchFamily="34" charset="0"/>
              </a:rPr>
              <a:t> Semester FRC</a:t>
            </a:r>
            <a:r>
              <a:rPr lang="en-US" altLang="en-US" sz="1800" b="1" baseline="0" dirty="0">
                <a:solidFill>
                  <a:schemeClr val="accent2"/>
                </a:solidFill>
                <a:latin typeface="Arial" pitchFamily="34" charset="0"/>
              </a:rPr>
              <a:t> Program</a:t>
            </a:r>
            <a:r>
              <a:rPr lang="en-US" altLang="en-US" sz="1800" b="1" dirty="0">
                <a:solidFill>
                  <a:schemeClr val="accent2"/>
                </a:solidFill>
                <a:latin typeface="Arial" pitchFamily="34" charset="0"/>
              </a:rPr>
              <a:t> (CSE)                      Batch: 2019-23</a:t>
            </a:r>
          </a:p>
        </p:txBody>
      </p:sp>
      <p:sp>
        <p:nvSpPr>
          <p:cNvPr id="1048597" name="TextBox 14"/>
          <p:cNvSpPr txBox="1"/>
          <p:nvPr/>
        </p:nvSpPr>
        <p:spPr>
          <a:xfrm>
            <a:off x="762000" y="6400800"/>
            <a:ext cx="7571303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r>
              <a:rPr lang="en-US" altLang="en-US" dirty="0">
                <a:solidFill>
                  <a:schemeClr val="dk1"/>
                </a:solidFill>
              </a:rPr>
              <a:t>Presented</a:t>
            </a:r>
            <a:r>
              <a:rPr lang="en-US" altLang="en-US" baseline="0" dirty="0">
                <a:solidFill>
                  <a:schemeClr val="dk1"/>
                </a:solidFill>
              </a:rPr>
              <a:t> By : </a:t>
            </a:r>
            <a:r>
              <a:rPr lang="en-US" altLang="en-US" baseline="0" dirty="0" err="1">
                <a:solidFill>
                  <a:schemeClr val="dk1"/>
                </a:solidFill>
              </a:rPr>
              <a:t>Imran</a:t>
            </a:r>
            <a:r>
              <a:rPr lang="en-US" altLang="en-US" baseline="0" dirty="0">
                <a:solidFill>
                  <a:schemeClr val="dk1"/>
                </a:solidFill>
              </a:rPr>
              <a:t>, </a:t>
            </a:r>
            <a:r>
              <a:rPr lang="en-US" altLang="en-US" baseline="0" dirty="0" err="1">
                <a:solidFill>
                  <a:schemeClr val="dk1"/>
                </a:solidFill>
              </a:rPr>
              <a:t>Sarbajit</a:t>
            </a:r>
            <a:r>
              <a:rPr lang="en-US" altLang="en-US" baseline="0" dirty="0">
                <a:solidFill>
                  <a:schemeClr val="dk1"/>
                </a:solidFill>
              </a:rPr>
              <a:t>, </a:t>
            </a:r>
            <a:r>
              <a:rPr lang="en-US" altLang="en-US" baseline="0" dirty="0" err="1">
                <a:solidFill>
                  <a:schemeClr val="dk1"/>
                </a:solidFill>
              </a:rPr>
              <a:t>Aiswarya</a:t>
            </a:r>
            <a:r>
              <a:rPr lang="en-US" altLang="en-US" baseline="0" dirty="0">
                <a:solidFill>
                  <a:schemeClr val="dk1"/>
                </a:solidFill>
              </a:rPr>
              <a:t>, </a:t>
            </a:r>
            <a:r>
              <a:rPr lang="en-US" altLang="en-US" baseline="0" dirty="0" err="1">
                <a:solidFill>
                  <a:schemeClr val="dk1"/>
                </a:solidFill>
              </a:rPr>
              <a:t>Kajal</a:t>
            </a:r>
            <a:r>
              <a:rPr lang="en-US" altLang="en-US" baseline="0" dirty="0">
                <a:solidFill>
                  <a:schemeClr val="dk1"/>
                </a:solidFill>
              </a:rPr>
              <a:t>, </a:t>
            </a:r>
            <a:r>
              <a:rPr lang="en-US" altLang="en-US" baseline="0" dirty="0" err="1">
                <a:solidFill>
                  <a:schemeClr val="dk1"/>
                </a:solidFill>
              </a:rPr>
              <a:t>Ankit</a:t>
            </a:r>
            <a:r>
              <a:rPr lang="en-US" altLang="en-US" dirty="0">
                <a:solidFill>
                  <a:schemeClr val="dk1"/>
                </a:solidFill>
              </a:rPr>
              <a:t>			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/>
          </p:cNvSpPr>
          <p:nvPr>
            <p:ph type="title"/>
          </p:nvPr>
        </p:nvSpPr>
        <p:spPr>
          <a:xfrm>
            <a:off x="533400" y="738187"/>
            <a:ext cx="7923212" cy="579437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/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48577" name="Rectangle 3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8151812" cy="4722812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/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sp>
        <p:nvSpPr>
          <p:cNvPr id="1048578" name="Line 4"/>
          <p:cNvSpPr/>
          <p:nvPr/>
        </p:nvSpPr>
        <p:spPr>
          <a:xfrm>
            <a:off x="106362" y="6323012"/>
            <a:ext cx="8961438" cy="1587"/>
          </a:xfrm>
          <a:prstGeom prst="line">
            <a:avLst/>
          </a:prstGeom>
          <a:noFill/>
          <a:ln w="76320" cap="sq" cmpd="sng">
            <a:solidFill>
              <a:srgbClr val="FF3300">
                <a:alpha val="100000"/>
              </a:srgbClr>
            </a:solidFill>
            <a:prstDash val="solid"/>
            <a:miter/>
          </a:ln>
        </p:spPr>
      </p:sp>
      <p:sp>
        <p:nvSpPr>
          <p:cNvPr id="1048579" name="Rectangle 5"/>
          <p:cNvSpPr/>
          <p:nvPr/>
        </p:nvSpPr>
        <p:spPr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80" name="Text Box 6"/>
          <p:cNvSpPr txBox="1"/>
          <p:nvPr/>
        </p:nvSpPr>
        <p:spPr>
          <a:xfrm rot="16200000">
            <a:off x="-2623344" y="3539331"/>
            <a:ext cx="5637212" cy="3683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spcBef>
                <a:spcPts val="112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>
                <a:solidFill>
                  <a:srgbClr val="FFFFFF"/>
                </a:solidFill>
                <a:latin typeface="Arial Black" pitchFamily="34" charset="0"/>
              </a:rPr>
              <a:t>National Institute of Science &amp; Technology</a:t>
            </a:r>
          </a:p>
        </p:txBody>
      </p:sp>
      <p:sp>
        <p:nvSpPr>
          <p:cNvPr id="1048581" name="Line 7"/>
          <p:cNvSpPr/>
          <p:nvPr/>
        </p:nvSpPr>
        <p:spPr>
          <a:xfrm>
            <a:off x="19050" y="727075"/>
            <a:ext cx="9048750" cy="1587"/>
          </a:xfrm>
          <a:prstGeom prst="line">
            <a:avLst/>
          </a:prstGeom>
          <a:noFill/>
          <a:ln w="76320" cap="sq" cmpd="sng">
            <a:solidFill>
              <a:srgbClr val="FF3300">
                <a:alpha val="100000"/>
              </a:srgbClr>
            </a:solidFill>
            <a:prstDash val="solid"/>
            <a:miter/>
          </a:ln>
        </p:spPr>
      </p:sp>
      <p:sp>
        <p:nvSpPr>
          <p:cNvPr id="1048582" name="Line 8"/>
          <p:cNvSpPr/>
          <p:nvPr/>
        </p:nvSpPr>
        <p:spPr>
          <a:xfrm>
            <a:off x="527050" y="1295400"/>
            <a:ext cx="8616950" cy="1587"/>
          </a:xfrm>
          <a:prstGeom prst="line">
            <a:avLst/>
          </a:prstGeom>
          <a:noFill/>
          <a:ln w="9360" cap="sq" cmpd="sng">
            <a:solidFill>
              <a:srgbClr val="FF0000">
                <a:alpha val="100000"/>
              </a:srgbClr>
            </a:solidFill>
            <a:prstDash val="solid"/>
            <a:miter/>
          </a:ln>
        </p:spPr>
      </p:sp>
      <p:pic>
        <p:nvPicPr>
          <p:cNvPr id="2097152" name="Picture 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70850" y="0"/>
            <a:ext cx="1066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3" name="Rectangle 11"/>
          <p:cNvSpPr/>
          <p:nvPr/>
        </p:nvSpPr>
        <p:spPr>
          <a:xfrm>
            <a:off x="304800" y="0"/>
            <a:ext cx="2362200" cy="685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84" name="Rectangle 12"/>
          <p:cNvSpPr/>
          <p:nvPr/>
        </p:nvSpPr>
        <p:spPr>
          <a:xfrm>
            <a:off x="533400" y="13716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85" name="Text Box 13"/>
          <p:cNvSpPr txBox="1"/>
          <p:nvPr/>
        </p:nvSpPr>
        <p:spPr>
          <a:xfrm>
            <a:off x="0" y="95250"/>
            <a:ext cx="80010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86" name="Rectangle 14"/>
          <p:cNvSpPr/>
          <p:nvPr/>
        </p:nvSpPr>
        <p:spPr>
          <a:xfrm>
            <a:off x="0" y="0"/>
            <a:ext cx="8001000" cy="42703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 Box 1"/>
          <p:cNvSpPr txBox="1"/>
          <p:nvPr/>
        </p:nvSpPr>
        <p:spPr>
          <a:xfrm>
            <a:off x="990600" y="1431925"/>
            <a:ext cx="7620000" cy="1295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 algn="ctr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4800" b="1" dirty="0">
              <a:solidFill>
                <a:srgbClr val="404040"/>
              </a:solidFill>
            </a:endParaRPr>
          </a:p>
        </p:txBody>
      </p:sp>
      <p:sp>
        <p:nvSpPr>
          <p:cNvPr id="1048601" name="Text Box 2"/>
          <p:cNvSpPr txBox="1"/>
          <p:nvPr/>
        </p:nvSpPr>
        <p:spPr>
          <a:xfrm>
            <a:off x="1219200" y="2955925"/>
            <a:ext cx="7018337" cy="33432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 algn="ctr">
              <a:spcBef>
                <a:spcPts val="5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000" dirty="0">
              <a:solidFill>
                <a:srgbClr val="0000FF"/>
              </a:solidFill>
            </a:endParaRPr>
          </a:p>
          <a:p>
            <a:pPr lvl="0" algn="ctr">
              <a:spcBef>
                <a:spcPts val="5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000" dirty="0">
              <a:solidFill>
                <a:srgbClr val="000000"/>
              </a:solidFill>
            </a:endParaRPr>
          </a:p>
          <a:p>
            <a:pPr lvl="0" algn="ctr">
              <a:spcBef>
                <a:spcPts val="5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altLang="en-US" sz="2000" dirty="0">
              <a:solidFill>
                <a:srgbClr val="000000"/>
              </a:solidFill>
            </a:endParaRPr>
          </a:p>
          <a:p>
            <a:pPr lvl="0" algn="ctr">
              <a:spcBef>
                <a:spcPts val="5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altLang="en-US" sz="2000" dirty="0">
              <a:solidFill>
                <a:srgbClr val="000000"/>
              </a:solidFill>
            </a:endParaRPr>
          </a:p>
          <a:p>
            <a:pPr lvl="0" algn="ctr">
              <a:spcBef>
                <a:spcPts val="5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altLang="en-US" sz="2000" dirty="0">
              <a:solidFill>
                <a:srgbClr val="000000"/>
              </a:solidFill>
            </a:endParaRPr>
          </a:p>
          <a:p>
            <a:pPr lvl="0" algn="ctr">
              <a:spcBef>
                <a:spcPts val="5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000" dirty="0">
              <a:solidFill>
                <a:srgbClr val="000000"/>
              </a:solidFill>
            </a:endParaRPr>
          </a:p>
          <a:p>
            <a:pPr lvl="0" algn="ctr">
              <a:spcBef>
                <a:spcPts val="5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Advisor Name</a:t>
            </a:r>
          </a:p>
          <a:p>
            <a:pPr lvl="0" algn="ctr" eaLnBrk="1" latinLnBrk="1" hangingPunct="1">
              <a:spcBef>
                <a:spcPts val="50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Ashutosh </a:t>
            </a:r>
            <a:r>
              <a:rPr lang="en-US" altLang="en-US" sz="2000" b="1" dirty="0" err="1">
                <a:solidFill>
                  <a:srgbClr val="0000FF"/>
                </a:solidFill>
              </a:rPr>
              <a:t>Parida</a:t>
            </a:r>
            <a:r>
              <a:rPr lang="en-US" altLang="en-US" sz="20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2500306"/>
            <a:ext cx="81002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REAL TIME FACE RECOGNITION </a:t>
            </a:r>
          </a:p>
          <a:p>
            <a:pPr algn="ctr"/>
            <a:r>
              <a:rPr lang="en-IN" sz="4000" dirty="0">
                <a:solidFill>
                  <a:schemeClr val="tx1"/>
                </a:solidFill>
              </a:rPr>
              <a:t>BASED</a:t>
            </a:r>
          </a:p>
          <a:p>
            <a:pPr algn="ctr"/>
            <a:r>
              <a:rPr lang="en-IN" sz="4000" dirty="0">
                <a:solidFill>
                  <a:schemeClr val="tx1"/>
                </a:solidFill>
              </a:rPr>
              <a:t>ATTENDANCE SYSTEM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  <p:sndAc>
      <p:stSnd>
        <p:snd r:embed="rId3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BBE2C-D9A5-B24A-E453-5573C009B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0" r="41338"/>
          <a:stretch/>
        </p:blipFill>
        <p:spPr>
          <a:xfrm>
            <a:off x="683568" y="1359137"/>
            <a:ext cx="6048672" cy="485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E746F-5577-5429-3E35-5EECD166E4CE}"/>
              </a:ext>
            </a:extLst>
          </p:cNvPr>
          <p:cNvSpPr txBox="1"/>
          <p:nvPr/>
        </p:nvSpPr>
        <p:spPr>
          <a:xfrm>
            <a:off x="540102" y="855393"/>
            <a:ext cx="641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Fast-API backend that handles all operations :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2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2010F-AFB1-2F1F-C8B7-B99DE865C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7898788" cy="4729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18B43-9E91-9C20-70D2-84CE4734BD16}"/>
              </a:ext>
            </a:extLst>
          </p:cNvPr>
          <p:cNvSpPr txBox="1"/>
          <p:nvPr/>
        </p:nvSpPr>
        <p:spPr>
          <a:xfrm>
            <a:off x="571472" y="857232"/>
            <a:ext cx="79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Data fetched from server is hosted in docker container in an AWS instance :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2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A95C7-3242-B127-A82E-BCF944B75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/>
          <a:stretch/>
        </p:blipFill>
        <p:spPr>
          <a:xfrm>
            <a:off x="720080" y="1340768"/>
            <a:ext cx="8028384" cy="485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240F4-7D6E-A613-A8AB-2FD503CA1BAF}"/>
              </a:ext>
            </a:extLst>
          </p:cNvPr>
          <p:cNvSpPr txBox="1"/>
          <p:nvPr/>
        </p:nvSpPr>
        <p:spPr>
          <a:xfrm>
            <a:off x="455403" y="764704"/>
            <a:ext cx="864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Front-end built using React and Component library: Chakra-UI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0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65D1C-E28D-3EE0-63A2-2B68EC0AA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3"/>
          <a:stretch/>
        </p:blipFill>
        <p:spPr>
          <a:xfrm>
            <a:off x="683568" y="1379562"/>
            <a:ext cx="8100392" cy="4857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6F9213-9796-1883-F98D-97371BFE1A65}"/>
              </a:ext>
            </a:extLst>
          </p:cNvPr>
          <p:cNvSpPr txBox="1"/>
          <p:nvPr/>
        </p:nvSpPr>
        <p:spPr>
          <a:xfrm>
            <a:off x="539552" y="882613"/>
            <a:ext cx="5501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Dashboard for the same user interface :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2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428736"/>
            <a:ext cx="471490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348" y="857232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Final Output :- Attendance Dashboard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857232"/>
            <a:ext cx="588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Weekly work report of all team members 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5010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Name - </a:t>
            </a:r>
            <a:r>
              <a:rPr lang="en-US" b="1" u="sng" dirty="0" err="1">
                <a:solidFill>
                  <a:schemeClr val="tx1"/>
                </a:solidFill>
              </a:rPr>
              <a:t>Sarbajit</a:t>
            </a:r>
            <a:r>
              <a:rPr lang="en-US" b="1" u="sng" dirty="0">
                <a:solidFill>
                  <a:schemeClr val="tx1"/>
                </a:solidFill>
              </a:rPr>
              <a:t> Mohanty                                   Roll – 201910381</a:t>
            </a:r>
          </a:p>
          <a:p>
            <a:r>
              <a:rPr lang="en-US" dirty="0">
                <a:solidFill>
                  <a:schemeClr val="tx1"/>
                </a:solidFill>
              </a:rPr>
              <a:t>Week 1 -&gt; Installed Node.js and React.</a:t>
            </a:r>
          </a:p>
          <a:p>
            <a:r>
              <a:rPr lang="en-US" dirty="0">
                <a:solidFill>
                  <a:schemeClr val="tx1"/>
                </a:solidFill>
              </a:rPr>
              <a:t>Week 2 -&gt; Implemented Hooks in React.</a:t>
            </a:r>
          </a:p>
          <a:p>
            <a:r>
              <a:rPr lang="en-US" dirty="0">
                <a:solidFill>
                  <a:schemeClr val="tx1"/>
                </a:solidFill>
              </a:rPr>
              <a:t>Week 3 -&gt; Learnt about REST-full APIs.</a:t>
            </a:r>
          </a:p>
          <a:p>
            <a:r>
              <a:rPr lang="en-US" dirty="0">
                <a:solidFill>
                  <a:schemeClr val="tx1"/>
                </a:solidFill>
              </a:rPr>
              <a:t>Week 4 -&gt; Built a basic User Interface of the Application.</a:t>
            </a:r>
          </a:p>
          <a:p>
            <a:r>
              <a:rPr lang="en-US" dirty="0">
                <a:solidFill>
                  <a:schemeClr val="tx1"/>
                </a:solidFill>
              </a:rPr>
              <a:t>Week 5 -&gt; Implemented the User Interface using a Component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Library called Chakra-UI.</a:t>
            </a:r>
          </a:p>
          <a:p>
            <a:r>
              <a:rPr lang="en-US" dirty="0">
                <a:solidFill>
                  <a:schemeClr val="tx1"/>
                </a:solidFill>
              </a:rPr>
              <a:t>Week 6 -&gt; Had discussion over model refactoring and multi-face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detection of the model.</a:t>
            </a:r>
          </a:p>
          <a:p>
            <a:r>
              <a:rPr lang="en-US" dirty="0">
                <a:solidFill>
                  <a:schemeClr val="tx1"/>
                </a:solidFill>
              </a:rPr>
              <a:t>Week 7 -&gt; Implemented '</a:t>
            </a:r>
            <a:r>
              <a:rPr lang="en-US" dirty="0" err="1">
                <a:solidFill>
                  <a:schemeClr val="tx1"/>
                </a:solidFill>
              </a:rPr>
              <a:t>axios</a:t>
            </a:r>
            <a:r>
              <a:rPr lang="en-US" dirty="0">
                <a:solidFill>
                  <a:schemeClr val="tx1"/>
                </a:solidFill>
              </a:rPr>
              <a:t>' a </a:t>
            </a: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package to seamlessly fetch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data from server.</a:t>
            </a:r>
          </a:p>
          <a:p>
            <a:r>
              <a:rPr lang="en-US" dirty="0">
                <a:solidFill>
                  <a:schemeClr val="tx1"/>
                </a:solidFill>
              </a:rPr>
              <a:t>Week 8 -&gt; Final Testing and finishing the Student Attendance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Dashboard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857232"/>
            <a:ext cx="588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Weekly work report of all team members 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5010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Name – Kajal Kumari                                         Roll – 201911342</a:t>
            </a:r>
          </a:p>
          <a:p>
            <a:r>
              <a:rPr lang="en-US" dirty="0">
                <a:solidFill>
                  <a:schemeClr val="tx1"/>
                </a:solidFill>
              </a:rPr>
              <a:t>Week 1 -&gt; Discussed about the database requirements.</a:t>
            </a:r>
          </a:p>
          <a:p>
            <a:r>
              <a:rPr lang="en-US" dirty="0">
                <a:solidFill>
                  <a:schemeClr val="tx1"/>
                </a:solidFill>
              </a:rPr>
              <a:t>Week 2 -&gt; Installed 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Week 3 -&gt; Learnt about its implementation from ground level.</a:t>
            </a:r>
          </a:p>
          <a:p>
            <a:r>
              <a:rPr lang="en-US" dirty="0">
                <a:solidFill>
                  <a:schemeClr val="tx1"/>
                </a:solidFill>
              </a:rPr>
              <a:t>Week 4 -&gt; Learnt more about its implementation </a:t>
            </a:r>
          </a:p>
          <a:p>
            <a:r>
              <a:rPr lang="en-US" dirty="0">
                <a:solidFill>
                  <a:schemeClr val="tx1"/>
                </a:solidFill>
              </a:rPr>
              <a:t>Week 5 -&gt; Implemented the database.</a:t>
            </a:r>
          </a:p>
          <a:p>
            <a:r>
              <a:rPr lang="en-US" dirty="0">
                <a:solidFill>
                  <a:schemeClr val="tx1"/>
                </a:solidFill>
              </a:rPr>
              <a:t>Week 6 -&gt; Had discussion over the model and the modifications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required.</a:t>
            </a:r>
          </a:p>
          <a:p>
            <a:r>
              <a:rPr lang="en-US" dirty="0">
                <a:solidFill>
                  <a:schemeClr val="tx1"/>
                </a:solidFill>
              </a:rPr>
              <a:t>Week 7 -&gt; Implemented the changes required.</a:t>
            </a:r>
          </a:p>
          <a:p>
            <a:r>
              <a:rPr lang="en-US" dirty="0">
                <a:solidFill>
                  <a:schemeClr val="tx1"/>
                </a:solidFill>
              </a:rPr>
              <a:t>Week 8 -&gt; Final Testing of the project.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857232"/>
            <a:ext cx="588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Weekly work report of all team members 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5010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Name – </a:t>
            </a:r>
            <a:r>
              <a:rPr lang="en-US" b="1" u="sng" dirty="0" err="1">
                <a:solidFill>
                  <a:schemeClr val="tx1"/>
                </a:solidFill>
              </a:rPr>
              <a:t>Aiswarya</a:t>
            </a:r>
            <a:r>
              <a:rPr lang="en-US" b="1" u="sng" dirty="0">
                <a:solidFill>
                  <a:schemeClr val="tx1"/>
                </a:solidFill>
              </a:rPr>
              <a:t> Dash                                      Roll – 201943249</a:t>
            </a:r>
          </a:p>
          <a:p>
            <a:r>
              <a:rPr lang="en-US" dirty="0">
                <a:solidFill>
                  <a:schemeClr val="tx1"/>
                </a:solidFill>
              </a:rPr>
              <a:t>Week 1 -&gt; Discussed about the topic and requirements of project.</a:t>
            </a:r>
          </a:p>
          <a:p>
            <a:r>
              <a:rPr lang="en-US" dirty="0">
                <a:solidFill>
                  <a:schemeClr val="tx1"/>
                </a:solidFill>
              </a:rPr>
              <a:t>Week 2 -&gt; Checked whether all necessary installations are done.</a:t>
            </a:r>
          </a:p>
          <a:p>
            <a:r>
              <a:rPr lang="en-US" dirty="0">
                <a:solidFill>
                  <a:schemeClr val="tx1"/>
                </a:solidFill>
              </a:rPr>
              <a:t>Week 3 -&gt; Studied about each member’s work.</a:t>
            </a:r>
          </a:p>
          <a:p>
            <a:r>
              <a:rPr lang="en-US" dirty="0">
                <a:solidFill>
                  <a:schemeClr val="tx1"/>
                </a:solidFill>
              </a:rPr>
              <a:t>Week 4 -&gt; Learnt more about the implementations and working.</a:t>
            </a:r>
          </a:p>
          <a:p>
            <a:r>
              <a:rPr lang="en-US" dirty="0">
                <a:solidFill>
                  <a:schemeClr val="tx1"/>
                </a:solidFill>
              </a:rPr>
              <a:t>Week 5 -&gt; Testing individual member’s work.</a:t>
            </a:r>
          </a:p>
          <a:p>
            <a:r>
              <a:rPr lang="en-US" dirty="0">
                <a:solidFill>
                  <a:schemeClr val="tx1"/>
                </a:solidFill>
              </a:rPr>
              <a:t>Week 6 -&gt; Integration of all member’s work and testing. Finding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errors and future possible requirements.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Week 7 -&gt; Implemented the required changes in the project.</a:t>
            </a:r>
          </a:p>
          <a:p>
            <a:r>
              <a:rPr lang="en-US" dirty="0">
                <a:solidFill>
                  <a:schemeClr val="tx1"/>
                </a:solidFill>
              </a:rPr>
              <a:t>Week 8 -&gt; Final Testing of the project.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857232"/>
            <a:ext cx="588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Weekly work report of all team members 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5010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Name – Sayed Imran                                          Roll – 201910351</a:t>
            </a:r>
          </a:p>
          <a:p>
            <a:r>
              <a:rPr lang="en-US" dirty="0">
                <a:solidFill>
                  <a:schemeClr val="tx1"/>
                </a:solidFill>
              </a:rPr>
              <a:t>Week 1 -&gt; Designed the database schema in MongoDB.</a:t>
            </a:r>
          </a:p>
          <a:p>
            <a:r>
              <a:rPr lang="en-US" dirty="0">
                <a:solidFill>
                  <a:schemeClr val="tx1"/>
                </a:solidFill>
              </a:rPr>
              <a:t>Week 2 -&gt; Manually tested the database operations.</a:t>
            </a:r>
          </a:p>
          <a:p>
            <a:r>
              <a:rPr lang="en-US" dirty="0">
                <a:solidFill>
                  <a:schemeClr val="tx1"/>
                </a:solidFill>
              </a:rPr>
              <a:t>Week 3 -&gt; Learnt about the </a:t>
            </a:r>
            <a:r>
              <a:rPr lang="en-US" dirty="0" err="1">
                <a:solidFill>
                  <a:schemeClr val="tx1"/>
                </a:solidFill>
              </a:rPr>
              <a:t>FastAPI</a:t>
            </a:r>
            <a:r>
              <a:rPr lang="en-US" dirty="0">
                <a:solidFill>
                  <a:schemeClr val="tx1"/>
                </a:solidFill>
              </a:rPr>
              <a:t> framework. </a:t>
            </a:r>
          </a:p>
          <a:p>
            <a:r>
              <a:rPr lang="en-US" dirty="0">
                <a:solidFill>
                  <a:schemeClr val="tx1"/>
                </a:solidFill>
              </a:rPr>
              <a:t>Week 4 -&gt; Designed the required API.</a:t>
            </a:r>
          </a:p>
          <a:p>
            <a:r>
              <a:rPr lang="en-US" dirty="0">
                <a:solidFill>
                  <a:schemeClr val="tx1"/>
                </a:solidFill>
              </a:rPr>
              <a:t>Week 5 -&gt; Integrated the API with the database.</a:t>
            </a:r>
          </a:p>
          <a:p>
            <a:r>
              <a:rPr lang="en-US" dirty="0">
                <a:solidFill>
                  <a:schemeClr val="tx1"/>
                </a:solidFill>
              </a:rPr>
              <a:t>Week 6 -&gt; Developed the code for the face recognition model.</a:t>
            </a:r>
          </a:p>
          <a:p>
            <a:r>
              <a:rPr lang="en-US" dirty="0">
                <a:solidFill>
                  <a:schemeClr val="tx1"/>
                </a:solidFill>
              </a:rPr>
              <a:t>Week 7 -&gt; Integrated the database with the output of the model to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record attendance.</a:t>
            </a:r>
          </a:p>
          <a:p>
            <a:r>
              <a:rPr lang="en-US" dirty="0">
                <a:solidFill>
                  <a:schemeClr val="tx1"/>
                </a:solidFill>
              </a:rPr>
              <a:t>Week 8 -&gt; Tested the project end to end.</a:t>
            </a:r>
          </a:p>
        </p:txBody>
      </p:sp>
    </p:spTree>
    <p:extLst>
      <p:ext uri="{BB962C8B-B14F-4D97-AF65-F5344CB8AC3E}">
        <p14:creationId xmlns:p14="http://schemas.microsoft.com/office/powerpoint/2010/main" val="142960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857232"/>
            <a:ext cx="588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Weekly work report of all team members 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5010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Name – Ankit Kumar                                          Roll – 201910383</a:t>
            </a:r>
            <a:endParaRPr lang="en-US" sz="2000" b="1" u="sng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Week 1 -&gt; Created a test plan according to the application requirements.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Week 2 -&gt; Developed manual test case scenarios from the end-users perspective.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Week 3 -&gt; Detected software failures so that defects may be discovered and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corrected.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Week 4 -&gt; Analyzed the changes.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Week 5 -&gt; Checked the final prototype in order to determine how far the needs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 and requirements are met.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Week 6 -&gt; Evaluated the functionality of the application with an intent to find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 whether the developed software is defect-free.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Week 7 -&gt; Identified and fixed the bugs which occurred during the initial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testing phase.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Week 8 -&gt; Improved the reliability , quality and performance of the software.</a:t>
            </a:r>
          </a:p>
        </p:txBody>
      </p:sp>
    </p:spTree>
    <p:extLst>
      <p:ext uri="{BB962C8B-B14F-4D97-AF65-F5344CB8AC3E}">
        <p14:creationId xmlns:p14="http://schemas.microsoft.com/office/powerpoint/2010/main" val="357419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857232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GROUP MEMBERS AND THEIR ROLES 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276872"/>
            <a:ext cx="79626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/>
                </a:solidFill>
              </a:rPr>
              <a:t>AISWARYA  : Team Lead</a:t>
            </a:r>
          </a:p>
          <a:p>
            <a:r>
              <a:rPr lang="en-IN" sz="3200" dirty="0">
                <a:solidFill>
                  <a:schemeClr val="tx1"/>
                </a:solidFill>
              </a:rPr>
              <a:t>IMRAN          : Developer</a:t>
            </a:r>
          </a:p>
          <a:p>
            <a:r>
              <a:rPr lang="en-IN" sz="3200" dirty="0">
                <a:solidFill>
                  <a:schemeClr val="tx1"/>
                </a:solidFill>
              </a:rPr>
              <a:t>SARBAJIT     : Developer</a:t>
            </a:r>
          </a:p>
          <a:p>
            <a:r>
              <a:rPr lang="en-IN" sz="3200" dirty="0">
                <a:solidFill>
                  <a:schemeClr val="tx1"/>
                </a:solidFill>
              </a:rPr>
              <a:t>KAJAL           : Database</a:t>
            </a:r>
          </a:p>
          <a:p>
            <a:r>
              <a:rPr lang="en-IN" sz="3200" dirty="0">
                <a:solidFill>
                  <a:schemeClr val="tx1"/>
                </a:solidFill>
              </a:rPr>
              <a:t>ANKIT           : Tester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CFCE1-135B-BE53-D91D-AC0820178F39}"/>
              </a:ext>
            </a:extLst>
          </p:cNvPr>
          <p:cNvSpPr txBox="1"/>
          <p:nvPr/>
        </p:nvSpPr>
        <p:spPr>
          <a:xfrm>
            <a:off x="1727684" y="2767280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00FF"/>
                </a:solidFill>
              </a:rPr>
              <a:t>Thank You</a:t>
            </a:r>
            <a:endParaRPr lang="en-IN" sz="8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1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857232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Abstract :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78FFF-D10B-4382-B17D-09087D2D8146}"/>
              </a:ext>
            </a:extLst>
          </p:cNvPr>
          <p:cNvSpPr txBox="1"/>
          <p:nvPr/>
        </p:nvSpPr>
        <p:spPr>
          <a:xfrm>
            <a:off x="674404" y="1772816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this project, we would be building an automated face </a:t>
            </a:r>
          </a:p>
          <a:p>
            <a:r>
              <a:rPr lang="en-US" dirty="0">
                <a:solidFill>
                  <a:schemeClr val="tx1"/>
                </a:solidFill>
              </a:rPr>
              <a:t>recognition based attendance system that aims to create an </a:t>
            </a:r>
          </a:p>
          <a:p>
            <a:r>
              <a:rPr lang="en-US" dirty="0">
                <a:solidFill>
                  <a:schemeClr val="tx1"/>
                </a:solidFill>
              </a:rPr>
              <a:t>efficient class attendance system using techniques for facial </a:t>
            </a:r>
          </a:p>
          <a:p>
            <a:r>
              <a:rPr lang="en-US" dirty="0">
                <a:solidFill>
                  <a:schemeClr val="tx1"/>
                </a:solidFill>
              </a:rPr>
              <a:t>Recognition and storing the same in MongoDB database.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would be using a web UI to display the attendance stored in </a:t>
            </a:r>
          </a:p>
          <a:p>
            <a:r>
              <a:rPr lang="en-US" dirty="0">
                <a:solidFill>
                  <a:schemeClr val="tx1"/>
                </a:solidFill>
              </a:rPr>
              <a:t>the database.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6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Box 1"/>
          <p:cNvSpPr txBox="1"/>
          <p:nvPr/>
        </p:nvSpPr>
        <p:spPr>
          <a:xfrm>
            <a:off x="533400" y="739775"/>
            <a:ext cx="7924800" cy="579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 eaLnBrk="1" latin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3200" b="1" dirty="0">
              <a:solidFill>
                <a:srgbClr val="3333CC"/>
              </a:solidFill>
            </a:endParaRPr>
          </a:p>
        </p:txBody>
      </p:sp>
      <p:sp>
        <p:nvSpPr>
          <p:cNvPr id="1048609" name="Text Box 2"/>
          <p:cNvSpPr txBox="1"/>
          <p:nvPr/>
        </p:nvSpPr>
        <p:spPr>
          <a:xfrm>
            <a:off x="549275" y="1747837"/>
            <a:ext cx="8153400" cy="4119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ea typeface="Times New Roman" pitchFamily="18" charset="0"/>
              </a:rPr>
              <a:t>Python Language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ea typeface="Times New Roman" pitchFamily="18" charset="0"/>
              </a:rPr>
              <a:t>OpenCV library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1800" b="1" dirty="0" err="1">
                <a:solidFill>
                  <a:srgbClr val="000000"/>
                </a:solidFill>
                <a:ea typeface="Times New Roman" pitchFamily="18" charset="0"/>
              </a:rPr>
              <a:t>Haar</a:t>
            </a:r>
            <a:r>
              <a:rPr lang="en-IN" altLang="en-US" sz="1800" b="1" dirty="0">
                <a:solidFill>
                  <a:srgbClr val="000000"/>
                </a:solidFill>
                <a:ea typeface="Times New Roman" pitchFamily="18" charset="0"/>
              </a:rPr>
              <a:t>-Cascade XML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1800" b="1" dirty="0">
                <a:solidFill>
                  <a:srgbClr val="000000"/>
                </a:solidFill>
                <a:ea typeface="Times New Roman" pitchFamily="18" charset="0"/>
              </a:rPr>
              <a:t>Face-recognition library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1800" b="1" dirty="0">
                <a:solidFill>
                  <a:srgbClr val="000000"/>
                </a:solidFill>
                <a:ea typeface="Times New Roman" pitchFamily="18" charset="0"/>
              </a:rPr>
              <a:t>MongoDB database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1800" b="1" dirty="0" err="1">
                <a:solidFill>
                  <a:srgbClr val="000000"/>
                </a:solidFill>
                <a:ea typeface="Times New Roman" pitchFamily="18" charset="0"/>
              </a:rPr>
              <a:t>FastAPI</a:t>
            </a:r>
            <a:endParaRPr lang="en-IN" altLang="en-US" sz="1800" b="1" dirty="0">
              <a:solidFill>
                <a:srgbClr val="000000"/>
              </a:solidFill>
              <a:ea typeface="Times New Roman" pitchFamily="18" charset="0"/>
            </a:endParaRP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1800" b="1" dirty="0">
                <a:solidFill>
                  <a:srgbClr val="000000"/>
                </a:solidFill>
                <a:ea typeface="Times New Roman" pitchFamily="18" charset="0"/>
              </a:rPr>
              <a:t>React.js, Node.js, </a:t>
            </a:r>
            <a:r>
              <a:rPr lang="en-IN" altLang="en-US" sz="1800" b="1" dirty="0" err="1">
                <a:solidFill>
                  <a:srgbClr val="000000"/>
                </a:solidFill>
                <a:ea typeface="Times New Roman" pitchFamily="18" charset="0"/>
              </a:rPr>
              <a:t>axios</a:t>
            </a:r>
            <a:r>
              <a:rPr lang="en-IN" altLang="en-US" sz="1800" b="1" dirty="0">
                <a:solidFill>
                  <a:srgbClr val="000000"/>
                </a:solidFill>
                <a:ea typeface="Times New Roman" pitchFamily="18" charset="0"/>
              </a:rPr>
              <a:t>, Chakra-UI, react-hooks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1800" b="1" dirty="0">
              <a:solidFill>
                <a:srgbClr val="000000"/>
              </a:solidFill>
              <a:ea typeface="Times New Roman" pitchFamily="18" charset="0"/>
            </a:endParaRP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1800" b="1" dirty="0">
              <a:solidFill>
                <a:srgbClr val="000000"/>
              </a:solidFill>
              <a:ea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857232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Languages and Tools used :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3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Box 1"/>
          <p:cNvSpPr txBox="1"/>
          <p:nvPr/>
        </p:nvSpPr>
        <p:spPr>
          <a:xfrm>
            <a:off x="533400" y="739775"/>
            <a:ext cx="7924800" cy="579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 eaLnBrk="1" latin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3200" b="1" dirty="0">
              <a:solidFill>
                <a:srgbClr val="3333CC"/>
              </a:solidFill>
            </a:endParaRPr>
          </a:p>
        </p:txBody>
      </p:sp>
      <p:sp>
        <p:nvSpPr>
          <p:cNvPr id="1048609" name="Text Box 2"/>
          <p:cNvSpPr txBox="1"/>
          <p:nvPr/>
        </p:nvSpPr>
        <p:spPr>
          <a:xfrm>
            <a:off x="549275" y="1747837"/>
            <a:ext cx="8153400" cy="4119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lt1"/>
                </a:solidFill>
                <a:latin typeface="Times New Roman" pitchFamily="18" charset="0"/>
                <a:ea typeface="DejaVu Sans"/>
                <a:sym typeface="Times New Roman" pitchFamily="18" charset="0"/>
              </a:defRPr>
            </a:lvl5pPr>
          </a:lstStyle>
          <a:p>
            <a:pPr lvl="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ea typeface="Times New Roman" pitchFamily="18" charset="0"/>
              </a:rPr>
              <a:t>Typically this project can be divided into 4 stages :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ea typeface="Times New Roman" pitchFamily="18" charset="0"/>
              </a:rPr>
              <a:t>Dataset Creation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ea typeface="Times New Roman" pitchFamily="18" charset="0"/>
              </a:rPr>
              <a:t>Face Detection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ea typeface="Times New Roman" pitchFamily="18" charset="0"/>
              </a:rPr>
              <a:t>Face Recognition </a:t>
            </a:r>
          </a:p>
          <a:p>
            <a:pPr marL="342900" lvl="0" indent="-342900" eaLnBrk="1" latinLnBrk="1" hangingPunct="1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ea typeface="Times New Roman" pitchFamily="18" charset="0"/>
              </a:rPr>
              <a:t>Attendance </a:t>
            </a:r>
            <a:r>
              <a:rPr lang="en-US" altLang="en-US" sz="1800" b="1" dirty="0" err="1">
                <a:solidFill>
                  <a:srgbClr val="000000"/>
                </a:solidFill>
                <a:ea typeface="Times New Roman" pitchFamily="18" charset="0"/>
              </a:rPr>
              <a:t>Updation</a:t>
            </a:r>
            <a:endParaRPr lang="en-IN" altLang="en-US" sz="1800" b="1" dirty="0">
              <a:solidFill>
                <a:srgbClr val="000000"/>
              </a:solidFill>
              <a:ea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857232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Steps to be performed :</a:t>
            </a:r>
          </a:p>
        </p:txBody>
      </p:sp>
    </p:spTree>
    <p:extLst>
      <p:ext uri="{BB962C8B-B14F-4D97-AF65-F5344CB8AC3E}">
        <p14:creationId xmlns:p14="http://schemas.microsoft.com/office/powerpoint/2010/main" val="2982836713"/>
      </p:ext>
    </p:extLst>
  </p:cSld>
  <p:clrMapOvr>
    <a:masterClrMapping/>
  </p:clrMapOvr>
  <p:transition>
    <p:fade/>
    <p:sndAc>
      <p:stSnd>
        <p:snd r:embed="rId3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5E7931-611C-C852-19A1-7D65BB8718F1}"/>
              </a:ext>
            </a:extLst>
          </p:cNvPr>
          <p:cNvSpPr txBox="1"/>
          <p:nvPr/>
        </p:nvSpPr>
        <p:spPr>
          <a:xfrm>
            <a:off x="683568" y="836712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Creating Dataset :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D2A86-ED64-9C05-9F28-F111871EC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 r="48049" b="54701"/>
          <a:stretch/>
        </p:blipFill>
        <p:spPr>
          <a:xfrm>
            <a:off x="611560" y="1412776"/>
            <a:ext cx="7488832" cy="4381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0CCCA-EAC9-A2AF-9295-C3602BA2CCB8}"/>
              </a:ext>
            </a:extLst>
          </p:cNvPr>
          <p:cNvSpPr txBox="1"/>
          <p:nvPr/>
        </p:nvSpPr>
        <p:spPr>
          <a:xfrm>
            <a:off x="683568" y="5790455"/>
            <a:ext cx="5388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Image Data Collected using OpenCV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9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87A1FA-75E9-D65E-FC10-5A5240DC9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6" r="33462" b="33201"/>
          <a:stretch/>
        </p:blipFill>
        <p:spPr>
          <a:xfrm>
            <a:off x="683568" y="1409731"/>
            <a:ext cx="7992888" cy="4827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F3D1A-2B30-573D-D43C-48F03600FF98}"/>
              </a:ext>
            </a:extLst>
          </p:cNvPr>
          <p:cNvSpPr txBox="1"/>
          <p:nvPr/>
        </p:nvSpPr>
        <p:spPr>
          <a:xfrm>
            <a:off x="611560" y="764704"/>
            <a:ext cx="475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Encoding the Images of the Faces :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42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6FEA0-A8DD-C564-90E5-AB51BA250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38" b="13601"/>
          <a:stretch/>
        </p:blipFill>
        <p:spPr>
          <a:xfrm>
            <a:off x="683568" y="1412776"/>
            <a:ext cx="8233502" cy="4771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0A566-3388-5360-3437-C3AD97E363BB}"/>
              </a:ext>
            </a:extLst>
          </p:cNvPr>
          <p:cNvSpPr txBox="1"/>
          <p:nvPr/>
        </p:nvSpPr>
        <p:spPr>
          <a:xfrm>
            <a:off x="611560" y="842441"/>
            <a:ext cx="5662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Multi-face Recognition using the Model :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4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0FB664-212D-7FBB-EECC-5C80AC013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8" t="17801" r="8263" b="3801"/>
          <a:stretch/>
        </p:blipFill>
        <p:spPr>
          <a:xfrm>
            <a:off x="719572" y="1361918"/>
            <a:ext cx="7704856" cy="4689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C4262-9F3A-AECB-E135-6967E5FE1A16}"/>
              </a:ext>
            </a:extLst>
          </p:cNvPr>
          <p:cNvSpPr txBox="1"/>
          <p:nvPr/>
        </p:nvSpPr>
        <p:spPr>
          <a:xfrm>
            <a:off x="539552" y="806170"/>
            <a:ext cx="752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Data Stored in MongoDB Container in AWS Instance :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9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813</Words>
  <Application>Microsoft Office PowerPoint</Application>
  <PresentationFormat>On-screen Show (4:3)</PresentationFormat>
  <Paragraphs>125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sayed imran</cp:lastModifiedBy>
  <cp:revision>62</cp:revision>
  <dcterms:created xsi:type="dcterms:W3CDTF">2005-01-24T04:58:59Z</dcterms:created>
  <dcterms:modified xsi:type="dcterms:W3CDTF">2022-06-03T04:54:32Z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3828253035e843a6a8be6183594d0868</vt:lpwstr>
  </property>
</Properties>
</file>