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1" r:id="rId4"/>
    <p:sldId id="260" r:id="rId5"/>
    <p:sldId id="257" r:id="rId6"/>
    <p:sldId id="269" r:id="rId7"/>
    <p:sldId id="268" r:id="rId8"/>
    <p:sldId id="258" r:id="rId9"/>
    <p:sldId id="265" r:id="rId10"/>
    <p:sldId id="262" r:id="rId11"/>
    <p:sldId id="309" r:id="rId12"/>
    <p:sldId id="267" r:id="rId13"/>
    <p:sldId id="264" r:id="rId14"/>
    <p:sldId id="266" r:id="rId15"/>
    <p:sldId id="280" r:id="rId16"/>
    <p:sldId id="281" r:id="rId17"/>
    <p:sldId id="282" r:id="rId18"/>
    <p:sldId id="283" r:id="rId19"/>
    <p:sldId id="284" r:id="rId20"/>
    <p:sldId id="285" r:id="rId21"/>
    <p:sldId id="286" r:id="rId22"/>
    <p:sldId id="287"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4" r:id="rId38"/>
    <p:sldId id="305" r:id="rId39"/>
    <p:sldId id="270" r:id="rId40"/>
    <p:sldId id="259" r:id="rId41"/>
    <p:sldId id="27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6197"/>
  </p:normalViewPr>
  <p:slideViewPr>
    <p:cSldViewPr snapToGrid="0">
      <p:cViewPr>
        <p:scale>
          <a:sx n="63" d="100"/>
          <a:sy n="63" d="100"/>
        </p:scale>
        <p:origin x="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 ml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 sklearn architecture</a:t>
            </a:r>
            <a:endParaRPr lang="en-US"/>
          </a:p>
        </p:txBody>
      </p:sp>
      <p:pic>
        <p:nvPicPr>
          <p:cNvPr id="4" name="Content Placeholder 3" descr="askl_pipeline"/>
          <p:cNvPicPr>
            <a:picLocks noChangeAspect="1"/>
          </p:cNvPicPr>
          <p:nvPr>
            <p:ph idx="1"/>
          </p:nvPr>
        </p:nvPicPr>
        <p:blipFill>
          <a:blip r:embed="rId1"/>
          <a:stretch>
            <a:fillRect/>
          </a:stretch>
        </p:blipFill>
        <p:spPr>
          <a:xfrm>
            <a:off x="342900" y="2496185"/>
            <a:ext cx="11751945" cy="1978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learning</a:t>
            </a:r>
            <a:endParaRPr lang="en-US" dirty="0"/>
          </a:p>
        </p:txBody>
      </p:sp>
      <p:sp>
        <p:nvSpPr>
          <p:cNvPr id="3" name="Content Placeholder 2"/>
          <p:cNvSpPr>
            <a:spLocks noGrp="1"/>
          </p:cNvSpPr>
          <p:nvPr>
            <p:ph idx="1"/>
          </p:nvPr>
        </p:nvSpPr>
        <p:spPr/>
        <p:txBody>
          <a:bodyPr/>
          <a:lstStyle/>
          <a:p>
            <a:r>
              <a:rPr lang="en-IN" dirty="0"/>
              <a:t>For 140 datasets from the </a:t>
            </a:r>
            <a:r>
              <a:rPr lang="en-IN" dirty="0" err="1"/>
              <a:t>OpenML</a:t>
            </a:r>
            <a:r>
              <a:rPr lang="en-IN" dirty="0"/>
              <a:t> repository, a set of meta-features are evaluated for each</a:t>
            </a:r>
            <a:endParaRPr lang="en-IN" dirty="0"/>
          </a:p>
          <a:p>
            <a:r>
              <a:rPr lang="en-IN" dirty="0"/>
              <a:t>Bayesian optimization was used to determine and store an instantiation of the given ML framework with strong empirical performance for each dataset</a:t>
            </a:r>
            <a:endParaRPr lang="en-IN" dirty="0"/>
          </a:p>
          <a:p>
            <a:r>
              <a:rPr lang="en-IN" dirty="0"/>
              <a:t>Given a new dataset D, meta-features are computed, rank all datasets by their distance to D in meta-feature space and select the stored ML framework instantiations for the k = 25 nearest datasets for evaluation before starting Bayesian optimization with their results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Optimization</a:t>
            </a:r>
            <a:endParaRPr lang="en-US" dirty="0"/>
          </a:p>
        </p:txBody>
      </p:sp>
      <p:sp>
        <p:nvSpPr>
          <p:cNvPr id="3" name="Content Placeholder 2"/>
          <p:cNvSpPr>
            <a:spLocks noGrp="1"/>
          </p:cNvSpPr>
          <p:nvPr>
            <p:ph idx="1"/>
          </p:nvPr>
        </p:nvSpPr>
        <p:spPr>
          <a:xfrm>
            <a:off x="1219200" y="1597572"/>
            <a:ext cx="10489324" cy="4803228"/>
          </a:xfrm>
        </p:spPr>
        <p:txBody>
          <a:bodyPr/>
          <a:lstStyle/>
          <a:p>
            <a:r>
              <a:rPr lang="en-IN" b="0" i="0" dirty="0">
                <a:solidFill>
                  <a:schemeClr val="tx1"/>
                </a:solidFill>
                <a:effectLst/>
              </a:rPr>
              <a:t>Bayesian optimization is a probabilistic model-based optimization technique that is used to find the best set of hyperparameters for machine learning models.</a:t>
            </a:r>
            <a:endParaRPr lang="en-IN" b="0" i="0" dirty="0">
              <a:solidFill>
                <a:schemeClr val="tx1"/>
              </a:solidFill>
              <a:effectLst/>
            </a:endParaRPr>
          </a:p>
          <a:p>
            <a:r>
              <a:rPr lang="en-IN" dirty="0">
                <a:solidFill>
                  <a:schemeClr val="tx1"/>
                </a:solidFill>
              </a:rPr>
              <a:t>It’s an iterative process of – exploring the hyperparameters, evaluating the model performance and updating the probabilistic model.</a:t>
            </a:r>
            <a:endParaRPr lang="en-IN" b="0" i="0" dirty="0">
              <a:solidFill>
                <a:schemeClr val="tx1"/>
              </a:solidFill>
              <a:effectLst/>
            </a:endParaRPr>
          </a:p>
          <a:p>
            <a:r>
              <a:rPr lang="en-IN" dirty="0">
                <a:solidFill>
                  <a:schemeClr val="tx1"/>
                </a:solidFill>
              </a:rPr>
              <a:t>S</a:t>
            </a:r>
            <a:r>
              <a:rPr lang="en-IN" b="0" i="0" dirty="0">
                <a:solidFill>
                  <a:schemeClr val="tx1"/>
                </a:solidFill>
                <a:effectLst/>
              </a:rPr>
              <a:t>urrogate function is a probabilistic model that estimates the relationship between hyperparameters and performance</a:t>
            </a:r>
            <a:endParaRPr lang="en-IN" b="0" i="0" dirty="0">
              <a:solidFill>
                <a:schemeClr val="tx1"/>
              </a:solidFill>
              <a:effectLst/>
            </a:endParaRPr>
          </a:p>
          <a:p>
            <a:r>
              <a:rPr lang="en-IN" dirty="0">
                <a:solidFill>
                  <a:schemeClr val="tx1"/>
                </a:solidFill>
              </a:rPr>
              <a:t>A</a:t>
            </a:r>
            <a:r>
              <a:rPr lang="en-IN" b="0" i="0" dirty="0">
                <a:solidFill>
                  <a:schemeClr val="tx1"/>
                </a:solidFill>
                <a:effectLst/>
              </a:rPr>
              <a:t>cquisition function is a decision-making tool that suggests the next set of hyperparameters to evaluate based on the surrogate function's predictions</a:t>
            </a:r>
            <a:endParaRPr lang="en-IN" b="0" i="0" dirty="0">
              <a:solidFill>
                <a:schemeClr val="tx1"/>
              </a:solidFill>
              <a:effectLst/>
            </a:endParaRPr>
          </a:p>
          <a:p>
            <a:endParaRPr lang="en-IN" b="0" i="0" dirty="0">
              <a:solidFill>
                <a:schemeClr val="tx1"/>
              </a:solidFill>
              <a:effectLst/>
            </a:endParaRPr>
          </a:p>
          <a:p>
            <a:endParaRPr lang="en-IN" b="0" i="0" dirty="0">
              <a:solidFill>
                <a:schemeClr val="tx1"/>
              </a:solidFill>
              <a:effectLst/>
            </a:endParaRPr>
          </a:p>
          <a:p>
            <a:endParaRPr lang="en-IN" b="0" i="0" dirty="0">
              <a:solidFill>
                <a:schemeClr val="tx1"/>
              </a:solidFill>
              <a:effectLst/>
            </a:endParaRPr>
          </a:p>
          <a:p>
            <a:endParaRPr lang="en-IN" b="0" i="0" dirty="0">
              <a:solidFill>
                <a:schemeClr val="tx1"/>
              </a:solidFill>
              <a:effectLst/>
            </a:endParaRPr>
          </a:p>
          <a:p>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selection</a:t>
            </a:r>
            <a:br>
              <a:rPr lang="en-US" dirty="0"/>
            </a:br>
            <a:endParaRPr lang="en-US" dirty="0"/>
          </a:p>
        </p:txBody>
      </p:sp>
      <p:sp>
        <p:nvSpPr>
          <p:cNvPr id="3" name="Content Placeholder 2"/>
          <p:cNvSpPr>
            <a:spLocks noGrp="1"/>
          </p:cNvSpPr>
          <p:nvPr>
            <p:ph idx="1"/>
          </p:nvPr>
        </p:nvSpPr>
        <p:spPr>
          <a:xfrm>
            <a:off x="1371599" y="2286000"/>
            <a:ext cx="10053145" cy="3886200"/>
          </a:xfrm>
        </p:spPr>
        <p:txBody>
          <a:bodyPr/>
          <a:lstStyle/>
          <a:p>
            <a:r>
              <a:rPr lang="en-IN" dirty="0"/>
              <a:t>Ensemble is a greedy procedure that starts from an empty ensemble </a:t>
            </a:r>
            <a:endParaRPr lang="en-IN" dirty="0"/>
          </a:p>
          <a:p>
            <a:r>
              <a:rPr lang="en-IN" dirty="0"/>
              <a:t>Then iteratively adds the model that maximizes ensemble validation performance</a:t>
            </a:r>
            <a:endParaRPr lang="en-IN" dirty="0"/>
          </a:p>
          <a:p>
            <a:r>
              <a:rPr lang="en-IN" dirty="0"/>
              <a:t>To figure out which model to add, each time, separately average the predictions of each model from the library currently being considered with the current ensemble. Then choose the model that provided the most performance improvement.  </a:t>
            </a:r>
            <a:endParaRPr lang="en-IN" dirty="0"/>
          </a:p>
          <a:p>
            <a:r>
              <a:rPr lang="en-IN" dirty="0"/>
              <a:t>It adds models </a:t>
            </a:r>
            <a:r>
              <a:rPr lang="en-US" altLang="en-IN" dirty="0"/>
              <a:t>with replacement</a:t>
            </a:r>
            <a:endParaRPr lang="en-US" alt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H2o Machine Learning</a:t>
            </a:r>
            <a:endParaRPr lang="en-US"/>
          </a:p>
        </p:txBody>
      </p:sp>
      <p:sp>
        <p:nvSpPr>
          <p:cNvPr id="3" name="Content Placeholder 2"/>
          <p:cNvSpPr>
            <a:spLocks noGrp="1"/>
          </p:cNvSpPr>
          <p:nvPr>
            <p:ph sz="half" idx="1"/>
          </p:nvPr>
        </p:nvSpPr>
        <p:spPr>
          <a:xfrm>
            <a:off x="1371600" y="2286000"/>
            <a:ext cx="5166995" cy="4229100"/>
          </a:xfrm>
        </p:spPr>
        <p:txBody>
          <a:bodyPr>
            <a:normAutofit/>
          </a:bodyPr>
          <a:lstStyle/>
          <a:p>
            <a:r>
              <a:rPr lang="en-US"/>
              <a:t>Open source, distributed(multicore + multi-node) implementations of cutting edge auto ML algorithms.</a:t>
            </a:r>
            <a:endParaRPr lang="en-US"/>
          </a:p>
          <a:p>
            <a:r>
              <a:rPr lang="en-US"/>
              <a:t>It is mainly created for large datasets.</a:t>
            </a:r>
            <a:endParaRPr lang="en-US"/>
          </a:p>
          <a:p>
            <a:r>
              <a:rPr lang="en-US"/>
              <a:t>Core algorithms are written in high performance Java.</a:t>
            </a:r>
            <a:endParaRPr lang="en-US"/>
          </a:p>
          <a:p>
            <a:r>
              <a:rPr lang="en-US"/>
              <a:t>APIs available in R, Python, Scala; web GUI.</a:t>
            </a:r>
            <a:endParaRPr lang="en-US"/>
          </a:p>
          <a:p>
            <a:r>
              <a:rPr lang="en-US"/>
              <a:t>Easily deploy model to production as pure Java code.</a:t>
            </a:r>
            <a:endParaRPr lang="en-US"/>
          </a:p>
          <a:p>
            <a:r>
              <a:rPr lang="en-US"/>
              <a:t>Works on Hadoop, Spark, AWS, etc.</a:t>
            </a:r>
            <a:endParaRPr lang="en-US"/>
          </a:p>
          <a:p>
            <a:pPr marL="0" indent="0">
              <a:buNone/>
            </a:pPr>
            <a:endParaRPr lang="en-US"/>
          </a:p>
          <a:p>
            <a:pPr marL="0" indent="0">
              <a:buNone/>
            </a:pPr>
            <a:endParaRPr lang="en-US"/>
          </a:p>
        </p:txBody>
      </p:sp>
      <p:pic>
        <p:nvPicPr>
          <p:cNvPr id="4" name="Content Placeholder 3"/>
          <p:cNvPicPr>
            <a:picLocks noGrp="1" noChangeAspect="1"/>
          </p:cNvPicPr>
          <p:nvPr>
            <p:ph sz="half" idx="2"/>
          </p:nvPr>
        </p:nvPicPr>
        <p:blipFill>
          <a:blip r:embed="rId1"/>
          <a:stretch>
            <a:fillRect/>
          </a:stretch>
        </p:blipFill>
        <p:spPr>
          <a:xfrm>
            <a:off x="7083425" y="2171700"/>
            <a:ext cx="1286510" cy="1532890"/>
          </a:xfrm>
          <a:prstGeom prst="rect">
            <a:avLst/>
          </a:prstGeom>
        </p:spPr>
      </p:pic>
      <p:pic>
        <p:nvPicPr>
          <p:cNvPr id="5" name="Picture 4"/>
          <p:cNvPicPr>
            <a:picLocks noChangeAspect="1"/>
          </p:cNvPicPr>
          <p:nvPr/>
        </p:nvPicPr>
        <p:blipFill>
          <a:blip r:embed="rId2"/>
          <a:stretch>
            <a:fillRect/>
          </a:stretch>
        </p:blipFill>
        <p:spPr>
          <a:xfrm>
            <a:off x="9055100" y="2286000"/>
            <a:ext cx="1264920" cy="1234440"/>
          </a:xfrm>
          <a:prstGeom prst="rect">
            <a:avLst/>
          </a:prstGeom>
        </p:spPr>
      </p:pic>
      <p:pic>
        <p:nvPicPr>
          <p:cNvPr id="6" name="Picture 5"/>
          <p:cNvPicPr>
            <a:picLocks noChangeAspect="1"/>
          </p:cNvPicPr>
          <p:nvPr/>
        </p:nvPicPr>
        <p:blipFill>
          <a:blip r:embed="rId3"/>
          <a:stretch>
            <a:fillRect/>
          </a:stretch>
        </p:blipFill>
        <p:spPr>
          <a:xfrm>
            <a:off x="7153275" y="3996055"/>
            <a:ext cx="1216660" cy="2084070"/>
          </a:xfrm>
          <a:prstGeom prst="rect">
            <a:avLst/>
          </a:prstGeom>
        </p:spPr>
      </p:pic>
      <p:pic>
        <p:nvPicPr>
          <p:cNvPr id="7" name="Picture 6"/>
          <p:cNvPicPr>
            <a:picLocks noChangeAspect="1"/>
          </p:cNvPicPr>
          <p:nvPr/>
        </p:nvPicPr>
        <p:blipFill>
          <a:blip r:embed="rId4"/>
          <a:stretch>
            <a:fillRect/>
          </a:stretch>
        </p:blipFill>
        <p:spPr>
          <a:xfrm>
            <a:off x="8443595" y="3731895"/>
            <a:ext cx="3397885" cy="1339215"/>
          </a:xfrm>
          <a:prstGeom prst="rect">
            <a:avLst/>
          </a:prstGeom>
        </p:spPr>
      </p:pic>
      <p:pic>
        <p:nvPicPr>
          <p:cNvPr id="8" name="Picture 7"/>
          <p:cNvPicPr>
            <a:picLocks noChangeAspect="1"/>
          </p:cNvPicPr>
          <p:nvPr/>
        </p:nvPicPr>
        <p:blipFill>
          <a:blip r:embed="rId5"/>
          <a:stretch>
            <a:fillRect/>
          </a:stretch>
        </p:blipFill>
        <p:spPr>
          <a:xfrm>
            <a:off x="9562465" y="5148580"/>
            <a:ext cx="1245235" cy="16141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H2O Architecture</a:t>
            </a:r>
            <a:endParaRPr lang="en-US"/>
          </a:p>
        </p:txBody>
      </p:sp>
      <p:sp>
        <p:nvSpPr>
          <p:cNvPr id="6" name="Content Placeholder 5"/>
          <p:cNvSpPr/>
          <p:nvPr>
            <p:ph sz="half" idx="1"/>
          </p:nvPr>
        </p:nvSpPr>
        <p:spPr/>
        <p:txBody>
          <a:bodyPr/>
          <a:p>
            <a:r>
              <a:rPr lang="en-US"/>
              <a:t>The top section shows some of the different REST API clients that exist for H2O.</a:t>
            </a:r>
            <a:endParaRPr lang="en-US"/>
          </a:p>
          <a:p>
            <a:r>
              <a:rPr lang="en-US"/>
              <a:t>The bottom section shows different components that run within an H2O JVM process.</a:t>
            </a:r>
            <a:endParaRPr lang="en-US"/>
          </a:p>
          <a:p>
            <a:pPr marL="0" indent="0">
              <a:buNone/>
            </a:pPr>
            <a:endParaRPr lang="en-US"/>
          </a:p>
        </p:txBody>
      </p:sp>
      <p:pic>
        <p:nvPicPr>
          <p:cNvPr id="7" name="Content Placeholder 6"/>
          <p:cNvPicPr>
            <a:picLocks noChangeAspect="1"/>
          </p:cNvPicPr>
          <p:nvPr>
            <p:ph sz="half" idx="2"/>
          </p:nvPr>
        </p:nvPicPr>
        <p:blipFill>
          <a:blip r:embed="rId1"/>
          <a:stretch>
            <a:fillRect/>
          </a:stretch>
        </p:blipFill>
        <p:spPr>
          <a:xfrm>
            <a:off x="7373620" y="1132840"/>
            <a:ext cx="4219575" cy="54952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 Explored By H2o</a:t>
            </a:r>
            <a:endParaRPr lang="en-US"/>
          </a:p>
        </p:txBody>
      </p:sp>
      <p:sp>
        <p:nvSpPr>
          <p:cNvPr id="3" name="Content Placeholder 2"/>
          <p:cNvSpPr>
            <a:spLocks noGrp="1"/>
          </p:cNvSpPr>
          <p:nvPr>
            <p:ph sz="half" idx="1"/>
          </p:nvPr>
        </p:nvSpPr>
        <p:spPr>
          <a:xfrm>
            <a:off x="1371600" y="2286000"/>
            <a:ext cx="7334250" cy="3581400"/>
          </a:xfrm>
        </p:spPr>
        <p:txBody>
          <a:bodyPr/>
          <a:lstStyle/>
          <a:p>
            <a:pPr marL="0" indent="0">
              <a:buNone/>
            </a:pPr>
            <a:r>
              <a:rPr lang="en-US"/>
              <a:t>H2O AutoML includes:</a:t>
            </a:r>
            <a:endParaRPr lang="en-US"/>
          </a:p>
          <a:p>
            <a:r>
              <a:rPr lang="en-US"/>
              <a:t>XGBoost Gradient Boosting Machines (GBM)</a:t>
            </a:r>
            <a:endParaRPr lang="en-US"/>
          </a:p>
          <a:p>
            <a:r>
              <a:rPr lang="en-US"/>
              <a:t> H2O Gradient Boosting Machines (GBM)</a:t>
            </a:r>
            <a:endParaRPr lang="en-US"/>
          </a:p>
          <a:p>
            <a:r>
              <a:rPr lang="en-US"/>
              <a:t>Random Forests10 (Default and Extremely Randomized </a:t>
            </a:r>
            <a:r>
              <a:rPr lang="en-US">
                <a:sym typeface="+mn-ea"/>
              </a:rPr>
              <a:t>Tree variety)</a:t>
            </a:r>
            <a:endParaRPr lang="en-US"/>
          </a:p>
          <a:p>
            <a:r>
              <a:rPr lang="en-US"/>
              <a:t>Deep Neural Networks11 and Generalized Linear Models (GLM)12.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Aspects of H2O </a:t>
            </a:r>
            <a:r>
              <a:rPr lang="en-US" dirty="0" err="1">
                <a:sym typeface="+mn-ea"/>
              </a:rPr>
              <a:t>AutoML</a:t>
            </a:r>
            <a:endParaRPr lang="en-US"/>
          </a:p>
        </p:txBody>
      </p:sp>
      <p:graphicFrame>
        <p:nvGraphicFramePr>
          <p:cNvPr id="5" name="Content Placeholder 4"/>
          <p:cNvGraphicFramePr>
            <a:graphicFrameLocks noGrp="1"/>
          </p:cNvGraphicFramePr>
          <p:nvPr>
            <p:ph idx="1"/>
          </p:nvPr>
        </p:nvGraphicFramePr>
        <p:xfrm>
          <a:off x="1371600" y="1874391"/>
          <a:ext cx="9601200" cy="4309239"/>
        </p:xfrm>
        <a:graphic>
          <a:graphicData uri="http://schemas.openxmlformats.org/drawingml/2006/table">
            <a:tbl>
              <a:tblPr firstRow="1" bandRow="1">
                <a:tableStyleId>{0E3FDE45-AF77-4B5C-9715-49D594BDF05E}</a:tableStyleId>
              </a:tblPr>
              <a:tblGrid>
                <a:gridCol w="2748455"/>
                <a:gridCol w="6852745"/>
              </a:tblGrid>
              <a:tr h="1436413">
                <a:tc>
                  <a:txBody>
                    <a:bodyPr/>
                    <a:lstStyle/>
                    <a:p>
                      <a:pPr algn="ctr"/>
                      <a:r>
                        <a:rPr lang="en-US" sz="2800" dirty="0"/>
                        <a:t>Data preprocessing</a:t>
                      </a:r>
                      <a:endParaRPr lang="en-US" sz="2800" dirty="0"/>
                    </a:p>
                  </a:txBody>
                  <a:tcPr anchor="ctr"/>
                </a:tc>
                <a:tc>
                  <a:txBody>
                    <a:bodyPr/>
                    <a:lstStyle/>
                    <a:p>
                      <a:pPr marL="285750" indent="-285750" algn="l">
                        <a:buFont typeface="Arial" panose="020B0604020202020204" pitchFamily="34" charset="0"/>
                        <a:buChar char="•"/>
                      </a:pPr>
                      <a:r>
                        <a:rPr lang="en-US" dirty="0"/>
                        <a:t>Imputation, one-hot encoding, standardization</a:t>
                      </a:r>
                      <a:endParaRPr lang="en-US" dirty="0"/>
                    </a:p>
                    <a:p>
                      <a:pPr marL="285750" indent="-285750" algn="l">
                        <a:buFont typeface="Arial" panose="020B0604020202020204" pitchFamily="34" charset="0"/>
                        <a:buChar char="•"/>
                      </a:pPr>
                      <a:r>
                        <a:rPr lang="en-US" dirty="0">
                          <a:solidFill>
                            <a:schemeClr val="bg1">
                              <a:lumMod val="75000"/>
                            </a:schemeClr>
                          </a:solidFill>
                        </a:rPr>
                        <a:t>Feature selection and/or feature extraction</a:t>
                      </a:r>
                      <a:endParaRPr lang="en-US" dirty="0">
                        <a:solidFill>
                          <a:schemeClr val="bg1">
                            <a:lumMod val="75000"/>
                          </a:schemeClr>
                        </a:solidFill>
                      </a:endParaRPr>
                    </a:p>
                    <a:p>
                      <a:pPr marL="285750" indent="-285750" algn="l">
                        <a:buFont typeface="Arial" panose="020B0604020202020204" pitchFamily="34" charset="0"/>
                        <a:buChar char="•"/>
                      </a:pPr>
                      <a:r>
                        <a:rPr lang="en-US" dirty="0">
                          <a:solidFill>
                            <a:schemeClr val="bg1">
                              <a:lumMod val="75000"/>
                            </a:schemeClr>
                          </a:solidFill>
                        </a:rPr>
                        <a:t>Count/Label/</a:t>
                      </a:r>
                      <a:r>
                        <a:rPr lang="en-US" dirty="0"/>
                        <a:t>Target encoding of categorical features</a:t>
                      </a:r>
                      <a:endParaRPr lang="en-US" dirty="0"/>
                    </a:p>
                  </a:txBody>
                  <a:tcPr anchor="ctr"/>
                </a:tc>
              </a:tr>
              <a:tr h="1436413">
                <a:tc>
                  <a:txBody>
                    <a:bodyPr/>
                    <a:lstStyle/>
                    <a:p>
                      <a:pPr algn="ctr"/>
                      <a:r>
                        <a:rPr lang="en-US" sz="2800" b="1" dirty="0"/>
                        <a:t>Model Generation</a:t>
                      </a:r>
                      <a:endParaRPr lang="en-US" sz="2800" b="1" dirty="0"/>
                    </a:p>
                  </a:txBody>
                  <a:tcPr anchor="ctr"/>
                </a:tc>
                <a:tc>
                  <a:txBody>
                    <a:bodyPr/>
                    <a:lstStyle/>
                    <a:p>
                      <a:pPr marL="285750" indent="-285750">
                        <a:buFont typeface="Arial" panose="020B0604020202020204" pitchFamily="34" charset="0"/>
                        <a:buChar char="•"/>
                      </a:pPr>
                      <a:r>
                        <a:rPr lang="en-US" b="1" dirty="0">
                          <a:solidFill>
                            <a:schemeClr val="bg1">
                              <a:lumMod val="75000"/>
                            </a:schemeClr>
                          </a:solidFill>
                        </a:rPr>
                        <a:t>Cartesian grid search or</a:t>
                      </a:r>
                      <a:r>
                        <a:rPr lang="en-US" b="1" dirty="0"/>
                        <a:t> random grid search</a:t>
                      </a:r>
                      <a:endParaRPr lang="en-US" b="1" dirty="0"/>
                    </a:p>
                    <a:p>
                      <a:pPr marL="285750" indent="-285750">
                        <a:buFont typeface="Arial" panose="020B0604020202020204" pitchFamily="34" charset="0"/>
                        <a:buChar char="•"/>
                      </a:pPr>
                      <a:r>
                        <a:rPr lang="en-US" b="1" dirty="0">
                          <a:solidFill>
                            <a:schemeClr val="bg1">
                              <a:lumMod val="75000"/>
                            </a:schemeClr>
                          </a:solidFill>
                        </a:rPr>
                        <a:t>Bayesian Hyperparameter Optimization</a:t>
                      </a:r>
                      <a:endParaRPr lang="en-US" b="1" dirty="0">
                        <a:solidFill>
                          <a:schemeClr val="bg1">
                            <a:lumMod val="75000"/>
                          </a:schemeClr>
                        </a:solidFill>
                      </a:endParaRPr>
                    </a:p>
                    <a:p>
                      <a:pPr marL="285750" indent="-285750">
                        <a:buFont typeface="Arial" panose="020B0604020202020204" pitchFamily="34" charset="0"/>
                        <a:buChar char="•"/>
                      </a:pPr>
                      <a:r>
                        <a:rPr lang="en-US" b="1" dirty="0"/>
                        <a:t>Individual models can be tuned using a validation set</a:t>
                      </a:r>
                      <a:endParaRPr lang="en-US" b="1" dirty="0"/>
                    </a:p>
                  </a:txBody>
                  <a:tcPr anchor="ctr"/>
                </a:tc>
              </a:tr>
              <a:tr h="1436413">
                <a:tc>
                  <a:txBody>
                    <a:bodyPr/>
                    <a:lstStyle/>
                    <a:p>
                      <a:pPr algn="ctr"/>
                      <a:r>
                        <a:rPr lang="en-US" sz="2800" b="1" dirty="0"/>
                        <a:t>Ensembles</a:t>
                      </a:r>
                      <a:endParaRPr lang="en-US" sz="2800" b="1" dirty="0"/>
                    </a:p>
                  </a:txBody>
                  <a:tcPr anchor="ctr"/>
                </a:tc>
                <a:tc>
                  <a:txBody>
                    <a:bodyPr/>
                    <a:lstStyle/>
                    <a:p>
                      <a:pPr marL="285750" indent="-285750">
                        <a:buFont typeface="Arial" panose="020B0604020202020204" pitchFamily="34" charset="0"/>
                        <a:buChar char="•"/>
                      </a:pPr>
                      <a:r>
                        <a:rPr lang="en-US" b="1" dirty="0">
                          <a:solidFill>
                            <a:schemeClr val="bg1">
                              <a:lumMod val="75000"/>
                            </a:schemeClr>
                          </a:solidFill>
                        </a:rPr>
                        <a:t>Ensembles often outperforms individual models</a:t>
                      </a:r>
                      <a:endParaRPr lang="en-US" b="1" dirty="0">
                        <a:solidFill>
                          <a:schemeClr val="bg1">
                            <a:lumMod val="75000"/>
                          </a:schemeClr>
                        </a:solidFill>
                      </a:endParaRPr>
                    </a:p>
                    <a:p>
                      <a:pPr marL="285750" indent="-285750">
                        <a:buFont typeface="Arial" panose="020B0604020202020204" pitchFamily="34" charset="0"/>
                        <a:buChar char="•"/>
                      </a:pPr>
                      <a:r>
                        <a:rPr lang="en-US" b="1" dirty="0"/>
                        <a:t>Stacking / Super Learning (Wolpert, </a:t>
                      </a:r>
                      <a:r>
                        <a:rPr lang="en-US" b="1" dirty="0" err="1"/>
                        <a:t>Breiman</a:t>
                      </a:r>
                      <a:r>
                        <a:rPr lang="en-US" b="1" dirty="0"/>
                        <a:t>)</a:t>
                      </a:r>
                      <a:endParaRPr lang="en-US" b="1" dirty="0"/>
                    </a:p>
                    <a:p>
                      <a:pPr marL="285750" indent="-285750">
                        <a:buFont typeface="Arial" panose="020B0604020202020204" pitchFamily="34" charset="0"/>
                        <a:buChar char="•"/>
                      </a:pPr>
                      <a:r>
                        <a:rPr lang="en-US" b="1" dirty="0">
                          <a:solidFill>
                            <a:schemeClr val="bg1">
                              <a:lumMod val="75000"/>
                            </a:schemeClr>
                          </a:solidFill>
                        </a:rPr>
                        <a:t>Ensemble Selection (Caruana)</a:t>
                      </a:r>
                      <a:endParaRPr lang="en-US" b="1" dirty="0">
                        <a:solidFill>
                          <a:schemeClr val="bg1">
                            <a:lumMod val="75000"/>
                          </a:schemeClr>
                        </a:solidFill>
                      </a:endParaRP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Model Generation</a:t>
            </a:r>
            <a:endParaRPr lang="en-US"/>
          </a:p>
        </p:txBody>
      </p:sp>
      <p:sp>
        <p:nvSpPr>
          <p:cNvPr id="3" name="Content Placeholder 2"/>
          <p:cNvSpPr>
            <a:spLocks noGrp="1"/>
          </p:cNvSpPr>
          <p:nvPr>
            <p:ph sz="half" idx="1"/>
          </p:nvPr>
        </p:nvSpPr>
        <p:spPr>
          <a:xfrm>
            <a:off x="1371600" y="2286000"/>
            <a:ext cx="10046970" cy="3581400"/>
          </a:xfrm>
        </p:spPr>
        <p:txBody>
          <a:bodyPr/>
          <a:lstStyle/>
          <a:p>
            <a:r>
              <a:rPr lang="en-US"/>
              <a:t>Grid Search:</a:t>
            </a:r>
            <a:endParaRPr lang="en-US"/>
          </a:p>
          <a:p>
            <a:r>
              <a:rPr lang="en-US"/>
              <a:t>It sets up a grid of possible hyperparameter values.</a:t>
            </a:r>
            <a:endParaRPr lang="en-US"/>
          </a:p>
          <a:p>
            <a:r>
              <a:rPr lang="en-US"/>
              <a:t>Creates model with all possible combinations.</a:t>
            </a:r>
            <a:endParaRPr lang="en-US"/>
          </a:p>
          <a:p>
            <a:r>
              <a:rPr lang="en-US"/>
              <a:t>Trains &amp; validates all the models.</a:t>
            </a:r>
            <a:endParaRPr lang="en-US"/>
          </a:p>
          <a:p>
            <a:r>
              <a:rPr lang="en-US"/>
              <a:t>Returns the best model.</a:t>
            </a:r>
            <a:endParaRPr lang="en-US"/>
          </a:p>
          <a:p>
            <a:r>
              <a:rPr lang="en-US"/>
              <a:t>Also returns the most suited hyper-parameters</a:t>
            </a:r>
            <a:endParaRPr lang="en-US"/>
          </a:p>
          <a:p>
            <a:r>
              <a:rPr lang="en-US"/>
              <a:t>We can further narrow down &amp; repeat.</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Model Generation</a:t>
            </a:r>
            <a:endParaRPr lang="en-US"/>
          </a:p>
        </p:txBody>
      </p:sp>
      <p:sp>
        <p:nvSpPr>
          <p:cNvPr id="3" name="Content Placeholder 2"/>
          <p:cNvSpPr>
            <a:spLocks noGrp="1"/>
          </p:cNvSpPr>
          <p:nvPr>
            <p:ph sz="half" idx="1"/>
          </p:nvPr>
        </p:nvSpPr>
        <p:spPr>
          <a:xfrm>
            <a:off x="1371600" y="2286000"/>
            <a:ext cx="10115550" cy="3581400"/>
          </a:xfrm>
        </p:spPr>
        <p:txBody>
          <a:bodyPr/>
          <a:lstStyle/>
          <a:p>
            <a:r>
              <a:rPr lang="en-US"/>
              <a:t>Random Search:</a:t>
            </a:r>
            <a:endParaRPr lang="en-US"/>
          </a:p>
          <a:p>
            <a:r>
              <a:rPr lang="en-US">
                <a:sym typeface="+mn-ea"/>
              </a:rPr>
              <a:t>Set up a grid of possible hyperparameter values.</a:t>
            </a:r>
            <a:endParaRPr lang="en-US">
              <a:sym typeface="+mn-ea"/>
            </a:endParaRPr>
          </a:p>
          <a:p>
            <a:r>
              <a:rPr lang="en-US"/>
              <a:t>select random combinations to train the model and score.</a:t>
            </a:r>
            <a:endParaRPr lang="en-US">
              <a:sym typeface="+mn-ea"/>
            </a:endParaRPr>
          </a:p>
          <a:p>
            <a:r>
              <a:rPr lang="en-US"/>
              <a:t>The number of search iterations is set based on time/resources.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of </a:t>
            </a:r>
            <a:r>
              <a:rPr lang="en-US" dirty="0" err="1"/>
              <a:t>AutoML</a:t>
            </a:r>
            <a:endParaRPr lang="en-US" dirty="0"/>
          </a:p>
        </p:txBody>
      </p:sp>
      <p:pic>
        <p:nvPicPr>
          <p:cNvPr id="5" name="Content Placeholder 4" descr="A diagram of a machine learning process&#10;&#10;Description automatically generated"/>
          <p:cNvPicPr>
            <a:picLocks noGrp="1" noChangeAspect="1"/>
          </p:cNvPicPr>
          <p:nvPr>
            <p:ph idx="1"/>
          </p:nvPr>
        </p:nvPicPr>
        <p:blipFill rotWithShape="1">
          <a:blip r:embed="rId1"/>
          <a:srcRect t="13165"/>
          <a:stretch>
            <a:fillRect/>
          </a:stretch>
        </p:blipFill>
        <p:spPr>
          <a:xfrm>
            <a:off x="1219200" y="1471612"/>
            <a:ext cx="10120795" cy="4943476"/>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Ensemble Construction Using Stacking</a:t>
            </a:r>
            <a:br>
              <a:rPr lang="en-US"/>
            </a:br>
            <a:endParaRPr lang="en-US"/>
          </a:p>
        </p:txBody>
      </p:sp>
      <p:pic>
        <p:nvPicPr>
          <p:cNvPr id="5" name="Content Placeholder 4"/>
          <p:cNvPicPr>
            <a:picLocks noGrp="1" noChangeAspect="1"/>
          </p:cNvPicPr>
          <p:nvPr>
            <p:ph sz="half" idx="1"/>
          </p:nvPr>
        </p:nvPicPr>
        <p:blipFill>
          <a:blip r:embed="rId1"/>
          <a:stretch>
            <a:fillRect/>
          </a:stretch>
        </p:blipFill>
        <p:spPr>
          <a:xfrm>
            <a:off x="1701165" y="2171700"/>
            <a:ext cx="9483090" cy="40830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in Stacking</a:t>
            </a:r>
            <a:endParaRPr lang="en-US"/>
          </a:p>
        </p:txBody>
      </p:sp>
      <p:sp>
        <p:nvSpPr>
          <p:cNvPr id="3" name="Content Placeholder 2"/>
          <p:cNvSpPr>
            <a:spLocks noGrp="1"/>
          </p:cNvSpPr>
          <p:nvPr>
            <p:ph sz="half" idx="1"/>
          </p:nvPr>
        </p:nvSpPr>
        <p:spPr/>
        <p:txBody>
          <a:bodyPr>
            <a:normAutofit fontScale="92500" lnSpcReduction="10000"/>
          </a:bodyPr>
          <a:lstStyle/>
          <a:p>
            <a:r>
              <a:rPr lang="en-US"/>
              <a:t>If we just use training and test split data to evaluate all the models, then it can lead to overfitting.</a:t>
            </a:r>
            <a:endParaRPr lang="en-US"/>
          </a:p>
          <a:p>
            <a:r>
              <a:rPr lang="en-US"/>
              <a:t>If one or more base models are overfitting, then the second-level model(Meta-learner) will predict that model to be the perfect model and will assign more weight to it. </a:t>
            </a:r>
            <a:endParaRPr lang="en-US"/>
          </a:p>
          <a:p>
            <a:r>
              <a:rPr lang="en-US"/>
              <a:t>Hence, the Meta Learner will get affected by overfitting.</a:t>
            </a:r>
            <a:endParaRPr lang="en-US"/>
          </a:p>
          <a:p>
            <a:r>
              <a:rPr lang="en-US"/>
              <a:t>To reduce overfitting, we can use K fold Cross Validation.</a:t>
            </a:r>
            <a:endParaRPr lang="en-US"/>
          </a:p>
          <a:p>
            <a:pPr marL="0" indent="0">
              <a:buNone/>
            </a:pPr>
            <a:endParaRPr lang="en-US"/>
          </a:p>
          <a:p>
            <a:pPr marL="0" indent="0">
              <a:buNone/>
            </a:pPr>
            <a:endParaRPr lang="en-US"/>
          </a:p>
        </p:txBody>
      </p:sp>
      <p:pic>
        <p:nvPicPr>
          <p:cNvPr id="5" name="Content Placeholder 4"/>
          <p:cNvPicPr>
            <a:picLocks noGrp="1" noChangeAspect="1"/>
          </p:cNvPicPr>
          <p:nvPr>
            <p:ph sz="half" idx="2"/>
          </p:nvPr>
        </p:nvPicPr>
        <p:blipFill>
          <a:blip r:embed="rId1"/>
          <a:stretch>
            <a:fillRect/>
          </a:stretch>
        </p:blipFill>
        <p:spPr>
          <a:xfrm>
            <a:off x="6113780" y="2286000"/>
            <a:ext cx="5927090" cy="28651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H2O Workflow</a:t>
            </a:r>
            <a:endParaRPr lang="en-US"/>
          </a:p>
        </p:txBody>
      </p:sp>
      <p:sp>
        <p:nvSpPr>
          <p:cNvPr id="3" name="Content Placeholder 2"/>
          <p:cNvSpPr>
            <a:spLocks noGrp="1"/>
          </p:cNvSpPr>
          <p:nvPr>
            <p:ph sz="half" idx="1"/>
          </p:nvPr>
        </p:nvSpPr>
        <p:spPr>
          <a:xfrm>
            <a:off x="1371600" y="2286000"/>
            <a:ext cx="10219690" cy="3581400"/>
          </a:xfrm>
        </p:spPr>
        <p:txBody>
          <a:bodyPr>
            <a:normAutofit/>
          </a:bodyPr>
          <a:lstStyle/>
          <a:p>
            <a:r>
              <a:rPr lang="en-US"/>
              <a:t>Basic data pre-processing.</a:t>
            </a:r>
            <a:endParaRPr lang="en-US"/>
          </a:p>
          <a:p>
            <a:r>
              <a:rPr lang="en-US"/>
              <a:t>Trains random grid of GBMs, DNNs, GLMs, etc. using a carefully chosen hyper-parameter space.</a:t>
            </a:r>
            <a:endParaRPr lang="en-US"/>
          </a:p>
          <a:p>
            <a:r>
              <a:rPr lang="en-US"/>
              <a:t>Individual models are tuned using validation set.</a:t>
            </a:r>
            <a:endParaRPr lang="en-US"/>
          </a:p>
          <a:p>
            <a:r>
              <a:rPr lang="en-US"/>
              <a:t>Two stacked Ensembles are trained(“All models ensemble &amp; a lightweight “Best of Family ensemble).</a:t>
            </a:r>
            <a:endParaRPr lang="en-US"/>
          </a:p>
          <a:p>
            <a:r>
              <a:rPr lang="en-US"/>
              <a:t>Returns a sorted leaderboard of all models.</a:t>
            </a:r>
            <a:endParaRPr lang="en-US"/>
          </a:p>
          <a:p>
            <a:r>
              <a:rPr lang="en-US"/>
              <a:t>Best model is choosed and the precition of training set is done.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H2O AutoML in GUI</a:t>
            </a:r>
            <a:endParaRPr lang="en-US"/>
          </a:p>
        </p:txBody>
      </p:sp>
      <p:pic>
        <p:nvPicPr>
          <p:cNvPr id="5" name="Content Placeholder 4"/>
          <p:cNvPicPr>
            <a:picLocks noGrp="1" noChangeAspect="1"/>
          </p:cNvPicPr>
          <p:nvPr>
            <p:ph sz="half" idx="1"/>
          </p:nvPr>
        </p:nvPicPr>
        <p:blipFill>
          <a:blip r:embed="rId1"/>
          <a:stretch>
            <a:fillRect/>
          </a:stretch>
        </p:blipFill>
        <p:spPr>
          <a:xfrm>
            <a:off x="1917065" y="1563370"/>
            <a:ext cx="8016240" cy="49422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with text and words&#10;&#10;Description automatically generated"/>
          <p:cNvPicPr>
            <a:picLocks noChangeAspect="1"/>
          </p:cNvPicPr>
          <p:nvPr/>
        </p:nvPicPr>
        <p:blipFill>
          <a:blip r:embed="rId1"/>
          <a:stretch>
            <a:fillRect/>
          </a:stretch>
        </p:blipFill>
        <p:spPr>
          <a:xfrm>
            <a:off x="19829" y="0"/>
            <a:ext cx="12152342"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machine learning&#10;&#10;Description automatically generated"/>
          <p:cNvPicPr>
            <a:picLocks noChangeAspect="1"/>
          </p:cNvPicPr>
          <p:nvPr/>
        </p:nvPicPr>
        <p:blipFill>
          <a:blip r:embed="rId1"/>
          <a:stretch>
            <a:fillRect/>
          </a:stretch>
        </p:blipFill>
        <p:spPr>
          <a:xfrm>
            <a:off x="19453" y="0"/>
            <a:ext cx="12153093" cy="6858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process&#10;&#10;Description automatically generated"/>
          <p:cNvPicPr>
            <a:picLocks noChangeAspect="1"/>
          </p:cNvPicPr>
          <p:nvPr/>
        </p:nvPicPr>
        <p:blipFill>
          <a:blip r:embed="rId1"/>
          <a:stretch>
            <a:fillRect/>
          </a:stretch>
        </p:blipFill>
        <p:spPr>
          <a:xfrm>
            <a:off x="8562" y="0"/>
            <a:ext cx="12174876"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961761" y="634856"/>
            <a:ext cx="10268478" cy="558828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731520" y="594360"/>
            <a:ext cx="11460480" cy="56692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701040" y="590550"/>
            <a:ext cx="11490960" cy="5676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of </a:t>
            </a:r>
            <a:r>
              <a:rPr lang="en-US" dirty="0" err="1"/>
              <a:t>AutoML</a:t>
            </a:r>
            <a:endParaRPr lang="en-US" dirty="0"/>
          </a:p>
        </p:txBody>
      </p:sp>
      <p:graphicFrame>
        <p:nvGraphicFramePr>
          <p:cNvPr id="4" name="Content Placeholder 3"/>
          <p:cNvGraphicFramePr>
            <a:graphicFrameLocks noGrp="1"/>
          </p:cNvGraphicFramePr>
          <p:nvPr>
            <p:ph idx="1"/>
          </p:nvPr>
        </p:nvGraphicFramePr>
        <p:xfrm>
          <a:off x="1295400" y="1862961"/>
          <a:ext cx="9601200" cy="4309239"/>
        </p:xfrm>
        <a:graphic>
          <a:graphicData uri="http://schemas.openxmlformats.org/drawingml/2006/table">
            <a:tbl>
              <a:tblPr firstRow="1" bandRow="1">
                <a:tableStyleId>{0E3FDE45-AF77-4B5C-9715-49D594BDF05E}</a:tableStyleId>
              </a:tblPr>
              <a:tblGrid>
                <a:gridCol w="2748455"/>
                <a:gridCol w="6852745"/>
              </a:tblGrid>
              <a:tr h="1436413">
                <a:tc>
                  <a:txBody>
                    <a:bodyPr/>
                    <a:lstStyle/>
                    <a:p>
                      <a:pPr algn="ctr"/>
                      <a:r>
                        <a:rPr lang="en-US" sz="2800" dirty="0"/>
                        <a:t>Data preprocessing</a:t>
                      </a:r>
                      <a:endParaRPr lang="en-US" sz="2800" dirty="0"/>
                    </a:p>
                  </a:txBody>
                  <a:tcPr anchor="ctr"/>
                </a:tc>
                <a:tc>
                  <a:txBody>
                    <a:bodyPr/>
                    <a:lstStyle/>
                    <a:p>
                      <a:pPr marL="285750" indent="-285750" algn="l">
                        <a:buFont typeface="Arial" panose="020B0604020202020204" pitchFamily="34" charset="0"/>
                        <a:buChar char="•"/>
                      </a:pPr>
                      <a:r>
                        <a:rPr lang="en-US" dirty="0"/>
                        <a:t>Imputation, one-hot encoding, standardization</a:t>
                      </a:r>
                      <a:endParaRPr lang="en-US" dirty="0"/>
                    </a:p>
                    <a:p>
                      <a:pPr marL="285750" indent="-285750" algn="l">
                        <a:buFont typeface="Arial" panose="020B0604020202020204" pitchFamily="34" charset="0"/>
                        <a:buChar char="•"/>
                      </a:pPr>
                      <a:r>
                        <a:rPr lang="en-US" dirty="0"/>
                        <a:t>Feature selection and/or feature extraction</a:t>
                      </a:r>
                      <a:endParaRPr lang="en-US" dirty="0"/>
                    </a:p>
                    <a:p>
                      <a:pPr marL="285750" indent="-285750" algn="l">
                        <a:buFont typeface="Arial" panose="020B0604020202020204" pitchFamily="34" charset="0"/>
                        <a:buChar char="•"/>
                      </a:pPr>
                      <a:r>
                        <a:rPr lang="en-US" dirty="0"/>
                        <a:t>Count/Label/Target encoding of categorical features</a:t>
                      </a:r>
                      <a:endParaRPr lang="en-US" dirty="0"/>
                    </a:p>
                  </a:txBody>
                  <a:tcPr anchor="ctr"/>
                </a:tc>
              </a:tr>
              <a:tr h="1436413">
                <a:tc>
                  <a:txBody>
                    <a:bodyPr/>
                    <a:lstStyle/>
                    <a:p>
                      <a:pPr algn="ctr"/>
                      <a:r>
                        <a:rPr lang="en-US" sz="2800" b="1" dirty="0"/>
                        <a:t>Model Generation</a:t>
                      </a:r>
                      <a:endParaRPr lang="en-US" sz="2800" b="1" dirty="0"/>
                    </a:p>
                  </a:txBody>
                  <a:tcPr anchor="ctr"/>
                </a:tc>
                <a:tc>
                  <a:txBody>
                    <a:bodyPr/>
                    <a:lstStyle/>
                    <a:p>
                      <a:pPr marL="285750" indent="-285750">
                        <a:buFont typeface="Arial" panose="020B0604020202020204" pitchFamily="34" charset="0"/>
                        <a:buChar char="•"/>
                      </a:pPr>
                      <a:r>
                        <a:rPr lang="en-US" b="1" dirty="0"/>
                        <a:t>Cartesian grid search or random grid search</a:t>
                      </a:r>
                      <a:endParaRPr lang="en-US" b="1" dirty="0"/>
                    </a:p>
                    <a:p>
                      <a:pPr marL="285750" indent="-285750">
                        <a:buFont typeface="Arial" panose="020B0604020202020204" pitchFamily="34" charset="0"/>
                        <a:buChar char="•"/>
                      </a:pPr>
                      <a:r>
                        <a:rPr lang="en-US" b="1" dirty="0"/>
                        <a:t>Bayesian Hyperparameter Optimization</a:t>
                      </a:r>
                      <a:endParaRPr lang="en-US" b="1" dirty="0"/>
                    </a:p>
                    <a:p>
                      <a:pPr marL="285750" indent="-285750">
                        <a:buFont typeface="Arial" panose="020B0604020202020204" pitchFamily="34" charset="0"/>
                        <a:buChar char="•"/>
                      </a:pPr>
                      <a:r>
                        <a:rPr lang="en-US" b="1" dirty="0"/>
                        <a:t>Individual models can be tuned using a validation set</a:t>
                      </a:r>
                      <a:endParaRPr lang="en-US" b="1" dirty="0"/>
                    </a:p>
                  </a:txBody>
                  <a:tcPr anchor="ctr"/>
                </a:tc>
              </a:tr>
              <a:tr h="1436413">
                <a:tc>
                  <a:txBody>
                    <a:bodyPr/>
                    <a:lstStyle/>
                    <a:p>
                      <a:pPr algn="ctr"/>
                      <a:r>
                        <a:rPr lang="en-US" sz="2800" b="1" dirty="0"/>
                        <a:t>Ensembles</a:t>
                      </a:r>
                      <a:endParaRPr lang="en-US" sz="2800" b="1" dirty="0"/>
                    </a:p>
                  </a:txBody>
                  <a:tcPr anchor="ctr"/>
                </a:tc>
                <a:tc>
                  <a:txBody>
                    <a:bodyPr/>
                    <a:lstStyle/>
                    <a:p>
                      <a:pPr marL="285750" indent="-285750">
                        <a:buFont typeface="Arial" panose="020B0604020202020204" pitchFamily="34" charset="0"/>
                        <a:buChar char="•"/>
                      </a:pPr>
                      <a:r>
                        <a:rPr lang="en-US" b="1" dirty="0"/>
                        <a:t>Ensembles often outperforms individual models</a:t>
                      </a:r>
                      <a:endParaRPr lang="en-US" b="1" dirty="0"/>
                    </a:p>
                    <a:p>
                      <a:pPr marL="285750" indent="-285750">
                        <a:buFont typeface="Arial" panose="020B0604020202020204" pitchFamily="34" charset="0"/>
                        <a:buChar char="•"/>
                      </a:pPr>
                      <a:r>
                        <a:rPr lang="en-US" b="1" dirty="0"/>
                        <a:t>Stacking / Super Learning (Wolpert, </a:t>
                      </a:r>
                      <a:r>
                        <a:rPr lang="en-US" b="1" dirty="0" err="1"/>
                        <a:t>Breiman</a:t>
                      </a:r>
                      <a:r>
                        <a:rPr lang="en-US" b="1" dirty="0"/>
                        <a:t>)</a:t>
                      </a:r>
                      <a:endParaRPr lang="en-US" b="1" dirty="0"/>
                    </a:p>
                    <a:p>
                      <a:pPr marL="285750" indent="-285750">
                        <a:buFont typeface="Arial" panose="020B0604020202020204" pitchFamily="34" charset="0"/>
                        <a:buChar char="•"/>
                      </a:pPr>
                      <a:r>
                        <a:rPr lang="en-US" b="1" dirty="0"/>
                        <a:t>Ensemble Selection</a:t>
                      </a:r>
                      <a:endParaRPr lang="en-US" b="1" dirty="0"/>
                    </a:p>
                  </a:txBody>
                  <a:tcPr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731520" y="563880"/>
            <a:ext cx="11460480" cy="57302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711200" y="582930"/>
            <a:ext cx="11480800" cy="56921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711200" y="575310"/>
            <a:ext cx="11480800" cy="57073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690880" y="575310"/>
            <a:ext cx="11501120" cy="57073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741680" y="373380"/>
            <a:ext cx="11450320" cy="61112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with a blue border&#10;&#10;Description automatically generated"/>
          <p:cNvPicPr>
            <a:picLocks noChangeAspect="1"/>
          </p:cNvPicPr>
          <p:nvPr/>
        </p:nvPicPr>
        <p:blipFill>
          <a:blip r:embed="rId1"/>
          <a:stretch>
            <a:fillRect/>
          </a:stretch>
        </p:blipFill>
        <p:spPr>
          <a:xfrm>
            <a:off x="731520" y="590550"/>
            <a:ext cx="11460480" cy="5676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711200" y="571500"/>
            <a:ext cx="11480800" cy="5715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p:cNvPicPr>
            <a:picLocks noChangeAspect="1"/>
          </p:cNvPicPr>
          <p:nvPr/>
        </p:nvPicPr>
        <p:blipFill>
          <a:blip r:embed="rId1"/>
          <a:stretch>
            <a:fillRect/>
          </a:stretch>
        </p:blipFill>
        <p:spPr>
          <a:xfrm>
            <a:off x="741680" y="575310"/>
            <a:ext cx="11450320" cy="57073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three tools</a:t>
            </a:r>
            <a:br>
              <a:rPr lang="en-US" dirty="0"/>
            </a:br>
            <a:endParaRPr lang="en-US" dirty="0"/>
          </a:p>
        </p:txBody>
      </p:sp>
      <p:sp>
        <p:nvSpPr>
          <p:cNvPr id="3" name="Content Placeholder 2"/>
          <p:cNvSpPr>
            <a:spLocks noGrp="1"/>
          </p:cNvSpPr>
          <p:nvPr>
            <p:ph idx="1"/>
          </p:nvPr>
        </p:nvSpPr>
        <p:spPr/>
        <p:txBody>
          <a:bodyPr/>
          <a:lstStyle/>
          <a:p>
            <a:r>
              <a:rPr lang="en-US" dirty="0"/>
              <a:t>Accuracy of Auto </a:t>
            </a:r>
            <a:r>
              <a:rPr lang="en-US" dirty="0" err="1"/>
              <a:t>sklearn</a:t>
            </a:r>
            <a:r>
              <a:rPr lang="en-US" dirty="0"/>
              <a:t> - 96.5%</a:t>
            </a:r>
            <a:endParaRPr lang="en-US" dirty="0"/>
          </a:p>
          <a:p>
            <a:r>
              <a:rPr lang="en-US" dirty="0"/>
              <a:t>Accuracy of Azure - 96.96%</a:t>
            </a:r>
            <a:endParaRPr lang="en-US" dirty="0"/>
          </a:p>
          <a:p>
            <a:r>
              <a:rPr lang="en-US" dirty="0"/>
              <a:t>Accuracy of H2O – 97.03%</a:t>
            </a:r>
            <a:endParaRPr lang="en-US" dirty="0"/>
          </a:p>
          <a:p>
            <a:r>
              <a:rPr lang="en-US" dirty="0"/>
              <a:t>Here only binary classification was explored with one dataset, and H2O performs best in this case</a:t>
            </a:r>
            <a:endParaRPr lang="en-US" dirty="0"/>
          </a:p>
          <a:p>
            <a:r>
              <a:rPr lang="en-US" dirty="0"/>
              <a:t>There are many </a:t>
            </a:r>
            <a:r>
              <a:rPr lang="en-US" dirty="0" err="1"/>
              <a:t>autoML</a:t>
            </a:r>
            <a:r>
              <a:rPr lang="en-US" dirty="0"/>
              <a:t> tools out there which specializes in specific areas like </a:t>
            </a:r>
            <a:r>
              <a:rPr lang="en-US" dirty="0" err="1"/>
              <a:t>AutoTS</a:t>
            </a:r>
            <a:r>
              <a:rPr lang="en-US" dirty="0"/>
              <a:t> specializes in time series dataset,  AutoGluon specializes in multi-class problems and H2O AutoML “slightly outperforms the others for binary classification and regression. </a:t>
            </a:r>
            <a:endParaRPr lang="en-US" dirty="0"/>
          </a:p>
          <a:p>
            <a:pPr marL="0" indent="0">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t>
            </a:r>
            <a:r>
              <a:rPr lang="en-US" dirty="0" err="1"/>
              <a:t>AutoML</a:t>
            </a:r>
            <a:r>
              <a:rPr lang="en-US" dirty="0"/>
              <a:t>	</a:t>
            </a:r>
            <a:endParaRPr lang="en-US" dirty="0"/>
          </a:p>
        </p:txBody>
      </p:sp>
      <p:sp>
        <p:nvSpPr>
          <p:cNvPr id="3" name="Content Placeholder 2"/>
          <p:cNvSpPr>
            <a:spLocks noGrp="1"/>
          </p:cNvSpPr>
          <p:nvPr>
            <p:ph idx="1"/>
          </p:nvPr>
        </p:nvSpPr>
        <p:spPr/>
        <p:txBody>
          <a:bodyPr>
            <a:normAutofit lnSpcReduction="10000"/>
          </a:bodyPr>
          <a:lstStyle/>
          <a:p>
            <a:r>
              <a:rPr lang="en-US" dirty="0"/>
              <a:t>Resource Intensive</a:t>
            </a:r>
            <a:endParaRPr lang="en-US" dirty="0"/>
          </a:p>
          <a:p>
            <a:r>
              <a:rPr lang="en-US" dirty="0"/>
              <a:t>Limited Algorithm Options</a:t>
            </a:r>
            <a:endParaRPr lang="en-US" dirty="0"/>
          </a:p>
          <a:p>
            <a:r>
              <a:rPr lang="en-US" dirty="0"/>
              <a:t>Dependency on data quality</a:t>
            </a:r>
            <a:endParaRPr lang="en-US" dirty="0"/>
          </a:p>
          <a:p>
            <a:r>
              <a:rPr lang="en-US" dirty="0"/>
              <a:t>Customization and domain knowledge – not suitable for models which require domain specific information</a:t>
            </a:r>
            <a:endParaRPr lang="en-US" dirty="0"/>
          </a:p>
          <a:p>
            <a:r>
              <a:rPr lang="en-US" dirty="0"/>
              <a:t>Limited model transparency - doesn't provide extensive tools for model interpretability</a:t>
            </a:r>
            <a:endParaRPr lang="en-US" dirty="0"/>
          </a:p>
          <a:p>
            <a:r>
              <a:rPr lang="en-US" dirty="0"/>
              <a:t>Scalability – can not deal with large datasets and complex feature engineering</a:t>
            </a:r>
            <a:endParaRPr lang="en-US" dirty="0"/>
          </a:p>
          <a:p>
            <a:r>
              <a:rPr lang="en-US" dirty="0"/>
              <a:t>Limited control – not for advanced users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ML - Why </a:t>
            </a:r>
            <a:endParaRPr lang="en-US" dirty="0"/>
          </a:p>
        </p:txBody>
      </p:sp>
      <p:sp>
        <p:nvSpPr>
          <p:cNvPr id="3" name="Content Placeholder 2"/>
          <p:cNvSpPr>
            <a:spLocks noGrp="1"/>
          </p:cNvSpPr>
          <p:nvPr>
            <p:ph idx="1"/>
          </p:nvPr>
        </p:nvSpPr>
        <p:spPr>
          <a:xfrm>
            <a:off x="1371600" y="1776248"/>
            <a:ext cx="9601200" cy="4091152"/>
          </a:xfrm>
        </p:spPr>
        <p:txBody>
          <a:bodyPr/>
          <a:lstStyle/>
          <a:p>
            <a:r>
              <a:rPr lang="en-US" dirty="0"/>
              <a:t>Making it more accessible to a broader range of users, including those without deep expertise in data science or machine learning.</a:t>
            </a:r>
            <a:endParaRPr lang="en-US" dirty="0"/>
          </a:p>
          <a:p>
            <a:r>
              <a:rPr lang="en-US" dirty="0"/>
              <a:t>Enabling rapid prototyping and experimentation.</a:t>
            </a:r>
            <a:endParaRPr lang="en-US" dirty="0"/>
          </a:p>
          <a:p>
            <a:r>
              <a:rPr lang="en-US" dirty="0"/>
              <a:t>Explores wide range of algorithms and hyperparameter combinations to find the best-performing model, hence has improved model performance.</a:t>
            </a:r>
            <a:endParaRPr lang="en-US" dirty="0"/>
          </a:p>
          <a:p>
            <a:endParaRPr lang="en-US" dirty="0"/>
          </a:p>
          <a:p>
            <a:endParaRPr lang="en-US" dirty="0"/>
          </a:p>
          <a:p>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952" y="1337442"/>
            <a:ext cx="9601200" cy="1485900"/>
          </a:xfrm>
        </p:spPr>
        <p:txBody>
          <a:bodyPr/>
          <a:lstStyle/>
          <a:p>
            <a:r>
              <a:rPr lang="en-US" dirty="0"/>
              <a:t>Thank You</a:t>
            </a:r>
            <a:endParaRPr lang="en-US" dirty="0"/>
          </a:p>
        </p:txBody>
      </p:sp>
      <p:sp>
        <p:nvSpPr>
          <p:cNvPr id="3" name="Content Placeholder 2"/>
          <p:cNvSpPr>
            <a:spLocks noGrp="1"/>
          </p:cNvSpPr>
          <p:nvPr>
            <p:ph idx="1"/>
          </p:nvPr>
        </p:nvSpPr>
        <p:spPr>
          <a:xfrm>
            <a:off x="5449614" y="3182007"/>
            <a:ext cx="9601200" cy="3581400"/>
          </a:xfrm>
        </p:spPr>
        <p:txBody>
          <a:bodyPr/>
          <a:lstStyle/>
          <a:p>
            <a:pPr marL="0" indent="0">
              <a:buNone/>
            </a:pPr>
            <a:r>
              <a:rPr lang="en-US" dirty="0"/>
              <a:t>Questions?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AutoML</a:t>
            </a:r>
            <a:r>
              <a:rPr lang="en-US" dirty="0"/>
              <a:t> tools explored</a:t>
            </a:r>
            <a:endParaRPr lang="en-US" dirty="0"/>
          </a:p>
        </p:txBody>
      </p:sp>
      <p:sp>
        <p:nvSpPr>
          <p:cNvPr id="3" name="Content Placeholder 2"/>
          <p:cNvSpPr>
            <a:spLocks noGrp="1"/>
          </p:cNvSpPr>
          <p:nvPr>
            <p:ph idx="1"/>
          </p:nvPr>
        </p:nvSpPr>
        <p:spPr/>
        <p:txBody>
          <a:bodyPr/>
          <a:lstStyle/>
          <a:p>
            <a:r>
              <a:rPr lang="en-US" dirty="0"/>
              <a:t>Auto </a:t>
            </a:r>
            <a:r>
              <a:rPr lang="en-US" dirty="0" err="1"/>
              <a:t>sklearn</a:t>
            </a:r>
            <a:endParaRPr lang="en-US" dirty="0"/>
          </a:p>
          <a:p>
            <a:r>
              <a:rPr lang="en-US" dirty="0"/>
              <a:t>H2O</a:t>
            </a:r>
            <a:endParaRPr lang="en-US" dirty="0"/>
          </a:p>
          <a:p>
            <a:r>
              <a:rPr lang="en-US" dirty="0"/>
              <a:t>Azure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used to evaluate </a:t>
            </a:r>
            <a:r>
              <a:rPr lang="en-US" dirty="0" err="1"/>
              <a:t>AutoML</a:t>
            </a:r>
            <a:r>
              <a:rPr lang="en-US" dirty="0"/>
              <a:t> tools</a:t>
            </a:r>
            <a:endParaRPr lang="en-US" dirty="0"/>
          </a:p>
        </p:txBody>
      </p:sp>
      <p:sp>
        <p:nvSpPr>
          <p:cNvPr id="3" name="Content Placeholder 2"/>
          <p:cNvSpPr>
            <a:spLocks noGrp="1"/>
          </p:cNvSpPr>
          <p:nvPr>
            <p:ph idx="1"/>
          </p:nvPr>
        </p:nvSpPr>
        <p:spPr>
          <a:xfrm>
            <a:off x="1219200" y="1870841"/>
            <a:ext cx="9753600" cy="3996559"/>
          </a:xfrm>
        </p:spPr>
        <p:txBody>
          <a:bodyPr/>
          <a:lstStyle/>
          <a:p>
            <a:r>
              <a:rPr lang="en-US" dirty="0"/>
              <a:t>Title : Credit card customers churn</a:t>
            </a:r>
            <a:endParaRPr lang="en-US" dirty="0"/>
          </a:p>
          <a:p>
            <a:r>
              <a:rPr lang="en-US" dirty="0"/>
              <a:t>Predict if customer is going to churn or not (Binary classification)</a:t>
            </a:r>
            <a:endParaRPr lang="en-US" dirty="0"/>
          </a:p>
          <a:p>
            <a:r>
              <a:rPr lang="en-US" dirty="0"/>
              <a:t>20 features - age, gender, dependent count, marital status, income category etc.</a:t>
            </a:r>
            <a:endParaRPr lang="en-US" dirty="0"/>
          </a:p>
          <a:p>
            <a:r>
              <a:rPr lang="en-US" dirty="0"/>
              <a:t>Highly imbalanced data – existing customers 84% and churned customers 16%</a:t>
            </a:r>
            <a:endParaRPr lang="en-US" dirty="0"/>
          </a:p>
          <a:p>
            <a:r>
              <a:rPr lang="en-US" dirty="0"/>
              <a:t>https://</a:t>
            </a:r>
            <a:r>
              <a:rPr lang="en-US" dirty="0" err="1"/>
              <a:t>www.kaggle.com</a:t>
            </a:r>
            <a:r>
              <a:rPr lang="en-US" dirty="0"/>
              <a:t>/datasets/sakshigoyal7/credit-card-customers/data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a:t>
            </a:r>
            <a:r>
              <a:rPr lang="en-US" dirty="0" err="1"/>
              <a:t>sklearn</a:t>
            </a:r>
            <a:endParaRPr lang="en-US" dirty="0"/>
          </a:p>
        </p:txBody>
      </p:sp>
      <p:sp>
        <p:nvSpPr>
          <p:cNvPr id="3" name="Content Placeholder 2"/>
          <p:cNvSpPr>
            <a:spLocks noGrp="1"/>
          </p:cNvSpPr>
          <p:nvPr>
            <p:ph idx="1"/>
          </p:nvPr>
        </p:nvSpPr>
        <p:spPr>
          <a:xfrm>
            <a:off x="1371600" y="1996966"/>
            <a:ext cx="9601200" cy="3870434"/>
          </a:xfrm>
        </p:spPr>
        <p:txBody>
          <a:bodyPr>
            <a:normAutofit/>
          </a:bodyPr>
          <a:lstStyle/>
          <a:p>
            <a:r>
              <a:rPr lang="en-US" dirty="0">
                <a:solidFill>
                  <a:schemeClr val="tx1"/>
                </a:solidFill>
              </a:rPr>
              <a:t>Uses algorithms from scikit learn for pipeline construction</a:t>
            </a:r>
            <a:endParaRPr lang="en-US" dirty="0">
              <a:solidFill>
                <a:schemeClr val="tx1"/>
              </a:solidFill>
            </a:endParaRPr>
          </a:p>
          <a:p>
            <a:r>
              <a:rPr lang="en-US" dirty="0">
                <a:solidFill>
                  <a:schemeClr val="tx1"/>
                </a:solidFill>
              </a:rPr>
              <a:t>Meta-learning to warm start the instantiations of the ML framework that are likely to perform quite well</a:t>
            </a:r>
            <a:endParaRPr lang="en-US" dirty="0">
              <a:solidFill>
                <a:schemeClr val="tx1"/>
              </a:solidFill>
            </a:endParaRPr>
          </a:p>
          <a:p>
            <a:r>
              <a:rPr lang="en-US" dirty="0">
                <a:solidFill>
                  <a:schemeClr val="tx1"/>
                </a:solidFill>
              </a:rPr>
              <a:t>Bayesian optimization to find optimal solution</a:t>
            </a:r>
            <a:endParaRPr lang="en-US" dirty="0">
              <a:solidFill>
                <a:schemeClr val="tx1"/>
              </a:solidFill>
            </a:endParaRPr>
          </a:p>
          <a:p>
            <a:r>
              <a:rPr lang="en-US" dirty="0">
                <a:solidFill>
                  <a:schemeClr val="tx1"/>
                </a:solidFill>
              </a:rPr>
              <a:t>Automatic ensemble construction using ensemble selection</a:t>
            </a:r>
            <a:endParaRPr lang="en-US" dirty="0">
              <a:solidFill>
                <a:schemeClr val="tx1"/>
              </a:solidFill>
            </a:endParaRPr>
          </a:p>
          <a:p>
            <a:r>
              <a:rPr lang="en-US" dirty="0">
                <a:solidFill>
                  <a:schemeClr val="tx1"/>
                </a:solidFill>
              </a:rPr>
              <a:t>Quick code walk through</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of Auto </a:t>
            </a:r>
            <a:r>
              <a:rPr lang="en-US" dirty="0" err="1"/>
              <a:t>sklearn</a:t>
            </a:r>
            <a:endParaRPr lang="en-US" dirty="0"/>
          </a:p>
        </p:txBody>
      </p:sp>
      <p:graphicFrame>
        <p:nvGraphicFramePr>
          <p:cNvPr id="4" name="Content Placeholder 3"/>
          <p:cNvGraphicFramePr>
            <a:graphicFrameLocks noGrp="1"/>
          </p:cNvGraphicFramePr>
          <p:nvPr>
            <p:ph idx="1"/>
          </p:nvPr>
        </p:nvGraphicFramePr>
        <p:xfrm>
          <a:off x="1295400" y="1862961"/>
          <a:ext cx="9601200" cy="4309239"/>
        </p:xfrm>
        <a:graphic>
          <a:graphicData uri="http://schemas.openxmlformats.org/drawingml/2006/table">
            <a:tbl>
              <a:tblPr firstRow="1" bandRow="1">
                <a:tableStyleId>{0E3FDE45-AF77-4B5C-9715-49D594BDF05E}</a:tableStyleId>
              </a:tblPr>
              <a:tblGrid>
                <a:gridCol w="2748455"/>
                <a:gridCol w="6852745"/>
              </a:tblGrid>
              <a:tr h="1436413">
                <a:tc>
                  <a:txBody>
                    <a:bodyPr/>
                    <a:lstStyle/>
                    <a:p>
                      <a:pPr algn="ctr"/>
                      <a:r>
                        <a:rPr lang="en-US" sz="2800" dirty="0"/>
                        <a:t>Data preprocessing</a:t>
                      </a:r>
                      <a:endParaRPr lang="en-US" sz="2800" dirty="0"/>
                    </a:p>
                  </a:txBody>
                  <a:tcPr anchor="ctr"/>
                </a:tc>
                <a:tc>
                  <a:txBody>
                    <a:bodyPr/>
                    <a:lstStyle/>
                    <a:p>
                      <a:pPr marL="285750" indent="-285750" algn="l">
                        <a:buFont typeface="Arial" panose="020B0604020202020204" pitchFamily="34" charset="0"/>
                        <a:buChar char="•"/>
                      </a:pPr>
                      <a:r>
                        <a:rPr lang="en-US" dirty="0"/>
                        <a:t>Imputation, one-hot encoding, standardization</a:t>
                      </a:r>
                      <a:endParaRPr lang="en-US" dirty="0"/>
                    </a:p>
                    <a:p>
                      <a:pPr marL="285750" indent="-285750" algn="l">
                        <a:buFont typeface="Arial" panose="020B0604020202020204" pitchFamily="34" charset="0"/>
                        <a:buChar char="•"/>
                      </a:pPr>
                      <a:r>
                        <a:rPr lang="en-US" dirty="0"/>
                        <a:t>Feature selection </a:t>
                      </a:r>
                      <a:r>
                        <a:rPr lang="en-US" dirty="0">
                          <a:solidFill>
                            <a:schemeClr val="bg1">
                              <a:lumMod val="75000"/>
                            </a:schemeClr>
                          </a:solidFill>
                        </a:rPr>
                        <a:t>and/or feature extraction</a:t>
                      </a:r>
                      <a:endParaRPr lang="en-US" dirty="0">
                        <a:solidFill>
                          <a:schemeClr val="bg1">
                            <a:lumMod val="75000"/>
                          </a:schemeClr>
                        </a:solidFill>
                      </a:endParaRPr>
                    </a:p>
                    <a:p>
                      <a:pPr marL="285750" indent="-285750" algn="l">
                        <a:buFont typeface="Arial" panose="020B0604020202020204" pitchFamily="34" charset="0"/>
                        <a:buChar char="•"/>
                      </a:pPr>
                      <a:r>
                        <a:rPr lang="en-US" dirty="0"/>
                        <a:t>Count/Label/Target encoding of categorical features</a:t>
                      </a:r>
                      <a:endParaRPr lang="en-US" dirty="0"/>
                    </a:p>
                  </a:txBody>
                  <a:tcPr anchor="ctr"/>
                </a:tc>
              </a:tr>
              <a:tr h="1436413">
                <a:tc>
                  <a:txBody>
                    <a:bodyPr/>
                    <a:lstStyle/>
                    <a:p>
                      <a:pPr algn="ctr"/>
                      <a:r>
                        <a:rPr lang="en-US" sz="2800" b="1" dirty="0"/>
                        <a:t>Model Generation</a:t>
                      </a:r>
                      <a:endParaRPr lang="en-US" sz="2800" b="1" dirty="0"/>
                    </a:p>
                  </a:txBody>
                  <a:tcPr anchor="ctr"/>
                </a:tc>
                <a:tc>
                  <a:txBody>
                    <a:bodyPr/>
                    <a:lstStyle/>
                    <a:p>
                      <a:pPr marL="285750" indent="-285750">
                        <a:buFont typeface="Arial" panose="020B0604020202020204" pitchFamily="34" charset="0"/>
                        <a:buChar char="•"/>
                      </a:pPr>
                      <a:r>
                        <a:rPr lang="en-US" b="1" dirty="0">
                          <a:solidFill>
                            <a:schemeClr val="bg1">
                              <a:lumMod val="75000"/>
                            </a:schemeClr>
                          </a:solidFill>
                        </a:rPr>
                        <a:t>Cartesian grid search or random grid search</a:t>
                      </a:r>
                      <a:endParaRPr lang="en-US" b="1" dirty="0">
                        <a:solidFill>
                          <a:schemeClr val="bg1">
                            <a:lumMod val="75000"/>
                          </a:schemeClr>
                        </a:solidFill>
                      </a:endParaRPr>
                    </a:p>
                    <a:p>
                      <a:pPr marL="285750" indent="-285750">
                        <a:buFont typeface="Arial" panose="020B0604020202020204" pitchFamily="34" charset="0"/>
                        <a:buChar char="•"/>
                      </a:pPr>
                      <a:r>
                        <a:rPr lang="en-US" b="1" dirty="0"/>
                        <a:t>Bayesian Hyperparameter Optimization</a:t>
                      </a:r>
                      <a:endParaRPr lang="en-US" b="1" dirty="0"/>
                    </a:p>
                    <a:p>
                      <a:pPr marL="285750" indent="-285750">
                        <a:buFont typeface="Arial" panose="020B0604020202020204" pitchFamily="34" charset="0"/>
                        <a:buChar char="•"/>
                      </a:pPr>
                      <a:r>
                        <a:rPr lang="en-US" b="1" dirty="0">
                          <a:solidFill>
                            <a:schemeClr val="bg1">
                              <a:lumMod val="75000"/>
                            </a:schemeClr>
                          </a:solidFill>
                        </a:rPr>
                        <a:t>Individual models can be tuned using a validation set</a:t>
                      </a:r>
                      <a:endParaRPr lang="en-US" b="1" dirty="0">
                        <a:solidFill>
                          <a:schemeClr val="bg1">
                            <a:lumMod val="75000"/>
                          </a:schemeClr>
                        </a:solidFill>
                      </a:endParaRPr>
                    </a:p>
                  </a:txBody>
                  <a:tcPr anchor="ctr"/>
                </a:tc>
              </a:tr>
              <a:tr h="1436413">
                <a:tc>
                  <a:txBody>
                    <a:bodyPr/>
                    <a:lstStyle/>
                    <a:p>
                      <a:pPr algn="ctr"/>
                      <a:r>
                        <a:rPr lang="en-US" sz="2800" b="1" dirty="0"/>
                        <a:t>Ensembles</a:t>
                      </a:r>
                      <a:endParaRPr lang="en-US" sz="2800" b="1" dirty="0"/>
                    </a:p>
                  </a:txBody>
                  <a:tcPr anchor="ctr"/>
                </a:tc>
                <a:tc>
                  <a:txBody>
                    <a:bodyPr/>
                    <a:lstStyle/>
                    <a:p>
                      <a:pPr marL="285750" indent="-285750">
                        <a:buFont typeface="Arial" panose="020B0604020202020204" pitchFamily="34" charset="0"/>
                        <a:buChar char="•"/>
                      </a:pPr>
                      <a:r>
                        <a:rPr lang="en-US" b="1" dirty="0"/>
                        <a:t>Ensembles often outperforms individual models</a:t>
                      </a:r>
                      <a:endParaRPr lang="en-US" b="1" dirty="0"/>
                    </a:p>
                    <a:p>
                      <a:pPr marL="285750" indent="-285750">
                        <a:buFont typeface="Arial" panose="020B0604020202020204" pitchFamily="34" charset="0"/>
                        <a:buChar char="•"/>
                      </a:pPr>
                      <a:r>
                        <a:rPr lang="en-US" b="1" dirty="0">
                          <a:solidFill>
                            <a:schemeClr val="bg1">
                              <a:lumMod val="75000"/>
                            </a:schemeClr>
                          </a:solidFill>
                        </a:rPr>
                        <a:t>Stacking / Super Learning (Wolpert, </a:t>
                      </a:r>
                      <a:r>
                        <a:rPr lang="en-US" b="1" dirty="0" err="1">
                          <a:solidFill>
                            <a:schemeClr val="bg1">
                              <a:lumMod val="75000"/>
                            </a:schemeClr>
                          </a:solidFill>
                        </a:rPr>
                        <a:t>Breiman</a:t>
                      </a:r>
                      <a:r>
                        <a:rPr lang="en-US" b="1" dirty="0">
                          <a:solidFill>
                            <a:schemeClr val="bg1">
                              <a:lumMod val="75000"/>
                            </a:schemeClr>
                          </a:solidFill>
                        </a:rPr>
                        <a:t>)</a:t>
                      </a:r>
                      <a:endParaRPr lang="en-US" b="1" dirty="0">
                        <a:solidFill>
                          <a:schemeClr val="bg1">
                            <a:lumMod val="75000"/>
                          </a:schemeClr>
                        </a:solidFill>
                      </a:endParaRPr>
                    </a:p>
                    <a:p>
                      <a:pPr marL="285750" indent="-285750">
                        <a:buFont typeface="Arial" panose="020B0604020202020204" pitchFamily="34" charset="0"/>
                        <a:buChar char="•"/>
                      </a:pPr>
                      <a:r>
                        <a:rPr lang="en-US" b="1" dirty="0">
                          <a:solidFill>
                            <a:schemeClr val="tx1"/>
                          </a:solidFill>
                        </a:rPr>
                        <a:t>Ensemble Selection</a:t>
                      </a:r>
                      <a:endParaRPr lang="en-US" b="1" dirty="0">
                        <a:solidFill>
                          <a:schemeClr val="tx1"/>
                        </a:solidFill>
                      </a:endParaRPr>
                    </a:p>
                  </a:txBody>
                  <a:tcPr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explored by Auto </a:t>
            </a:r>
            <a:r>
              <a:rPr lang="en-US" dirty="0" err="1"/>
              <a:t>sklearn</a:t>
            </a:r>
            <a:endParaRPr lang="en-US" dirty="0"/>
          </a:p>
        </p:txBody>
      </p:sp>
      <p:sp>
        <p:nvSpPr>
          <p:cNvPr id="3" name="Content Placeholder 2"/>
          <p:cNvSpPr>
            <a:spLocks noGrp="1"/>
          </p:cNvSpPr>
          <p:nvPr>
            <p:ph idx="1"/>
          </p:nvPr>
        </p:nvSpPr>
        <p:spPr>
          <a:xfrm>
            <a:off x="1371600" y="1460938"/>
            <a:ext cx="9979572" cy="5192110"/>
          </a:xfrm>
        </p:spPr>
        <p:txBody>
          <a:bodyPr>
            <a:noAutofit/>
          </a:bodyPr>
          <a:lstStyle/>
          <a:p>
            <a:r>
              <a:rPr lang="en-IN" dirty="0">
                <a:solidFill>
                  <a:schemeClr val="tx1"/>
                </a:solidFill>
              </a:rPr>
              <a:t>Pre-processing steps </a:t>
            </a:r>
            <a:endParaRPr lang="en-IN" b="0" dirty="0">
              <a:solidFill>
                <a:schemeClr val="tx1"/>
              </a:solidFill>
              <a:effectLst/>
            </a:endParaRPr>
          </a:p>
          <a:p>
            <a:pPr lvl="1"/>
            <a:r>
              <a:rPr lang="en-US" i="0" dirty="0">
                <a:solidFill>
                  <a:schemeClr val="tx1"/>
                </a:solidFill>
              </a:rPr>
              <a:t>Data scaling and transformation</a:t>
            </a:r>
            <a:endParaRPr lang="en-US" i="0" dirty="0">
              <a:solidFill>
                <a:schemeClr val="tx1"/>
              </a:solidFill>
            </a:endParaRPr>
          </a:p>
          <a:p>
            <a:pPr lvl="1"/>
            <a:r>
              <a:rPr lang="en-US" i="0" dirty="0">
                <a:solidFill>
                  <a:schemeClr val="tx1"/>
                </a:solidFill>
              </a:rPr>
              <a:t>Missing data handling</a:t>
            </a:r>
            <a:endParaRPr lang="en-US" i="0" dirty="0">
              <a:solidFill>
                <a:schemeClr val="tx1"/>
              </a:solidFill>
            </a:endParaRPr>
          </a:p>
          <a:p>
            <a:pPr lvl="1"/>
            <a:r>
              <a:rPr lang="en-US" i="0" dirty="0">
                <a:solidFill>
                  <a:schemeClr val="tx1"/>
                </a:solidFill>
              </a:rPr>
              <a:t>Categorical data handling</a:t>
            </a:r>
            <a:endParaRPr lang="en-US" i="0" dirty="0">
              <a:solidFill>
                <a:schemeClr val="tx1"/>
              </a:solidFill>
            </a:endParaRPr>
          </a:p>
          <a:p>
            <a:pPr lvl="1"/>
            <a:r>
              <a:rPr lang="en-US" i="0" dirty="0">
                <a:solidFill>
                  <a:schemeClr val="tx1"/>
                </a:solidFill>
              </a:rPr>
              <a:t>Feature selection</a:t>
            </a:r>
            <a:endParaRPr lang="en-US" i="0" dirty="0">
              <a:solidFill>
                <a:schemeClr val="tx1"/>
              </a:solidFill>
            </a:endParaRPr>
          </a:p>
          <a:p>
            <a:pPr lvl="1"/>
            <a:r>
              <a:rPr lang="en-US" i="0" dirty="0">
                <a:solidFill>
                  <a:schemeClr val="tx1"/>
                </a:solidFill>
              </a:rPr>
              <a:t>Dimensionality Reduction</a:t>
            </a:r>
            <a:endParaRPr lang="en-US" i="0" dirty="0">
              <a:solidFill>
                <a:schemeClr val="tx1"/>
              </a:solidFill>
            </a:endParaRPr>
          </a:p>
          <a:p>
            <a:r>
              <a:rPr lang="en-US" dirty="0">
                <a:solidFill>
                  <a:schemeClr val="tx1"/>
                </a:solidFill>
              </a:rPr>
              <a:t>Machine learning models explored</a:t>
            </a:r>
            <a:endParaRPr lang="en-US" dirty="0">
              <a:solidFill>
                <a:schemeClr val="tx1"/>
              </a:solidFill>
            </a:endParaRPr>
          </a:p>
          <a:p>
            <a:pPr lvl="1"/>
            <a:r>
              <a:rPr lang="en-US" i="0" dirty="0">
                <a:solidFill>
                  <a:schemeClr val="tx1"/>
                </a:solidFill>
              </a:rPr>
              <a:t>Linear models</a:t>
            </a:r>
            <a:endParaRPr lang="en-US" i="0" dirty="0">
              <a:solidFill>
                <a:schemeClr val="tx1"/>
              </a:solidFill>
            </a:endParaRPr>
          </a:p>
          <a:p>
            <a:pPr lvl="1"/>
            <a:r>
              <a:rPr lang="en-US" i="0" dirty="0">
                <a:solidFill>
                  <a:schemeClr val="tx1"/>
                </a:solidFill>
              </a:rPr>
              <a:t>Tree-based models</a:t>
            </a:r>
            <a:endParaRPr lang="en-US" i="0" dirty="0">
              <a:solidFill>
                <a:schemeClr val="tx1"/>
              </a:solidFill>
            </a:endParaRPr>
          </a:p>
          <a:p>
            <a:pPr lvl="1"/>
            <a:r>
              <a:rPr lang="en-US" i="0" dirty="0">
                <a:solidFill>
                  <a:schemeClr val="tx1"/>
                </a:solidFill>
              </a:rPr>
              <a:t>SVM</a:t>
            </a:r>
            <a:endParaRPr lang="en-US" i="0" dirty="0">
              <a:solidFill>
                <a:schemeClr val="tx1"/>
              </a:solidFill>
            </a:endParaRPr>
          </a:p>
          <a:p>
            <a:pPr lvl="1"/>
            <a:r>
              <a:rPr lang="en-US" i="0" dirty="0">
                <a:solidFill>
                  <a:schemeClr val="tx1"/>
                </a:solidFill>
              </a:rPr>
              <a:t>KNN</a:t>
            </a:r>
            <a:endParaRPr lang="en-US" i="0" dirty="0">
              <a:solidFill>
                <a:schemeClr val="tx1"/>
              </a:solidFill>
            </a:endParaRPr>
          </a:p>
          <a:p>
            <a:pPr lvl="1"/>
            <a:r>
              <a:rPr lang="en-US" i="0" dirty="0">
                <a:solidFill>
                  <a:schemeClr val="tx1"/>
                </a:solidFill>
              </a:rPr>
              <a:t>Naïve bayes</a:t>
            </a:r>
            <a:endParaRPr lang="en-US" i="0" dirty="0">
              <a:solidFill>
                <a:schemeClr val="tx1"/>
              </a:solidFill>
            </a:endParaRPr>
          </a:p>
          <a:p>
            <a:pPr lvl="1"/>
            <a:r>
              <a:rPr lang="en-US" i="0" dirty="0">
                <a:solidFill>
                  <a:schemeClr val="tx1"/>
                </a:solidFill>
              </a:rPr>
              <a:t>NN</a:t>
            </a:r>
            <a:endParaRPr lang="en-US" i="0" dirty="0">
              <a:solidFill>
                <a:schemeClr val="tx1"/>
              </a:solidFill>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0</TotalTime>
  <Words>7146</Words>
  <Application>WPS Presentation</Application>
  <PresentationFormat>Widescreen</PresentationFormat>
  <Paragraphs>227</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vt:lpstr>
      <vt:lpstr>SimSun</vt:lpstr>
      <vt:lpstr>Wingdings</vt:lpstr>
      <vt:lpstr>Franklin Gothic Book</vt:lpstr>
      <vt:lpstr>Microsoft YaHei</vt:lpstr>
      <vt:lpstr>Arial Unicode MS</vt:lpstr>
      <vt:lpstr>Calibri</vt:lpstr>
      <vt:lpstr>Crop</vt:lpstr>
      <vt:lpstr>Auto ml</vt:lpstr>
      <vt:lpstr>Aspects of AutoML</vt:lpstr>
      <vt:lpstr>Aspects of AutoML</vt:lpstr>
      <vt:lpstr>Auto ML - Why </vt:lpstr>
      <vt:lpstr>AutoML tools explored</vt:lpstr>
      <vt:lpstr>Dataset used to evaluate AutoML tools</vt:lpstr>
      <vt:lpstr>Auto sklearn</vt:lpstr>
      <vt:lpstr>Aspects of Auto sklearn</vt:lpstr>
      <vt:lpstr>Algorithms explored by Auto sklearn</vt:lpstr>
      <vt:lpstr>PowerPoint 演示文稿</vt:lpstr>
      <vt:lpstr>Meta learning</vt:lpstr>
      <vt:lpstr>Bayesian Optimization</vt:lpstr>
      <vt:lpstr>Ensemble selection </vt:lpstr>
      <vt:lpstr>H2o Machine Learning</vt:lpstr>
      <vt:lpstr>H2O Architecture</vt:lpstr>
      <vt:lpstr>Algorithms Explored By H2o</vt:lpstr>
      <vt:lpstr>Aspects of H2O AutoML</vt:lpstr>
      <vt:lpstr>Model Generation</vt:lpstr>
      <vt:lpstr>Model Generation</vt:lpstr>
      <vt:lpstr>Ensemble Construction Using Stacking </vt:lpstr>
      <vt:lpstr>Problem in Stacking</vt:lpstr>
      <vt:lpstr>H2O Workflow</vt:lpstr>
      <vt:lpstr>H2O AutoML in GUI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Comparison of three tools </vt:lpstr>
      <vt:lpstr>Limitations of AutoML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ml</dc:title>
  <dc:creator>Komal Jindal</dc:creator>
  <cp:lastModifiedBy>Aksh</cp:lastModifiedBy>
  <cp:revision>11</cp:revision>
  <dcterms:created xsi:type="dcterms:W3CDTF">2023-11-04T22:05:00Z</dcterms:created>
  <dcterms:modified xsi:type="dcterms:W3CDTF">2023-11-09T17:04:17Z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0A3A8E883091449A9B170AAA9D8EFEA5_12</vt:lpwstr>
  </property>
  <property fmtid="{D5CDD505-2E9C-101B-9397-08002B2CF9AE}" pid="3" name="KSOProductBuildVer">
    <vt:lpwstr>1033-12.2.0.13266</vt:lpwstr>
  </property>
</Properties>
</file>