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8de6b7ac4_4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8de6b7ac4_4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8de6b7ac4_4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8de59518f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8de59518f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38de59518f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8de6b7ac4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8de6b7ac4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38de6b7ac4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8de6b7ac4_1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38de6b7ac4_1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8de6b7ac4_5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weight_decay, dropout prevent overfitting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normalization: improve the speed, or achieving the same accuracy with fewer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Dropout -&gt; randomly drop units(along with its connections) during training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Flattern multi dimensions -&gt; one dimensions for fully connected layer</a:t>
            </a:r>
            <a:endParaRPr/>
          </a:p>
        </p:txBody>
      </p:sp>
      <p:sp>
        <p:nvSpPr>
          <p:cNvPr id="654" name="Google Shape;654;g38de6b7ac4_5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8de6b7ac4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38de6b7ac4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8de6b7ac4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38de6b7ac4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8de6b7ac4_3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38de6b7ac4_3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8de6b7ac4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38de6b7ac4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8de6b7ac4_3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38de6b7ac4_3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86bf09691_1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86bf09691_1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8de6b7ac4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8de6b7ac4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8de6b7ac4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86bf0969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386bf0969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8de59518f_3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8de59518f_3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8de59518f_3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8de6b7a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38de6b7ac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8de6b7ac4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8de6b7ac4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38de6b7ac4_1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8de6b7ac4_1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8de6b7ac4_1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8de6b7ac4_1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8de59518f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8de59518f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8de59518f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3">
  <p:cSld name="Blank-3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17" name="Google Shape;17;p2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-2">
  <p:cSld name="8_Blank-2">
    <p:bg>
      <p:bgPr>
        <a:solidFill>
          <a:srgbClr val="FF6D6D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/>
          <p:nvPr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rgbClr val="FF6D6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FF6D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11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378" name="Google Shape;378;p11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11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381" name="Google Shape;381;p11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1"/>
          <p:cNvSpPr/>
          <p:nvPr/>
        </p:nvSpPr>
        <p:spPr>
          <a:xfrm>
            <a:off x="2148975" y="1977516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2590260" y="1735310"/>
            <a:ext cx="484411" cy="484411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4521469" y="1051819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6198267" y="2093401"/>
            <a:ext cx="668176" cy="668176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6438694" y="2066424"/>
            <a:ext cx="1232083" cy="1232083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9421819" y="1729081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2148975" y="4983977"/>
            <a:ext cx="750810" cy="750810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3" name="Google Shape;393;p11"/>
          <p:cNvGrpSpPr/>
          <p:nvPr/>
        </p:nvGrpSpPr>
        <p:grpSpPr>
          <a:xfrm>
            <a:off x="3864325" y="1550409"/>
            <a:ext cx="8907429" cy="6869491"/>
            <a:chOff x="3864321" y="1750428"/>
            <a:chExt cx="8907429" cy="6869491"/>
          </a:xfrm>
        </p:grpSpPr>
        <p:sp>
          <p:nvSpPr>
            <p:cNvPr id="394" name="Google Shape;394;p11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 rot="-1095498">
              <a:off x="8157576" y="4967821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 rot="-1095498">
              <a:off x="5967631" y="551750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 rot="-1095498">
              <a:off x="7106071" y="6040256"/>
              <a:ext cx="688490" cy="6884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 rot="-1095498">
              <a:off x="8828367" y="4697538"/>
              <a:ext cx="536090" cy="5360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 rot="-1095498">
              <a:off x="7272388" y="5137491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 rot="-1095498">
              <a:off x="9359434" y="559670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 rot="-1095498">
              <a:off x="9482547" y="465955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 rot="-1095498">
              <a:off x="11146308" y="586877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 rot="-1095498">
              <a:off x="7238767" y="5017013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 rot="-1095498">
              <a:off x="3943629" y="6130310"/>
              <a:ext cx="603202" cy="60320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 rot="-1095498">
              <a:off x="6479821" y="5990866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 rot="-1095498">
              <a:off x="9327833" y="4273371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-2">
  <p:cSld name="9_Blank-2">
    <p:bg>
      <p:bgPr>
        <a:solidFill>
          <a:srgbClr val="FF6D6D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2"/>
          <p:cNvGrpSpPr/>
          <p:nvPr/>
        </p:nvGrpSpPr>
        <p:grpSpPr>
          <a:xfrm>
            <a:off x="3864325" y="1550409"/>
            <a:ext cx="8907429" cy="6869491"/>
            <a:chOff x="3864321" y="1750428"/>
            <a:chExt cx="8907429" cy="6869491"/>
          </a:xfrm>
        </p:grpSpPr>
        <p:sp>
          <p:nvSpPr>
            <p:cNvPr id="424" name="Google Shape;424;p12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 rot="-1095498">
              <a:off x="8157576" y="4967821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 rot="-1095498">
              <a:off x="5967631" y="551750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 rot="-1095498">
              <a:off x="7106071" y="6040256"/>
              <a:ext cx="688490" cy="6884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 rot="-1095498">
              <a:off x="8828367" y="4697538"/>
              <a:ext cx="536090" cy="5360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 rot="-1095498">
              <a:off x="7272388" y="5137491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 rot="-1095498">
              <a:off x="9359434" y="559670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 rot="-1095498">
              <a:off x="9482547" y="465955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 rot="-1095498">
              <a:off x="11146308" y="586877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 rot="-1095498">
              <a:off x="7238767" y="5017013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 rot="-1095498">
              <a:off x="3943629" y="6130310"/>
              <a:ext cx="603202" cy="60320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 rot="-1095498">
              <a:off x="6479821" y="5990866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2"/>
            <p:cNvSpPr/>
            <p:nvPr/>
          </p:nvSpPr>
          <p:spPr>
            <a:xfrm rot="-1095498">
              <a:off x="9327833" y="4273371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12"/>
          <p:cNvSpPr/>
          <p:nvPr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rgbClr val="FF6D6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FF6D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12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454" name="Google Shape;454;p12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12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457" name="Google Shape;457;p12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12"/>
          <p:cNvSpPr/>
          <p:nvPr/>
        </p:nvSpPr>
        <p:spPr>
          <a:xfrm>
            <a:off x="537727" y="114819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2"/>
          <p:cNvSpPr/>
          <p:nvPr/>
        </p:nvSpPr>
        <p:spPr>
          <a:xfrm>
            <a:off x="796945" y="1460738"/>
            <a:ext cx="848545" cy="848545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2"/>
          <p:cNvSpPr/>
          <p:nvPr/>
        </p:nvSpPr>
        <p:spPr>
          <a:xfrm>
            <a:off x="2816355" y="605104"/>
            <a:ext cx="484411" cy="484411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2"/>
          <p:cNvSpPr/>
          <p:nvPr/>
        </p:nvSpPr>
        <p:spPr>
          <a:xfrm>
            <a:off x="7674933" y="2185609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5586909" y="3317211"/>
            <a:ext cx="668176" cy="668176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2"/>
          <p:cNvSpPr/>
          <p:nvPr/>
        </p:nvSpPr>
        <p:spPr>
          <a:xfrm>
            <a:off x="4671299" y="3077232"/>
            <a:ext cx="1232083" cy="1232083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2"/>
          <p:cNvSpPr/>
          <p:nvPr/>
        </p:nvSpPr>
        <p:spPr>
          <a:xfrm>
            <a:off x="7093371" y="-118202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2"/>
          <p:cNvSpPr/>
          <p:nvPr/>
        </p:nvSpPr>
        <p:spPr>
          <a:xfrm>
            <a:off x="8766769" y="2451873"/>
            <a:ext cx="668176" cy="668176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1832658" y="5104093"/>
            <a:ext cx="750810" cy="750810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2"/>
          <p:cNvSpPr/>
          <p:nvPr/>
        </p:nvSpPr>
        <p:spPr>
          <a:xfrm>
            <a:off x="2225710" y="3951557"/>
            <a:ext cx="357758" cy="357758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2"/>
          <p:cNvSpPr/>
          <p:nvPr/>
        </p:nvSpPr>
        <p:spPr>
          <a:xfrm>
            <a:off x="3102781" y="6383339"/>
            <a:ext cx="60960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www.Company</a:t>
            </a:r>
            <a:r>
              <a:rPr b="0" i="0" lang="en-US" sz="11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Name.com</a:t>
            </a:r>
            <a:endParaRPr b="0" i="0" sz="1050" u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2020 Companyname PowerPoint</a:t>
            </a: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Business </a:t>
            </a: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Theme. All Rights Reserved. 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12"/>
          <p:cNvGrpSpPr/>
          <p:nvPr/>
        </p:nvGrpSpPr>
        <p:grpSpPr>
          <a:xfrm>
            <a:off x="276313" y="6502736"/>
            <a:ext cx="737667" cy="276999"/>
            <a:chOff x="404977" y="6383122"/>
            <a:chExt cx="737669" cy="276999"/>
          </a:xfrm>
        </p:grpSpPr>
        <p:sp>
          <p:nvSpPr>
            <p:cNvPr id="471" name="Google Shape;471;p12"/>
            <p:cNvSpPr txBox="1"/>
            <p:nvPr/>
          </p:nvSpPr>
          <p:spPr>
            <a:xfrm>
              <a:off x="512343" y="6383122"/>
              <a:ext cx="6303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MOST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2" name="Google Shape;472;p12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69803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69803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69803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-2">
  <p:cSld name="10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3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478" name="Google Shape;478;p13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13"/>
          <p:cNvGrpSpPr/>
          <p:nvPr/>
        </p:nvGrpSpPr>
        <p:grpSpPr>
          <a:xfrm rot="-54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07" name="Google Shape;507;p13"/>
            <p:cNvSpPr/>
            <p:nvPr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13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-2">
  <p:cSld name="Blank-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4"/>
          <p:cNvGrpSpPr/>
          <p:nvPr/>
        </p:nvGrpSpPr>
        <p:grpSpPr>
          <a:xfrm>
            <a:off x="3864326" y="1550411"/>
            <a:ext cx="8907429" cy="6869491"/>
            <a:chOff x="3864321" y="1750428"/>
            <a:chExt cx="8907429" cy="6869491"/>
          </a:xfrm>
        </p:grpSpPr>
        <p:sp>
          <p:nvSpPr>
            <p:cNvPr id="515" name="Google Shape;515;p14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74901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30980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12941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 rot="-1095498">
              <a:off x="8157576" y="4967821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41960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 rot="-1095498">
              <a:off x="5967631" y="551750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74901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 rot="-1095498">
              <a:off x="7106071" y="6040256"/>
              <a:ext cx="688490" cy="688490"/>
            </a:xfrm>
            <a:prstGeom prst="ellipse">
              <a:avLst/>
            </a:prstGeom>
            <a:solidFill>
              <a:srgbClr val="F2F2F2">
                <a:alpha val="38823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 rot="-1095498">
              <a:off x="8828367" y="4697538"/>
              <a:ext cx="536090" cy="536090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 rot="-1095498">
              <a:off x="7272388" y="5137491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12941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 rot="-1095498">
              <a:off x="9359434" y="559670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 rot="-1095498">
              <a:off x="9482547" y="465955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 rot="-1095498">
              <a:off x="11146308" y="586877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 rot="-1095498">
              <a:off x="7238767" y="5017013"/>
              <a:ext cx="312832" cy="31283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 rot="-1095498">
              <a:off x="3943629" y="6130310"/>
              <a:ext cx="603202" cy="60320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 rot="-1095498">
              <a:off x="6479821" y="5990866"/>
              <a:ext cx="312832" cy="31283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 rot="-1095498">
              <a:off x="9327833" y="4273371"/>
              <a:ext cx="312832" cy="31283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74901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30980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F2F2F2">
                <a:alpha val="12941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F2F2F2">
                <a:alpha val="53725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rgbClr val="F2F2F2">
                <a:alpha val="46666"/>
              </a:srgbClr>
            </a:solidFill>
            <a:ln cap="flat" cmpd="sng" w="12700">
              <a:solidFill>
                <a:schemeClr val="lt1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-1">
  <p:cSld name="Black-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-2">
  <p:cSld name="1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48" name="Google Shape;48;p4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276313" y="6502725"/>
            <a:ext cx="1873758" cy="276900"/>
            <a:chOff x="404977" y="6383111"/>
            <a:chExt cx="1873763" cy="276900"/>
          </a:xfrm>
        </p:grpSpPr>
        <p:sp>
          <p:nvSpPr>
            <p:cNvPr id="77" name="Google Shape;77;p4"/>
            <p:cNvSpPr txBox="1"/>
            <p:nvPr/>
          </p:nvSpPr>
          <p:spPr>
            <a:xfrm>
              <a:off x="512340" y="6383111"/>
              <a:ext cx="176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D9D9D9"/>
                  </a:solidFill>
                </a:rPr>
                <a:t>CIFAR10 Classification</a:t>
              </a:r>
              <a:endPara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" name="Google Shape;78;p4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69803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69803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69803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" name="Google Shape;82;p4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83" name="Google Shape;83;p4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86" name="Google Shape;86;p4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 rot="-54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89" name="Google Shape;89;p4"/>
            <p:cNvSpPr/>
            <p:nvPr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-2">
  <p:cSld name="2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97" name="Google Shape;97;p5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126" name="Google Shape;126;p5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129" name="Google Shape;129;p5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-5400000">
            <a:off x="504088" y="1672815"/>
            <a:ext cx="383327" cy="67506"/>
            <a:chOff x="2013527" y="1616364"/>
            <a:chExt cx="576928" cy="101600"/>
          </a:xfrm>
        </p:grpSpPr>
        <p:sp>
          <p:nvSpPr>
            <p:cNvPr id="132" name="Google Shape;132;p5"/>
            <p:cNvSpPr/>
            <p:nvPr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276093" y="6502725"/>
            <a:ext cx="1873984" cy="276900"/>
            <a:chOff x="404756" y="6383111"/>
            <a:chExt cx="1873984" cy="276900"/>
          </a:xfrm>
        </p:grpSpPr>
        <p:sp>
          <p:nvSpPr>
            <p:cNvPr id="139" name="Google Shape;139;p5"/>
            <p:cNvSpPr txBox="1"/>
            <p:nvPr/>
          </p:nvSpPr>
          <p:spPr>
            <a:xfrm>
              <a:off x="512340" y="6383111"/>
              <a:ext cx="176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D9D9D9"/>
                  </a:solidFill>
                </a:rPr>
                <a:t>CIFAR10 Classification</a:t>
              </a:r>
              <a:endPara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5"/>
            <p:cNvGrpSpPr/>
            <p:nvPr/>
          </p:nvGrpSpPr>
          <p:grpSpPr>
            <a:xfrm>
              <a:off x="404756" y="6417668"/>
              <a:ext cx="181213" cy="189173"/>
              <a:chOff x="4573232" y="2256703"/>
              <a:chExt cx="838562" cy="875397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4573232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821694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4697463" y="2256703"/>
                <a:ext cx="590100" cy="590100"/>
              </a:xfrm>
              <a:prstGeom prst="ellipse">
                <a:avLst/>
              </a:prstGeom>
              <a:solidFill>
                <a:srgbClr val="FF4343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-2">
  <p:cSld name="5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6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146" name="Google Shape;146;p6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175" name="Google Shape;175;p6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178" name="Google Shape;178;p6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6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276093" y="6502725"/>
            <a:ext cx="1873984" cy="276900"/>
            <a:chOff x="404756" y="6383111"/>
            <a:chExt cx="1873984" cy="276900"/>
          </a:xfrm>
        </p:grpSpPr>
        <p:sp>
          <p:nvSpPr>
            <p:cNvPr id="182" name="Google Shape;182;p6"/>
            <p:cNvSpPr txBox="1"/>
            <p:nvPr/>
          </p:nvSpPr>
          <p:spPr>
            <a:xfrm>
              <a:off x="512340" y="6383111"/>
              <a:ext cx="176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D9D9D9"/>
                  </a:solidFill>
                </a:rPr>
                <a:t>CIFAR10 Classification</a:t>
              </a:r>
              <a:endPara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6"/>
            <p:cNvGrpSpPr/>
            <p:nvPr/>
          </p:nvGrpSpPr>
          <p:grpSpPr>
            <a:xfrm>
              <a:off x="404756" y="6417668"/>
              <a:ext cx="181213" cy="189173"/>
              <a:chOff x="4573232" y="2256703"/>
              <a:chExt cx="838562" cy="875397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4573232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4821694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4697463" y="2256703"/>
                <a:ext cx="590100" cy="590100"/>
              </a:xfrm>
              <a:prstGeom prst="ellipse">
                <a:avLst/>
              </a:prstGeom>
              <a:solidFill>
                <a:srgbClr val="FF4343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-2">
  <p:cSld name="6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 rot="-54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189" name="Google Shape;189;p7"/>
            <p:cNvSpPr/>
            <p:nvPr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7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196" name="Google Shape;196;p7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7"/>
          <p:cNvGrpSpPr/>
          <p:nvPr/>
        </p:nvGrpSpPr>
        <p:grpSpPr>
          <a:xfrm>
            <a:off x="276093" y="6502725"/>
            <a:ext cx="1873984" cy="276900"/>
            <a:chOff x="404756" y="6383111"/>
            <a:chExt cx="1873984" cy="276900"/>
          </a:xfrm>
        </p:grpSpPr>
        <p:sp>
          <p:nvSpPr>
            <p:cNvPr id="225" name="Google Shape;225;p7"/>
            <p:cNvSpPr txBox="1"/>
            <p:nvPr/>
          </p:nvSpPr>
          <p:spPr>
            <a:xfrm>
              <a:off x="512340" y="6383111"/>
              <a:ext cx="176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D9D9D9"/>
                  </a:solidFill>
                </a:rPr>
                <a:t>CIFAR10 Classification</a:t>
              </a:r>
              <a:endPara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7"/>
            <p:cNvGrpSpPr/>
            <p:nvPr/>
          </p:nvGrpSpPr>
          <p:grpSpPr>
            <a:xfrm>
              <a:off x="404756" y="6417668"/>
              <a:ext cx="181213" cy="189173"/>
              <a:chOff x="4573232" y="2256703"/>
              <a:chExt cx="838562" cy="875397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4573232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4821694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4697463" y="2256703"/>
                <a:ext cx="590100" cy="590100"/>
              </a:xfrm>
              <a:prstGeom prst="ellipse">
                <a:avLst/>
              </a:prstGeom>
              <a:solidFill>
                <a:srgbClr val="FF4343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-2">
  <p:cSld name="3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8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232" name="Google Shape;232;p8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8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261" name="Google Shape;261;p8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264" name="Google Shape;264;p8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8"/>
          <p:cNvGrpSpPr/>
          <p:nvPr/>
        </p:nvGrpSpPr>
        <p:grpSpPr>
          <a:xfrm rot="-54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267" name="Google Shape;267;p8"/>
            <p:cNvSpPr/>
            <p:nvPr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8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>
            <a:off x="276093" y="6502725"/>
            <a:ext cx="1873984" cy="276900"/>
            <a:chOff x="404756" y="6383111"/>
            <a:chExt cx="1873984" cy="276900"/>
          </a:xfrm>
        </p:grpSpPr>
        <p:sp>
          <p:nvSpPr>
            <p:cNvPr id="274" name="Google Shape;274;p8"/>
            <p:cNvSpPr txBox="1"/>
            <p:nvPr/>
          </p:nvSpPr>
          <p:spPr>
            <a:xfrm>
              <a:off x="512340" y="6383111"/>
              <a:ext cx="176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D9D9D9"/>
                  </a:solidFill>
                </a:rPr>
                <a:t>CIFAR10 Classification</a:t>
              </a:r>
              <a:endPara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8"/>
            <p:cNvGrpSpPr/>
            <p:nvPr/>
          </p:nvGrpSpPr>
          <p:grpSpPr>
            <a:xfrm>
              <a:off x="404756" y="6417668"/>
              <a:ext cx="181213" cy="189173"/>
              <a:chOff x="4573232" y="2256703"/>
              <a:chExt cx="838562" cy="875397"/>
            </a:xfrm>
          </p:grpSpPr>
          <p:sp>
            <p:nvSpPr>
              <p:cNvPr id="276" name="Google Shape;276;p8"/>
              <p:cNvSpPr/>
              <p:nvPr/>
            </p:nvSpPr>
            <p:spPr>
              <a:xfrm>
                <a:off x="4573232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4821694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4697463" y="2256703"/>
                <a:ext cx="590100" cy="590100"/>
              </a:xfrm>
              <a:prstGeom prst="ellipse">
                <a:avLst/>
              </a:prstGeom>
              <a:solidFill>
                <a:srgbClr val="FF4343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-2">
  <p:cSld name="4_Blank-2"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9"/>
          <p:cNvGrpSpPr/>
          <p:nvPr/>
        </p:nvGrpSpPr>
        <p:grpSpPr>
          <a:xfrm>
            <a:off x="3864326" y="1550411"/>
            <a:ext cx="8907429" cy="6869491"/>
            <a:chOff x="3864321" y="1550403"/>
            <a:chExt cx="8907429" cy="6869491"/>
          </a:xfrm>
        </p:grpSpPr>
        <p:sp>
          <p:nvSpPr>
            <p:cNvPr id="281" name="Google Shape;281;p9"/>
            <p:cNvSpPr/>
            <p:nvPr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-1095498">
              <a:off x="8157576" y="4767796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rgbClr val="1E222A">
                <a:alpha val="4196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-1095498">
              <a:off x="5967631" y="531748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rot="-1095498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8823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rot="-1095498">
              <a:off x="8828367" y="4497513"/>
              <a:ext cx="536090" cy="536090"/>
            </a:xfrm>
            <a:prstGeom prst="ellipse">
              <a:avLst/>
            </a:prstGeom>
            <a:solidFill>
              <a:schemeClr val="dk1">
                <a:alpha val="46666"/>
              </a:scheme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rot="-1095498">
              <a:off x="7272388" y="4937466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rot="-1095498">
              <a:off x="9359434" y="5396675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rot="-1095498">
              <a:off x="9482547" y="4459531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rot="-1095498">
              <a:off x="11146308" y="566875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61920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rot="-1095498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rot="-1095498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rot="-1095498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 rot="-1095498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rgbClr val="161920">
                <a:alpha val="7490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rgbClr val="111319">
                <a:alpha val="30980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rgbClr val="2F3540">
                <a:alpha val="12941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rgbClr val="1E222A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rgbClr val="111319">
                <a:alpha val="53725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6666"/>
              </a:srgbClr>
            </a:solidFill>
            <a:ln cap="flat" cmpd="sng" w="12700">
              <a:solidFill>
                <a:schemeClr val="dk1">
                  <a:alpha val="3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310" name="Google Shape;310;p9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9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313" name="Google Shape;313;p9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9"/>
          <p:cNvSpPr/>
          <p:nvPr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9"/>
          <p:cNvGrpSpPr/>
          <p:nvPr/>
        </p:nvGrpSpPr>
        <p:grpSpPr>
          <a:xfrm>
            <a:off x="276093" y="6502725"/>
            <a:ext cx="1873984" cy="276900"/>
            <a:chOff x="404756" y="6383111"/>
            <a:chExt cx="1873984" cy="276900"/>
          </a:xfrm>
        </p:grpSpPr>
        <p:sp>
          <p:nvSpPr>
            <p:cNvPr id="317" name="Google Shape;317;p9"/>
            <p:cNvSpPr txBox="1"/>
            <p:nvPr/>
          </p:nvSpPr>
          <p:spPr>
            <a:xfrm>
              <a:off x="512340" y="6383111"/>
              <a:ext cx="176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D9D9D9"/>
                  </a:solidFill>
                </a:rPr>
                <a:t>CIFAR10 Classification</a:t>
              </a:r>
              <a:endPara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9"/>
            <p:cNvGrpSpPr/>
            <p:nvPr/>
          </p:nvGrpSpPr>
          <p:grpSpPr>
            <a:xfrm>
              <a:off x="404756" y="6417668"/>
              <a:ext cx="181213" cy="189173"/>
              <a:chOff x="4573232" y="2256703"/>
              <a:chExt cx="838562" cy="875397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4573232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4821694" y="2542000"/>
                <a:ext cx="590100" cy="590100"/>
              </a:xfrm>
              <a:prstGeom prst="ellipse">
                <a:avLst/>
              </a:prstGeom>
              <a:solidFill>
                <a:srgbClr val="FF6D6D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4697463" y="2256703"/>
                <a:ext cx="590100" cy="590100"/>
              </a:xfrm>
              <a:prstGeom prst="ellipse">
                <a:avLst/>
              </a:prstGeom>
              <a:solidFill>
                <a:srgbClr val="FF4343">
                  <a:alpha val="69800"/>
                </a:srgbClr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-2">
  <p:cSld name="7_Blank-2">
    <p:bg>
      <p:bgPr>
        <a:solidFill>
          <a:srgbClr val="FF6D6D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/>
          <p:nvPr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rgbClr val="FF6D6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rgbClr val="FF6D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>
            <a:off x="11807070" y="6559227"/>
            <a:ext cx="214313" cy="220663"/>
            <a:chOff x="7015550" y="2614882"/>
            <a:chExt cx="214313" cy="220663"/>
          </a:xfrm>
        </p:grpSpPr>
        <p:sp>
          <p:nvSpPr>
            <p:cNvPr id="325" name="Google Shape;325;p10"/>
            <p:cNvSpPr/>
            <p:nvPr/>
          </p:nvSpPr>
          <p:spPr>
            <a:xfrm>
              <a:off x="7015550" y="2614882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7091750" y="2657745"/>
              <a:ext cx="76200" cy="131763"/>
            </a:xfrm>
            <a:custGeom>
              <a:rect b="b" l="l" r="r" t="t"/>
              <a:pathLst>
                <a:path extrusionOk="0" h="83" w="48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0"/>
          <p:cNvGrpSpPr/>
          <p:nvPr/>
        </p:nvGrpSpPr>
        <p:grpSpPr>
          <a:xfrm>
            <a:off x="11370388" y="6559227"/>
            <a:ext cx="214313" cy="220663"/>
            <a:chOff x="7395183" y="3832633"/>
            <a:chExt cx="214313" cy="220663"/>
          </a:xfrm>
        </p:grpSpPr>
        <p:sp>
          <p:nvSpPr>
            <p:cNvPr id="328" name="Google Shape;328;p10"/>
            <p:cNvSpPr/>
            <p:nvPr/>
          </p:nvSpPr>
          <p:spPr>
            <a:xfrm>
              <a:off x="7395183" y="3832633"/>
              <a:ext cx="214313" cy="220663"/>
            </a:xfrm>
            <a:custGeom>
              <a:rect b="b" l="l" r="r" t="t"/>
              <a:pathLst>
                <a:path extrusionOk="0" h="56" w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7457096" y="3880258"/>
              <a:ext cx="76200" cy="130175"/>
            </a:xfrm>
            <a:custGeom>
              <a:rect b="b" l="l" r="r" t="t"/>
              <a:pathLst>
                <a:path extrusionOk="0" h="82" w="48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0"/>
          <p:cNvGrpSpPr/>
          <p:nvPr/>
        </p:nvGrpSpPr>
        <p:grpSpPr>
          <a:xfrm rot="-54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331" name="Google Shape;331;p10"/>
            <p:cNvSpPr/>
            <p:nvPr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0"/>
          <p:cNvSpPr/>
          <p:nvPr/>
        </p:nvSpPr>
        <p:spPr>
          <a:xfrm>
            <a:off x="1454624" y="1286519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2643204" y="944178"/>
            <a:ext cx="484411" cy="484411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6438694" y="2175266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7857650" y="3344498"/>
            <a:ext cx="668176" cy="668176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5965557" y="3024954"/>
            <a:ext cx="1232083" cy="1232083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9420696" y="-72052"/>
            <a:ext cx="1366982" cy="1366982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10247108" y="513222"/>
            <a:ext cx="668176" cy="668176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999588" y="5279365"/>
            <a:ext cx="750810" cy="750810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l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10"/>
          <p:cNvGrpSpPr/>
          <p:nvPr/>
        </p:nvGrpSpPr>
        <p:grpSpPr>
          <a:xfrm>
            <a:off x="3864325" y="1550409"/>
            <a:ext cx="8907429" cy="6869491"/>
            <a:chOff x="3864321" y="1750428"/>
            <a:chExt cx="8907429" cy="6869491"/>
          </a:xfrm>
        </p:grpSpPr>
        <p:sp>
          <p:nvSpPr>
            <p:cNvPr id="347" name="Google Shape;347;p10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 rot="-1095498">
              <a:off x="8157576" y="4967821"/>
              <a:ext cx="1778283" cy="1778283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 rot="-1095498">
              <a:off x="5967631" y="5517505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 rot="-1095498">
              <a:off x="7106071" y="6040256"/>
              <a:ext cx="688490" cy="6884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 rot="-1095498">
              <a:off x="8828367" y="4697538"/>
              <a:ext cx="536090" cy="5360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 rot="-1095498">
              <a:off x="7272388" y="5137491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 rot="-1095498">
              <a:off x="9359434" y="5596700"/>
              <a:ext cx="1074806" cy="1074806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 rot="-1095498">
              <a:off x="9482547" y="4659556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 rot="-1095498">
              <a:off x="11146308" y="586877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 rot="-1095498">
              <a:off x="7238767" y="5017013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 rot="-1095498">
              <a:off x="3943629" y="6130310"/>
              <a:ext cx="603202" cy="603202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 rot="-1095498">
              <a:off x="6479821" y="5990866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 rot="-1095498">
              <a:off x="9327833" y="4273371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lt1">
                <a:alpha val="7843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fmla="val 15926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fmla="val 11712" name="adj"/>
              </a:avLst>
            </a:prstGeom>
            <a:solidFill>
              <a:schemeClr val="lt1">
                <a:alpha val="2745"/>
              </a:schemeClr>
            </a:solidFill>
            <a:ln cap="flat" cmpd="sng" w="12700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fmla="val 24020" name="adj"/>
              </a:avLst>
            </a:prstGeom>
            <a:solidFill>
              <a:schemeClr val="lt1">
                <a:alpha val="4705"/>
              </a:schemeClr>
            </a:solidFill>
            <a:ln cap="flat" cmpd="sng" w="12700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F7F7F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E222A"/>
            </a:gs>
            <a:gs pos="100000">
              <a:srgbClr val="11141A"/>
            </a:gs>
          </a:gsLst>
          <a:lin ang="5400000" scaled="0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/>
          <p:nvPr/>
        </p:nvSpPr>
        <p:spPr>
          <a:xfrm>
            <a:off x="7899483" y="3361845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INFO 7390 </a:t>
            </a:r>
            <a:r>
              <a:rPr b="0" i="0" lang="en-US" sz="1800" u="none" cap="none" strike="noStrike">
                <a:solidFill>
                  <a:srgbClr val="FF6D6D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sz="1800">
              <a:solidFill>
                <a:srgbClr val="FF6D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15"/>
          <p:cNvGrpSpPr/>
          <p:nvPr/>
        </p:nvGrpSpPr>
        <p:grpSpPr>
          <a:xfrm>
            <a:off x="1103552" y="2367540"/>
            <a:ext cx="10429854" cy="875393"/>
            <a:chOff x="1535150" y="2367540"/>
            <a:chExt cx="10429854" cy="875393"/>
          </a:xfrm>
        </p:grpSpPr>
        <p:sp>
          <p:nvSpPr>
            <p:cNvPr id="549" name="Google Shape;549;p15"/>
            <p:cNvSpPr txBox="1"/>
            <p:nvPr/>
          </p:nvSpPr>
          <p:spPr>
            <a:xfrm>
              <a:off x="2383086" y="2386460"/>
              <a:ext cx="95819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D9D9D9"/>
                  </a:solidFill>
                  <a:latin typeface="Arial"/>
                  <a:ea typeface="Arial"/>
                  <a:cs typeface="Arial"/>
                  <a:sym typeface="Arial"/>
                </a:rPr>
                <a:t>CIFAR-10 CNN CLASSIFICATION</a:t>
              </a:r>
              <a:endParaRPr sz="4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1535150" y="2652837"/>
              <a:ext cx="590097" cy="590096"/>
            </a:xfrm>
            <a:prstGeom prst="ellipse">
              <a:avLst/>
            </a:prstGeom>
            <a:solidFill>
              <a:srgbClr val="FF6D6D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783612" y="2652837"/>
              <a:ext cx="590097" cy="590096"/>
            </a:xfrm>
            <a:prstGeom prst="ellipse">
              <a:avLst/>
            </a:prstGeom>
            <a:solidFill>
              <a:srgbClr val="FF6D6D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659381" y="2367540"/>
              <a:ext cx="590097" cy="590096"/>
            </a:xfrm>
            <a:prstGeom prst="ellipse">
              <a:avLst/>
            </a:prstGeom>
            <a:solidFill>
              <a:srgbClr val="FF4343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15"/>
          <p:cNvGrpSpPr/>
          <p:nvPr/>
        </p:nvGrpSpPr>
        <p:grpSpPr>
          <a:xfrm>
            <a:off x="5800526" y="4057907"/>
            <a:ext cx="773681" cy="67506"/>
            <a:chOff x="5800526" y="4057907"/>
            <a:chExt cx="773681" cy="67506"/>
          </a:xfrm>
        </p:grpSpPr>
        <p:sp>
          <p:nvSpPr>
            <p:cNvPr id="554" name="Google Shape;554;p15"/>
            <p:cNvSpPr/>
            <p:nvPr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8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5"/>
          <p:cNvSpPr/>
          <p:nvPr/>
        </p:nvSpPr>
        <p:spPr>
          <a:xfrm>
            <a:off x="3195153" y="4573100"/>
            <a:ext cx="59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Akshaya Suresh, Rakshit Shah, Ran Wei, Lixi Zhou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4"/>
          <p:cNvSpPr txBox="1"/>
          <p:nvPr/>
        </p:nvSpPr>
        <p:spPr>
          <a:xfrm>
            <a:off x="881275" y="548750"/>
            <a:ext cx="6705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 txBox="1"/>
          <p:nvPr/>
        </p:nvSpPr>
        <p:spPr>
          <a:xfrm>
            <a:off x="776993" y="522850"/>
            <a:ext cx="724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38" lvl="0" marL="228588" rtl="0" algn="l">
              <a:spcBef>
                <a:spcPts val="0"/>
              </a:spcBef>
              <a:spcAft>
                <a:spcPts val="0"/>
              </a:spcAft>
              <a:buClr>
                <a:srgbClr val="B4DE2C"/>
              </a:buClr>
              <a:buSzPts val="1500"/>
              <a:buFont typeface="Noto Sans Symbols"/>
              <a:buNone/>
            </a:pPr>
            <a:r>
              <a:rPr lang="en-US" sz="3200">
                <a:solidFill>
                  <a:srgbClr val="E06666"/>
                </a:solidFill>
              </a:rPr>
              <a:t>How does it work in Keras?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4"/>
          <p:cNvSpPr txBox="1"/>
          <p:nvPr/>
        </p:nvSpPr>
        <p:spPr>
          <a:xfrm>
            <a:off x="2371513" y="4891075"/>
            <a:ext cx="7611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</a:rPr>
              <a:t>Using Keras is like working with Lego blocks.</a:t>
            </a:r>
            <a:endParaRPr sz="2400">
              <a:solidFill>
                <a:srgbClr val="CCCCCC"/>
              </a:solidFill>
            </a:endParaRPr>
          </a:p>
        </p:txBody>
      </p:sp>
      <p:pic>
        <p:nvPicPr>
          <p:cNvPr id="629" name="Google Shape;6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25" y="1974825"/>
            <a:ext cx="10959974" cy="2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"/>
          <p:cNvSpPr txBox="1"/>
          <p:nvPr/>
        </p:nvSpPr>
        <p:spPr>
          <a:xfrm>
            <a:off x="776993" y="522850"/>
            <a:ext cx="724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38" lvl="0" marL="228588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3200">
                <a:solidFill>
                  <a:srgbClr val="E06666"/>
                </a:solidFill>
              </a:rPr>
              <a:t>Keras Architecture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5"/>
          <p:cNvSpPr txBox="1"/>
          <p:nvPr/>
        </p:nvSpPr>
        <p:spPr>
          <a:xfrm>
            <a:off x="744950" y="1486525"/>
            <a:ext cx="106380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We saw previously that shallow architecture was able to achieve 69% accuracy only.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The advantage of multiple layers is that they can learn features at various levels of abstraction.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The process of building a Convolutional Neural Network majorly involves four major blocks show below.</a:t>
            </a:r>
            <a:br>
              <a:rPr lang="en-US" sz="2400">
                <a:solidFill>
                  <a:srgbClr val="EFEFEF"/>
                </a:solidFill>
              </a:rPr>
            </a:br>
            <a:br>
              <a:rPr lang="en-US" sz="2400">
                <a:solidFill>
                  <a:srgbClr val="EFEFEF"/>
                </a:solidFill>
              </a:rPr>
            </a:br>
            <a:r>
              <a:rPr lang="en-US" sz="2400">
                <a:solidFill>
                  <a:srgbClr val="EFEFEF"/>
                </a:solidFill>
              </a:rPr>
              <a:t>Convolution layer ==&gt; Pooling layer ==&gt; Flattening layer ==&gt; Dense/Output layer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We will </a:t>
            </a:r>
            <a:r>
              <a:rPr lang="en-US" sz="2400">
                <a:solidFill>
                  <a:srgbClr val="EFEFEF"/>
                </a:solidFill>
              </a:rPr>
              <a:t>build</a:t>
            </a:r>
            <a:r>
              <a:rPr lang="en-US" sz="2400">
                <a:solidFill>
                  <a:srgbClr val="EFEFEF"/>
                </a:solidFill>
              </a:rPr>
              <a:t> a 6 layered convolution neural network followed by flatten layer. The output layer is dense layer of 10 nodes (as there are 10 classes) with softmax activation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 txBox="1"/>
          <p:nvPr/>
        </p:nvSpPr>
        <p:spPr>
          <a:xfrm>
            <a:off x="776993" y="522850"/>
            <a:ext cx="724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38" lvl="0" marL="228588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3200">
                <a:solidFill>
                  <a:srgbClr val="E06666"/>
                </a:solidFill>
              </a:rPr>
              <a:t>Data Augmentation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6"/>
          <p:cNvSpPr txBox="1"/>
          <p:nvPr/>
        </p:nvSpPr>
        <p:spPr>
          <a:xfrm>
            <a:off x="777000" y="1465175"/>
            <a:ext cx="106380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Image Augmentation is the process of taking images that are already in a training dataset and manipulating them to create many altered versions of the same image. This both provides more images to train on, but can also help expose our classifier to a wider variety of lighting and coloring situations so as to make our classifier more robust.</a:t>
            </a:r>
            <a:endParaRPr sz="18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EFEF"/>
                </a:solidFill>
              </a:rPr>
              <a:t>Using </a:t>
            </a:r>
            <a:r>
              <a:rPr lang="en-US" sz="1800">
                <a:solidFill>
                  <a:srgbClr val="9FC5E8"/>
                </a:solidFill>
              </a:rPr>
              <a:t>ImageDataGenerator</a:t>
            </a:r>
            <a:r>
              <a:rPr lang="en-US" sz="1800">
                <a:solidFill>
                  <a:srgbClr val="EFEFEF"/>
                </a:solidFill>
              </a:rPr>
              <a:t> to increase the size of dataset:</a:t>
            </a:r>
            <a:endParaRPr sz="18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-US" sz="1800">
                <a:solidFill>
                  <a:srgbClr val="EFEFEF"/>
                </a:solidFill>
              </a:rPr>
              <a:t>rotation_range=30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-US" sz="1800">
                <a:solidFill>
                  <a:srgbClr val="EFEFEF"/>
                </a:solidFill>
              </a:rPr>
              <a:t>width_shift_range=0.1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-US" sz="1800">
                <a:solidFill>
                  <a:srgbClr val="EFEFEF"/>
                </a:solidFill>
              </a:rPr>
              <a:t>height_shift_range=0.1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❖"/>
            </a:pPr>
            <a:r>
              <a:rPr lang="en-US" sz="1800">
                <a:solidFill>
                  <a:srgbClr val="EFEFEF"/>
                </a:solidFill>
              </a:rPr>
              <a:t>horizontal_flip=True</a:t>
            </a:r>
            <a:endParaRPr sz="1800">
              <a:solidFill>
                <a:srgbClr val="EFEFEF"/>
              </a:solidFill>
            </a:endParaRPr>
          </a:p>
        </p:txBody>
      </p:sp>
      <p:pic>
        <p:nvPicPr>
          <p:cNvPr id="644" name="Google Shape;6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74" y="3238875"/>
            <a:ext cx="6092150" cy="32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Snippet of the code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1094625" y="5118050"/>
            <a:ext cx="96465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Applying ImageDataGenerator to increase the size of the training dataset</a:t>
            </a:r>
            <a:endParaRPr b="1" sz="2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250"/>
            <a:ext cx="11887199" cy="327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8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Snippet of the code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50" y="1084850"/>
            <a:ext cx="8618824" cy="53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28"/>
          <p:cNvSpPr txBox="1"/>
          <p:nvPr/>
        </p:nvSpPr>
        <p:spPr>
          <a:xfrm>
            <a:off x="9314700" y="1442975"/>
            <a:ext cx="29535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Activation: Relu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BatchNormalization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Convolutional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Activation: Relu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BatchNormalization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MaxPooling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Dropout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Flatten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Dense Layer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8"/>
          <p:cNvSpPr txBox="1"/>
          <p:nvPr/>
        </p:nvSpPr>
        <p:spPr>
          <a:xfrm>
            <a:off x="8906400" y="2740625"/>
            <a:ext cx="553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3*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9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Result - Without data processing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" name="Google Shape;6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75" y="1008650"/>
            <a:ext cx="5251823" cy="267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775" y="3822275"/>
            <a:ext cx="5251827" cy="268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9"/>
          <p:cNvSpPr txBox="1"/>
          <p:nvPr/>
        </p:nvSpPr>
        <p:spPr>
          <a:xfrm>
            <a:off x="6693200" y="1859250"/>
            <a:ext cx="53016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epochs = 50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training data: 0.8457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test data: 0.8524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Result - With data processing 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75" y="1084850"/>
            <a:ext cx="5066204" cy="265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75" y="3805350"/>
            <a:ext cx="5066199" cy="262053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0"/>
          <p:cNvSpPr txBox="1"/>
          <p:nvPr/>
        </p:nvSpPr>
        <p:spPr>
          <a:xfrm>
            <a:off x="6693200" y="1859250"/>
            <a:ext cx="53016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epochs = 50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training data: 0.9206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test data: 0.8579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Result - With vertical flip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 txBox="1"/>
          <p:nvPr/>
        </p:nvSpPr>
        <p:spPr>
          <a:xfrm>
            <a:off x="6693200" y="1859250"/>
            <a:ext cx="53016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epochs = 50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training data: 0.7786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test data: 0.799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82" name="Google Shape;6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5" y="1028825"/>
            <a:ext cx="5084102" cy="26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25" y="3764075"/>
            <a:ext cx="5084101" cy="260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Result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6693200" y="1859250"/>
            <a:ext cx="53016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epochs = 125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training data: 0.8860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★"/>
            </a:pPr>
            <a:r>
              <a:rPr lang="en-US" sz="2400">
                <a:solidFill>
                  <a:schemeClr val="lt1"/>
                </a:solidFill>
              </a:rPr>
              <a:t>Accuracy of test data: 0.8753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90" name="Google Shape;6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51" y="3778475"/>
            <a:ext cx="5079399" cy="26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400" y="1093550"/>
            <a:ext cx="5056104" cy="2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3"/>
          <p:cNvSpPr txBox="1"/>
          <p:nvPr/>
        </p:nvSpPr>
        <p:spPr>
          <a:xfrm>
            <a:off x="3314100" y="2708725"/>
            <a:ext cx="55638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Thank</a:t>
            </a:r>
            <a:r>
              <a:rPr lang="en-US" sz="6000">
                <a:solidFill>
                  <a:srgbClr val="E06666"/>
                </a:solidFill>
              </a:rPr>
              <a:t> You</a:t>
            </a:r>
            <a:endParaRPr sz="60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3"/>
          <p:cNvSpPr txBox="1"/>
          <p:nvPr/>
        </p:nvSpPr>
        <p:spPr>
          <a:xfrm>
            <a:off x="1882750" y="2070150"/>
            <a:ext cx="8668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06666"/>
                </a:solidFill>
              </a:rPr>
              <a:t>CIFAR-10 human accuracy is approximately 94%</a:t>
            </a:r>
            <a:br>
              <a:rPr lang="en-US" sz="3000">
                <a:solidFill>
                  <a:srgbClr val="E06666"/>
                </a:solidFill>
              </a:rPr>
            </a:br>
            <a:br>
              <a:rPr lang="en-US" sz="3000">
                <a:solidFill>
                  <a:srgbClr val="E06666"/>
                </a:solidFill>
              </a:rPr>
            </a:br>
            <a:endParaRPr sz="30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6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Content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6"/>
          <p:cNvSpPr txBox="1"/>
          <p:nvPr/>
        </p:nvSpPr>
        <p:spPr>
          <a:xfrm>
            <a:off x="2351675" y="1789925"/>
            <a:ext cx="81753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Introduction </a:t>
            </a:r>
            <a:r>
              <a:rPr b="1" lang="en-US" sz="2000">
                <a:solidFill>
                  <a:schemeClr val="lt1"/>
                </a:solidFill>
              </a:rPr>
              <a:t>: about  the  project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Structure of the CNN model : </a:t>
            </a:r>
            <a:r>
              <a:rPr b="1" lang="en-US" sz="2000">
                <a:solidFill>
                  <a:schemeClr val="lt1"/>
                </a:solidFill>
              </a:rPr>
              <a:t>conv layer, pool layer, etc.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   Tensorflow model: performance, the accuracy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   Keras model: performance, the accuracy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Data processing : </a:t>
            </a:r>
            <a:r>
              <a:rPr b="1" lang="en-US" sz="2000">
                <a:solidFill>
                  <a:schemeClr val="lt1"/>
                </a:solidFill>
              </a:rPr>
              <a:t>rotation, normalization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Result &amp; Finding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7"/>
          <p:cNvSpPr txBox="1"/>
          <p:nvPr/>
        </p:nvSpPr>
        <p:spPr>
          <a:xfrm>
            <a:off x="824050" y="466975"/>
            <a:ext cx="82314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06666"/>
                </a:solidFill>
              </a:rPr>
              <a:t>Computational</a:t>
            </a:r>
            <a:r>
              <a:rPr lang="en-US" sz="3000">
                <a:solidFill>
                  <a:srgbClr val="E06666"/>
                </a:solidFill>
              </a:rPr>
              <a:t> </a:t>
            </a:r>
            <a:r>
              <a:rPr lang="en-US" sz="3000">
                <a:solidFill>
                  <a:srgbClr val="E06666"/>
                </a:solidFill>
              </a:rPr>
              <a:t>Resources</a:t>
            </a:r>
            <a:endParaRPr sz="3000">
              <a:solidFill>
                <a:srgbClr val="E06666"/>
              </a:solidFill>
            </a:endParaRPr>
          </a:p>
        </p:txBody>
      </p:sp>
      <p:sp>
        <p:nvSpPr>
          <p:cNvPr id="577" name="Google Shape;577;p17"/>
          <p:cNvSpPr txBox="1"/>
          <p:nvPr/>
        </p:nvSpPr>
        <p:spPr>
          <a:xfrm>
            <a:off x="777009" y="1831023"/>
            <a:ext cx="10638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AWS EC2 Instance - Deep Learning AMI (Ubuntu) Version 7.0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➢"/>
            </a:pPr>
            <a:r>
              <a:rPr lang="en-US" sz="2400">
                <a:solidFill>
                  <a:srgbClr val="EFEFEF"/>
                </a:solidFill>
              </a:rPr>
              <a:t>p2.xlarge (11.75 ECUs, 4 vCPUs, 2.7 GHz, E5-2686v4, 61 GiB memory</a:t>
            </a:r>
            <a:r>
              <a:rPr lang="en-US" sz="2400">
                <a:solidFill>
                  <a:srgbClr val="EFEFEF"/>
                </a:solidFill>
              </a:rPr>
              <a:t>, EBS only</a:t>
            </a:r>
            <a:r>
              <a:rPr lang="en-US" sz="2400">
                <a:solidFill>
                  <a:srgbClr val="EFEFEF"/>
                </a:solidFill>
              </a:rPr>
              <a:t>)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Personal Laptop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➢"/>
            </a:pPr>
            <a:r>
              <a:rPr lang="en-US" sz="2400">
                <a:solidFill>
                  <a:srgbClr val="EFEFEF"/>
                </a:solidFill>
              </a:rPr>
              <a:t>NVIDIA GEFORCE GTX960M - 4GB </a:t>
            </a:r>
            <a:endParaRPr sz="2400">
              <a:solidFill>
                <a:srgbClr val="EFEFE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➢"/>
            </a:pPr>
            <a:r>
              <a:rPr lang="en-US" sz="2400">
                <a:solidFill>
                  <a:srgbClr val="EFEFEF"/>
                </a:solidFill>
              </a:rPr>
              <a:t>NVIDIA GEFORCE GTX965M - 2GB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8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Introduction - CIFAR 10 dataset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6314925" y="1968300"/>
            <a:ext cx="49509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-US" sz="1800">
                <a:solidFill>
                  <a:schemeClr val="lt1"/>
                </a:solidFill>
              </a:rPr>
              <a:t>A dataset contains 60,000 32x32 colour images in 10 classes.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-US" sz="1800">
                <a:solidFill>
                  <a:schemeClr val="lt1"/>
                </a:solidFill>
              </a:rPr>
              <a:t>50,000 training images and 10,000 test images.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-US" sz="1800">
                <a:solidFill>
                  <a:schemeClr val="lt1"/>
                </a:solidFill>
              </a:rPr>
              <a:t>Each dataset has its own R/G/B data and its label information.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584" name="Google Shape;5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75" y="1710150"/>
            <a:ext cx="5043749" cy="39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957"/>
            <a:ext cx="11887200" cy="4016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3000" fadeDir="5400012" kx="0" rotWithShape="0" algn="bl" stA="50000" stPos="0" sy="-100000" ky="0"/>
          </a:effectLst>
        </p:spPr>
      </p:pic>
      <p:sp>
        <p:nvSpPr>
          <p:cNvPr id="591" name="Google Shape;591;p19"/>
          <p:cNvSpPr txBox="1"/>
          <p:nvPr/>
        </p:nvSpPr>
        <p:spPr>
          <a:xfrm>
            <a:off x="774000" y="470250"/>
            <a:ext cx="577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Block Diagram</a:t>
            </a:r>
            <a:endParaRPr sz="32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0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Structure of CNN model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976" y="1268175"/>
            <a:ext cx="9786026" cy="46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"/>
          <p:cNvSpPr txBox="1"/>
          <p:nvPr/>
        </p:nvSpPr>
        <p:spPr>
          <a:xfrm>
            <a:off x="979625" y="1300100"/>
            <a:ext cx="7754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-US" sz="2400">
                <a:solidFill>
                  <a:schemeClr val="lt1"/>
                </a:solidFill>
              </a:rPr>
              <a:t>5 convolution layers with 3 Maxpool layers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-US" sz="2400">
                <a:solidFill>
                  <a:schemeClr val="lt1"/>
                </a:solidFill>
              </a:rPr>
              <a:t>With 10000 iterations 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-US" sz="2400">
                <a:solidFill>
                  <a:schemeClr val="lt1"/>
                </a:solidFill>
              </a:rPr>
              <a:t>No data augmentation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604" name="Google Shape;6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50" y="3359250"/>
            <a:ext cx="10393251" cy="23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1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CNN using tensorflow on CIFAR-10</a:t>
            </a:r>
            <a:br>
              <a:rPr lang="en-US" sz="3200">
                <a:solidFill>
                  <a:srgbClr val="E06666"/>
                </a:solidFill>
              </a:rPr>
            </a:b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25" y="1192450"/>
            <a:ext cx="8712824" cy="37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/>
          <p:nvPr/>
        </p:nvSpPr>
        <p:spPr>
          <a:xfrm>
            <a:off x="833675" y="4963250"/>
            <a:ext cx="107763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Misclassification among the animals  </a:t>
            </a:r>
            <a:endParaRPr/>
          </a:p>
        </p:txBody>
      </p:sp>
      <p:sp>
        <p:nvSpPr>
          <p:cNvPr id="613" name="Google Shape;613;p22"/>
          <p:cNvSpPr txBox="1"/>
          <p:nvPr/>
        </p:nvSpPr>
        <p:spPr>
          <a:xfrm>
            <a:off x="777025" y="500150"/>
            <a:ext cx="691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06666"/>
                </a:solidFill>
              </a:rPr>
              <a:t>Results of tensorflow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"/>
          <p:cNvSpPr txBox="1"/>
          <p:nvPr/>
        </p:nvSpPr>
        <p:spPr>
          <a:xfrm>
            <a:off x="776993" y="522850"/>
            <a:ext cx="724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38" lvl="0" marL="228588" rtl="0" algn="l">
              <a:spcBef>
                <a:spcPts val="0"/>
              </a:spcBef>
              <a:spcAft>
                <a:spcPts val="0"/>
              </a:spcAft>
              <a:buClr>
                <a:srgbClr val="B4DE2C"/>
              </a:buClr>
              <a:buSzPts val="1500"/>
              <a:buFont typeface="Noto Sans Symbols"/>
              <a:buNone/>
            </a:pPr>
            <a:r>
              <a:rPr lang="en-US" sz="3200">
                <a:solidFill>
                  <a:srgbClr val="E06666"/>
                </a:solidFill>
              </a:rPr>
              <a:t>What is Keras? Why use it?</a:t>
            </a:r>
            <a:endParaRPr sz="32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3"/>
          <p:cNvSpPr txBox="1"/>
          <p:nvPr/>
        </p:nvSpPr>
        <p:spPr>
          <a:xfrm>
            <a:off x="777009" y="1831023"/>
            <a:ext cx="10638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Neural Network library written in Python 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Designed to be minimalistic &amp; straight forward yet extensive 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Built on top of either Theano as newly TensorFlow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Simple to get started, simple to keep going 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Written in python and highly modular, easy to expand </a:t>
            </a:r>
            <a:endParaRPr sz="2400">
              <a:solidFill>
                <a:srgbClr val="EFEFEF"/>
              </a:solidFill>
            </a:endParaRPr>
          </a:p>
          <a:p>
            <a:pPr indent="-285738" lvl="0" marL="22858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EFEFEF"/>
                </a:solidFill>
              </a:rPr>
              <a:t>Deep enough to build serious models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