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82" r:id="rId10"/>
    <p:sldId id="283" r:id="rId11"/>
    <p:sldId id="284" r:id="rId12"/>
    <p:sldId id="271" r:id="rId13"/>
    <p:sldId id="272" r:id="rId14"/>
    <p:sldId id="273" r:id="rId15"/>
    <p:sldId id="279" r:id="rId16"/>
    <p:sldId id="278" r:id="rId17"/>
    <p:sldId id="280" r:id="rId18"/>
    <p:sldId id="277" r:id="rId19"/>
    <p:sldId id="265" r:id="rId20"/>
    <p:sldId id="266" r:id="rId21"/>
    <p:sldId id="267" r:id="rId22"/>
    <p:sldId id="268"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14551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389667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518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852465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501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888832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2238436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222141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385167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2C0090-6D8A-4C41-A2F9-C62D17C40BD6}"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302572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C0090-6D8A-4C41-A2F9-C62D17C40BD6}"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270360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C0090-6D8A-4C41-A2F9-C62D17C40BD6}"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80648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C0090-6D8A-4C41-A2F9-C62D17C40BD6}"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420397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C0090-6D8A-4C41-A2F9-C62D17C40BD6}"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103473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C0090-6D8A-4C41-A2F9-C62D17C40BD6}"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5595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2C0090-6D8A-4C41-A2F9-C62D17C40BD6}"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63A9E-EDF5-4319-89E1-824A50F2DE7C}" type="slidenum">
              <a:rPr lang="en-US" smtClean="0"/>
              <a:t>‹#›</a:t>
            </a:fld>
            <a:endParaRPr lang="en-US"/>
          </a:p>
        </p:txBody>
      </p:sp>
    </p:spTree>
    <p:extLst>
      <p:ext uri="{BB962C8B-B14F-4D97-AF65-F5344CB8AC3E}">
        <p14:creationId xmlns:p14="http://schemas.microsoft.com/office/powerpoint/2010/main" val="318260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C0090-6D8A-4C41-A2F9-C62D17C40BD6}" type="datetimeFigureOut">
              <a:rPr lang="en-US" smtClean="0"/>
              <a:t>3/14/2018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D63A9E-EDF5-4319-89E1-824A50F2DE7C}" type="slidenum">
              <a:rPr lang="en-US" smtClean="0"/>
              <a:t>‹#›</a:t>
            </a:fld>
            <a:endParaRPr lang="en-US"/>
          </a:p>
        </p:txBody>
      </p:sp>
    </p:spTree>
    <p:extLst>
      <p:ext uri="{BB962C8B-B14F-4D97-AF65-F5344CB8AC3E}">
        <p14:creationId xmlns:p14="http://schemas.microsoft.com/office/powerpoint/2010/main" val="818881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30AF-3F07-4F74-8491-C43AE38E2558}"/>
              </a:ext>
            </a:extLst>
          </p:cNvPr>
          <p:cNvSpPr>
            <a:spLocks noGrp="1"/>
          </p:cNvSpPr>
          <p:nvPr>
            <p:ph type="ctrTitle"/>
          </p:nvPr>
        </p:nvSpPr>
        <p:spPr/>
        <p:txBody>
          <a:bodyPr/>
          <a:lstStyle/>
          <a:p>
            <a:r>
              <a:rPr lang="en-US" dirty="0"/>
              <a:t>Prudential Dataset</a:t>
            </a:r>
          </a:p>
        </p:txBody>
      </p:sp>
      <p:sp>
        <p:nvSpPr>
          <p:cNvPr id="3" name="Subtitle 2">
            <a:extLst>
              <a:ext uri="{FF2B5EF4-FFF2-40B4-BE49-F238E27FC236}">
                <a16:creationId xmlns:a16="http://schemas.microsoft.com/office/drawing/2014/main" id="{31D58260-F32D-4E67-B674-149310C0995B}"/>
              </a:ext>
            </a:extLst>
          </p:cNvPr>
          <p:cNvSpPr>
            <a:spLocks noGrp="1"/>
          </p:cNvSpPr>
          <p:nvPr>
            <p:ph type="subTitle" idx="1"/>
          </p:nvPr>
        </p:nvSpPr>
        <p:spPr/>
        <p:txBody>
          <a:bodyPr>
            <a:normAutofit fontScale="92500" lnSpcReduction="10000"/>
          </a:bodyPr>
          <a:lstStyle/>
          <a:p>
            <a:r>
              <a:rPr lang="en-US" sz="1200" dirty="0" err="1"/>
              <a:t>Anqi</a:t>
            </a:r>
            <a:r>
              <a:rPr lang="en-US" sz="1200" dirty="0"/>
              <a:t> Ren</a:t>
            </a:r>
          </a:p>
          <a:p>
            <a:r>
              <a:rPr lang="en-US" sz="1200" dirty="0"/>
              <a:t>Akshaya Suresh</a:t>
            </a:r>
          </a:p>
          <a:p>
            <a:r>
              <a:rPr lang="en-US" sz="1200" dirty="0" err="1"/>
              <a:t>Krutika</a:t>
            </a:r>
            <a:r>
              <a:rPr lang="en-US" sz="1200" dirty="0"/>
              <a:t> Deshpande</a:t>
            </a:r>
          </a:p>
          <a:p>
            <a:r>
              <a:rPr lang="en-US" sz="1200" dirty="0"/>
              <a:t>Ronak Mistry</a:t>
            </a:r>
          </a:p>
        </p:txBody>
      </p:sp>
    </p:spTree>
    <p:extLst>
      <p:ext uri="{BB962C8B-B14F-4D97-AF65-F5344CB8AC3E}">
        <p14:creationId xmlns:p14="http://schemas.microsoft.com/office/powerpoint/2010/main" val="195251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07BD-B165-D347-87D8-255AC015F56A}"/>
              </a:ext>
            </a:extLst>
          </p:cNvPr>
          <p:cNvSpPr>
            <a:spLocks noGrp="1"/>
          </p:cNvSpPr>
          <p:nvPr>
            <p:ph type="title"/>
          </p:nvPr>
        </p:nvSpPr>
        <p:spPr>
          <a:xfrm>
            <a:off x="677334" y="358886"/>
            <a:ext cx="8596668" cy="1320800"/>
          </a:xfrm>
        </p:spPr>
        <p:txBody>
          <a:bodyPr/>
          <a:lstStyle/>
          <a:p>
            <a:r>
              <a:rPr lang="en-US" dirty="0"/>
              <a:t>Linear Regression</a:t>
            </a:r>
          </a:p>
        </p:txBody>
      </p:sp>
      <p:sp>
        <p:nvSpPr>
          <p:cNvPr id="3" name="Content Placeholder 2">
            <a:extLst>
              <a:ext uri="{FF2B5EF4-FFF2-40B4-BE49-F238E27FC236}">
                <a16:creationId xmlns:a16="http://schemas.microsoft.com/office/drawing/2014/main" id="{9EA69AC4-45A9-414F-85BE-AF7770174002}"/>
              </a:ext>
            </a:extLst>
          </p:cNvPr>
          <p:cNvSpPr>
            <a:spLocks noGrp="1"/>
          </p:cNvSpPr>
          <p:nvPr>
            <p:ph idx="1"/>
          </p:nvPr>
        </p:nvSpPr>
        <p:spPr>
          <a:xfrm>
            <a:off x="677334" y="1286333"/>
            <a:ext cx="8596668" cy="3880773"/>
          </a:xfrm>
        </p:spPr>
        <p:txBody>
          <a:bodyPr/>
          <a:lstStyle/>
          <a:p>
            <a:r>
              <a:rPr lang="en-US" dirty="0"/>
              <a:t>We do that by,</a:t>
            </a:r>
          </a:p>
          <a:p>
            <a:endParaRPr lang="en-US" dirty="0"/>
          </a:p>
        </p:txBody>
      </p:sp>
      <p:pic>
        <p:nvPicPr>
          <p:cNvPr id="5" name="Picture 4">
            <a:extLst>
              <a:ext uri="{FF2B5EF4-FFF2-40B4-BE49-F238E27FC236}">
                <a16:creationId xmlns:a16="http://schemas.microsoft.com/office/drawing/2014/main" id="{495A1B8A-9C42-0549-893B-1BEDE87E5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897" y="1679686"/>
            <a:ext cx="4876800" cy="3670300"/>
          </a:xfrm>
          <a:prstGeom prst="rect">
            <a:avLst/>
          </a:prstGeom>
        </p:spPr>
      </p:pic>
    </p:spTree>
    <p:extLst>
      <p:ext uri="{BB962C8B-B14F-4D97-AF65-F5344CB8AC3E}">
        <p14:creationId xmlns:p14="http://schemas.microsoft.com/office/powerpoint/2010/main" val="86711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6154-213F-7F41-9CB8-7C0F7ADC3FE7}"/>
              </a:ext>
            </a:extLst>
          </p:cNvPr>
          <p:cNvSpPr>
            <a:spLocks noGrp="1"/>
          </p:cNvSpPr>
          <p:nvPr>
            <p:ph type="title"/>
          </p:nvPr>
        </p:nvSpPr>
        <p:spPr/>
        <p:txBody>
          <a:bodyPr/>
          <a:lstStyle/>
          <a:p>
            <a:r>
              <a:rPr lang="en-US" dirty="0"/>
              <a:t>Linear Model </a:t>
            </a:r>
          </a:p>
        </p:txBody>
      </p:sp>
      <p:sp>
        <p:nvSpPr>
          <p:cNvPr id="3" name="Content Placeholder 2">
            <a:extLst>
              <a:ext uri="{FF2B5EF4-FFF2-40B4-BE49-F238E27FC236}">
                <a16:creationId xmlns:a16="http://schemas.microsoft.com/office/drawing/2014/main" id="{5DCE0001-2A10-1A40-908F-7934443D218F}"/>
              </a:ext>
            </a:extLst>
          </p:cNvPr>
          <p:cNvSpPr>
            <a:spLocks noGrp="1"/>
          </p:cNvSpPr>
          <p:nvPr>
            <p:ph idx="1"/>
          </p:nvPr>
        </p:nvSpPr>
        <p:spPr>
          <a:xfrm>
            <a:off x="510569" y="1419231"/>
            <a:ext cx="8596668" cy="3880773"/>
          </a:xfrm>
        </p:spPr>
        <p:txBody>
          <a:bodyPr/>
          <a:lstStyle/>
          <a:p>
            <a:r>
              <a:rPr lang="en-US" dirty="0"/>
              <a:t>The number of attributes are reduced to 96 and now with these variables apply the model</a:t>
            </a:r>
          </a:p>
          <a:p>
            <a:endParaRPr lang="en-US" dirty="0"/>
          </a:p>
          <a:p>
            <a:endParaRPr lang="en-US" dirty="0"/>
          </a:p>
          <a:p>
            <a:endParaRPr lang="en-US" dirty="0"/>
          </a:p>
          <a:p>
            <a:endParaRPr lang="en-US" dirty="0"/>
          </a:p>
          <a:p>
            <a:r>
              <a:rPr lang="en-US" dirty="0"/>
              <a:t>Use the model to predict the response variable in the test data </a:t>
            </a:r>
          </a:p>
          <a:p>
            <a:pPr marL="0" indent="0">
              <a:buNone/>
            </a:pPr>
            <a:endParaRPr lang="en-US" dirty="0"/>
          </a:p>
        </p:txBody>
      </p:sp>
      <p:pic>
        <p:nvPicPr>
          <p:cNvPr id="7" name="Picture 6">
            <a:extLst>
              <a:ext uri="{FF2B5EF4-FFF2-40B4-BE49-F238E27FC236}">
                <a16:creationId xmlns:a16="http://schemas.microsoft.com/office/drawing/2014/main" id="{0A49A0C6-7913-7F4F-A53B-56ABD0AB0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616" y="2015410"/>
            <a:ext cx="5322669" cy="1599791"/>
          </a:xfrm>
          <a:prstGeom prst="rect">
            <a:avLst/>
          </a:prstGeom>
        </p:spPr>
      </p:pic>
      <p:pic>
        <p:nvPicPr>
          <p:cNvPr id="13" name="Picture 12">
            <a:extLst>
              <a:ext uri="{FF2B5EF4-FFF2-40B4-BE49-F238E27FC236}">
                <a16:creationId xmlns:a16="http://schemas.microsoft.com/office/drawing/2014/main" id="{F47D4698-6C96-F34F-A546-87CBAC81B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616" y="4201259"/>
            <a:ext cx="6870700" cy="1409700"/>
          </a:xfrm>
          <a:prstGeom prst="rect">
            <a:avLst/>
          </a:prstGeom>
        </p:spPr>
      </p:pic>
      <p:sp>
        <p:nvSpPr>
          <p:cNvPr id="14" name="Rectangle 13">
            <a:extLst>
              <a:ext uri="{FF2B5EF4-FFF2-40B4-BE49-F238E27FC236}">
                <a16:creationId xmlns:a16="http://schemas.microsoft.com/office/drawing/2014/main" id="{0D59E5BE-2FF4-AF41-96A5-7138492169CE}"/>
              </a:ext>
            </a:extLst>
          </p:cNvPr>
          <p:cNvSpPr/>
          <p:nvPr/>
        </p:nvSpPr>
        <p:spPr>
          <a:xfrm>
            <a:off x="1429482" y="6012351"/>
            <a:ext cx="1426994" cy="369332"/>
          </a:xfrm>
          <a:prstGeom prst="rect">
            <a:avLst/>
          </a:prstGeom>
        </p:spPr>
        <p:txBody>
          <a:bodyPr wrap="none">
            <a:spAutoFit/>
          </a:bodyPr>
          <a:lstStyle/>
          <a:p>
            <a:r>
              <a:rPr lang="en-US" dirty="0"/>
              <a:t>RMSE = 1.99</a:t>
            </a:r>
          </a:p>
        </p:txBody>
      </p:sp>
      <p:pic>
        <p:nvPicPr>
          <p:cNvPr id="15" name="Picture 14">
            <a:extLst>
              <a:ext uri="{FF2B5EF4-FFF2-40B4-BE49-F238E27FC236}">
                <a16:creationId xmlns:a16="http://schemas.microsoft.com/office/drawing/2014/main" id="{B271908A-81E6-224E-8D1D-3EDB564DEF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416" y="5581583"/>
            <a:ext cx="4660900" cy="800100"/>
          </a:xfrm>
          <a:prstGeom prst="rect">
            <a:avLst/>
          </a:prstGeom>
        </p:spPr>
      </p:pic>
    </p:spTree>
    <p:extLst>
      <p:ext uri="{BB962C8B-B14F-4D97-AF65-F5344CB8AC3E}">
        <p14:creationId xmlns:p14="http://schemas.microsoft.com/office/powerpoint/2010/main" val="51523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7979-0497-41E7-B967-7FF3FA5BF69F}"/>
              </a:ext>
            </a:extLst>
          </p:cNvPr>
          <p:cNvSpPr>
            <a:spLocks noGrp="1"/>
          </p:cNvSpPr>
          <p:nvPr>
            <p:ph type="title"/>
          </p:nvPr>
        </p:nvSpPr>
        <p:spPr>
          <a:xfrm>
            <a:off x="677334" y="609600"/>
            <a:ext cx="8596668" cy="543339"/>
          </a:xfrm>
        </p:spPr>
        <p:txBody>
          <a:bodyPr>
            <a:normAutofit fontScale="90000"/>
          </a:bodyPr>
          <a:lstStyle/>
          <a:p>
            <a:r>
              <a:rPr lang="en-US" dirty="0"/>
              <a:t>Decision Tree Regression</a:t>
            </a:r>
          </a:p>
        </p:txBody>
      </p:sp>
      <p:sp>
        <p:nvSpPr>
          <p:cNvPr id="3" name="Content Placeholder 2">
            <a:extLst>
              <a:ext uri="{FF2B5EF4-FFF2-40B4-BE49-F238E27FC236}">
                <a16:creationId xmlns:a16="http://schemas.microsoft.com/office/drawing/2014/main" id="{7271FFEA-D17D-494C-888B-123200BB9A60}"/>
              </a:ext>
            </a:extLst>
          </p:cNvPr>
          <p:cNvSpPr>
            <a:spLocks noGrp="1"/>
          </p:cNvSpPr>
          <p:nvPr>
            <p:ph idx="1"/>
          </p:nvPr>
        </p:nvSpPr>
        <p:spPr>
          <a:xfrm>
            <a:off x="677334" y="1424007"/>
            <a:ext cx="8596668" cy="4755901"/>
          </a:xfrm>
        </p:spPr>
        <p:txBody>
          <a:bodyPr/>
          <a:lstStyle/>
          <a:p>
            <a:pPr marL="0" indent="0">
              <a:buNone/>
            </a:pPr>
            <a:r>
              <a:rPr lang="en-US" dirty="0"/>
              <a:t> </a:t>
            </a:r>
          </a:p>
          <a:p>
            <a:r>
              <a:rPr lang="en-US" altLang="zh-CN" dirty="0"/>
              <a:t>Decision tree builds regression or classification models in the form of a tree structure. It brakes down a dataset into smaller and smaller subsets while at the same time an associated decision tree is incrementally developed. The final result is a tree with decision nodes and leaf nodes.</a:t>
            </a:r>
          </a:p>
          <a:p>
            <a:r>
              <a:rPr lang="en-US" altLang="zh-CN" dirty="0"/>
              <a:t>Regression tree analysis is when the predicted outcome can be considered a real number</a:t>
            </a:r>
          </a:p>
          <a:p>
            <a:r>
              <a:rPr lang="en-US" altLang="zh-CN" dirty="0"/>
              <a:t>Core algorithm is </a:t>
            </a:r>
            <a:r>
              <a:rPr lang="en-US" altLang="zh-CN" b="1" dirty="0"/>
              <a:t>CART</a:t>
            </a:r>
            <a:r>
              <a:rPr lang="en-US" altLang="zh-CN" dirty="0"/>
              <a:t> (Classification And Regression Tree)</a:t>
            </a:r>
          </a:p>
          <a:p>
            <a:r>
              <a:rPr lang="en-US" altLang="zh-CN" dirty="0"/>
              <a:t>Use “</a:t>
            </a:r>
            <a:r>
              <a:rPr lang="en-US" altLang="zh-CN" dirty="0" err="1"/>
              <a:t>rpart</a:t>
            </a:r>
            <a:r>
              <a:rPr lang="en-US" altLang="zh-CN" dirty="0"/>
              <a:t>” to create the model</a:t>
            </a:r>
          </a:p>
          <a:p>
            <a:endParaRPr lang="en-US" dirty="0"/>
          </a:p>
        </p:txBody>
      </p:sp>
    </p:spTree>
    <p:extLst>
      <p:ext uri="{BB962C8B-B14F-4D97-AF65-F5344CB8AC3E}">
        <p14:creationId xmlns:p14="http://schemas.microsoft.com/office/powerpoint/2010/main" val="64461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A2F7-57CE-4F49-85FE-C50D5C26F44A}"/>
              </a:ext>
            </a:extLst>
          </p:cNvPr>
          <p:cNvSpPr>
            <a:spLocks noGrp="1"/>
          </p:cNvSpPr>
          <p:nvPr>
            <p:ph type="title"/>
          </p:nvPr>
        </p:nvSpPr>
        <p:spPr>
          <a:xfrm>
            <a:off x="677334" y="609600"/>
            <a:ext cx="8596668" cy="583096"/>
          </a:xfrm>
        </p:spPr>
        <p:txBody>
          <a:bodyPr>
            <a:normAutofit fontScale="90000"/>
          </a:bodyPr>
          <a:lstStyle/>
          <a:p>
            <a:r>
              <a:rPr lang="en-US" dirty="0" err="1"/>
              <a:t>rpart</a:t>
            </a:r>
            <a:r>
              <a:rPr lang="en-US" dirty="0"/>
              <a:t> Parameters</a:t>
            </a:r>
          </a:p>
        </p:txBody>
      </p:sp>
      <p:sp>
        <p:nvSpPr>
          <p:cNvPr id="3" name="Content Placeholder 2">
            <a:extLst>
              <a:ext uri="{FF2B5EF4-FFF2-40B4-BE49-F238E27FC236}">
                <a16:creationId xmlns:a16="http://schemas.microsoft.com/office/drawing/2014/main" id="{26AA8F1D-32E7-431A-8516-2FA299050E04}"/>
              </a:ext>
            </a:extLst>
          </p:cNvPr>
          <p:cNvSpPr>
            <a:spLocks noGrp="1"/>
          </p:cNvSpPr>
          <p:nvPr>
            <p:ph idx="1"/>
          </p:nvPr>
        </p:nvSpPr>
        <p:spPr>
          <a:xfrm>
            <a:off x="677334" y="1525206"/>
            <a:ext cx="8596668" cy="4848666"/>
          </a:xfrm>
        </p:spPr>
        <p:txBody>
          <a:bodyPr>
            <a:normAutofit/>
          </a:bodyPr>
          <a:lstStyle/>
          <a:p>
            <a:r>
              <a:rPr lang="en-US" dirty="0"/>
              <a:t>formula: a formula, with a response but no interaction terms. If this </a:t>
            </a:r>
            <a:r>
              <a:rPr lang="en-US" altLang="zh-CN" dirty="0"/>
              <a:t>is</a:t>
            </a:r>
            <a:r>
              <a:rPr lang="en-US" dirty="0"/>
              <a:t> a data frame, that is taken as the model frame </a:t>
            </a:r>
          </a:p>
          <a:p>
            <a:r>
              <a:rPr lang="en-US" dirty="0"/>
              <a:t>Data: an optional data frame in which to interpret the variables named in the formula.</a:t>
            </a:r>
          </a:p>
          <a:p>
            <a:r>
              <a:rPr lang="en-US" dirty="0" err="1"/>
              <a:t>na.action</a:t>
            </a:r>
            <a:r>
              <a:rPr lang="en-US" dirty="0"/>
              <a:t>: the default action deletes all observations for which y is missing, but keeps those in which one or more predictors are missing.</a:t>
            </a:r>
          </a:p>
          <a:p>
            <a:r>
              <a:rPr lang="en-US" dirty="0"/>
              <a:t>method: “</a:t>
            </a:r>
            <a:r>
              <a:rPr lang="en-US" dirty="0" err="1"/>
              <a:t>anova</a:t>
            </a:r>
            <a:r>
              <a:rPr lang="en-US" dirty="0"/>
              <a:t>”, “class”, “</a:t>
            </a:r>
            <a:r>
              <a:rPr lang="en-US" dirty="0" err="1"/>
              <a:t>poisson</a:t>
            </a:r>
            <a:r>
              <a:rPr lang="en-US" dirty="0"/>
              <a:t>”, “</a:t>
            </a:r>
            <a:r>
              <a:rPr lang="en-US" dirty="0" err="1"/>
              <a:t>exp</a:t>
            </a:r>
            <a:r>
              <a:rPr lang="en-US" dirty="0"/>
              <a:t>”</a:t>
            </a:r>
          </a:p>
          <a:p>
            <a:r>
              <a:rPr lang="en-US" dirty="0" err="1"/>
              <a:t>parms</a:t>
            </a:r>
            <a:r>
              <a:rPr lang="en-US" dirty="0"/>
              <a:t>: optional parameters for the splitting function. </a:t>
            </a:r>
            <a:r>
              <a:rPr lang="en-US" dirty="0" err="1"/>
              <a:t>Anova</a:t>
            </a:r>
            <a:r>
              <a:rPr lang="en-US" dirty="0"/>
              <a:t> splitting has no parameters.</a:t>
            </a:r>
          </a:p>
          <a:p>
            <a:r>
              <a:rPr lang="en-US" dirty="0"/>
              <a:t>control: a list of options that control details of the </a:t>
            </a:r>
            <a:r>
              <a:rPr lang="en-US" dirty="0" err="1"/>
              <a:t>rpart</a:t>
            </a:r>
            <a:r>
              <a:rPr lang="en-US" dirty="0"/>
              <a:t> algorithm.</a:t>
            </a:r>
          </a:p>
          <a:p>
            <a:pPr lvl="1"/>
            <a:r>
              <a:rPr lang="en-US" dirty="0" err="1"/>
              <a:t>minsplit</a:t>
            </a:r>
            <a:endParaRPr lang="en-US" dirty="0"/>
          </a:p>
          <a:p>
            <a:pPr lvl="1"/>
            <a:r>
              <a:rPr lang="en-US" dirty="0" err="1"/>
              <a:t>cp</a:t>
            </a:r>
            <a:endParaRPr lang="en-US" dirty="0"/>
          </a:p>
        </p:txBody>
      </p:sp>
    </p:spTree>
    <p:extLst>
      <p:ext uri="{BB962C8B-B14F-4D97-AF65-F5344CB8AC3E}">
        <p14:creationId xmlns:p14="http://schemas.microsoft.com/office/powerpoint/2010/main" val="271276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A2F7-57CE-4F49-85FE-C50D5C26F44A}"/>
              </a:ext>
            </a:extLst>
          </p:cNvPr>
          <p:cNvSpPr>
            <a:spLocks noGrp="1"/>
          </p:cNvSpPr>
          <p:nvPr>
            <p:ph type="title"/>
          </p:nvPr>
        </p:nvSpPr>
        <p:spPr>
          <a:xfrm>
            <a:off x="677334" y="609600"/>
            <a:ext cx="8596668" cy="583096"/>
          </a:xfrm>
        </p:spPr>
        <p:txBody>
          <a:bodyPr>
            <a:normAutofit fontScale="90000"/>
          </a:bodyPr>
          <a:lstStyle/>
          <a:p>
            <a:r>
              <a:rPr lang="en-US" dirty="0"/>
              <a:t>Decision Tree Model</a:t>
            </a:r>
          </a:p>
        </p:txBody>
      </p:sp>
      <p:sp>
        <p:nvSpPr>
          <p:cNvPr id="3" name="Content Placeholder 2">
            <a:extLst>
              <a:ext uri="{FF2B5EF4-FFF2-40B4-BE49-F238E27FC236}">
                <a16:creationId xmlns:a16="http://schemas.microsoft.com/office/drawing/2014/main" id="{26AA8F1D-32E7-431A-8516-2FA299050E04}"/>
              </a:ext>
            </a:extLst>
          </p:cNvPr>
          <p:cNvSpPr>
            <a:spLocks noGrp="1"/>
          </p:cNvSpPr>
          <p:nvPr>
            <p:ph idx="1"/>
          </p:nvPr>
        </p:nvSpPr>
        <p:spPr>
          <a:xfrm>
            <a:off x="677334" y="1488259"/>
            <a:ext cx="8596668" cy="4848666"/>
          </a:xfrm>
        </p:spPr>
        <p:txBody>
          <a:bodyPr>
            <a:normAutofit/>
          </a:bodyPr>
          <a:lstStyle/>
          <a:p>
            <a:r>
              <a:rPr lang="en-US" dirty="0"/>
              <a:t>The model is trained as follows</a:t>
            </a:r>
          </a:p>
          <a:p>
            <a:endParaRPr lang="en-US" dirty="0"/>
          </a:p>
          <a:p>
            <a:endParaRPr lang="en-US" dirty="0"/>
          </a:p>
          <a:p>
            <a:endParaRPr lang="en-US" dirty="0"/>
          </a:p>
          <a:p>
            <a:endParaRPr lang="en-US" dirty="0"/>
          </a:p>
          <a:p>
            <a:endParaRPr lang="en-US" dirty="0"/>
          </a:p>
          <a:p>
            <a:r>
              <a:rPr lang="en-US" dirty="0"/>
              <a:t>Prediction Results</a:t>
            </a:r>
          </a:p>
          <a:p>
            <a:pPr marL="457200" lvl="1" indent="0">
              <a:buNone/>
            </a:pPr>
            <a:endParaRPr lang="en-US" dirty="0"/>
          </a:p>
          <a:p>
            <a:endParaRPr lang="en-US" dirty="0"/>
          </a:p>
        </p:txBody>
      </p:sp>
      <p:pic>
        <p:nvPicPr>
          <p:cNvPr id="7" name="图片 6"/>
          <p:cNvPicPr>
            <a:picLocks noChangeAspect="1"/>
          </p:cNvPicPr>
          <p:nvPr/>
        </p:nvPicPr>
        <p:blipFill>
          <a:blip r:embed="rId2"/>
          <a:stretch>
            <a:fillRect/>
          </a:stretch>
        </p:blipFill>
        <p:spPr>
          <a:xfrm>
            <a:off x="879763" y="4384387"/>
            <a:ext cx="9378468" cy="1120486"/>
          </a:xfrm>
          <a:prstGeom prst="rect">
            <a:avLst/>
          </a:prstGeom>
        </p:spPr>
      </p:pic>
      <p:pic>
        <p:nvPicPr>
          <p:cNvPr id="8" name="图片 7"/>
          <p:cNvPicPr>
            <a:picLocks noChangeAspect="1"/>
          </p:cNvPicPr>
          <p:nvPr/>
        </p:nvPicPr>
        <p:blipFill>
          <a:blip r:embed="rId3"/>
          <a:stretch>
            <a:fillRect/>
          </a:stretch>
        </p:blipFill>
        <p:spPr>
          <a:xfrm>
            <a:off x="1050309" y="2080592"/>
            <a:ext cx="6873096" cy="967408"/>
          </a:xfrm>
          <a:prstGeom prst="rect">
            <a:avLst/>
          </a:prstGeom>
        </p:spPr>
      </p:pic>
    </p:spTree>
    <p:extLst>
      <p:ext uri="{BB962C8B-B14F-4D97-AF65-F5344CB8AC3E}">
        <p14:creationId xmlns:p14="http://schemas.microsoft.com/office/powerpoint/2010/main" val="367893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A2F7-57CE-4F49-85FE-C50D5C26F44A}"/>
              </a:ext>
            </a:extLst>
          </p:cNvPr>
          <p:cNvSpPr>
            <a:spLocks noGrp="1"/>
          </p:cNvSpPr>
          <p:nvPr>
            <p:ph type="title"/>
          </p:nvPr>
        </p:nvSpPr>
        <p:spPr>
          <a:xfrm>
            <a:off x="677334" y="609600"/>
            <a:ext cx="8596668" cy="583096"/>
          </a:xfrm>
        </p:spPr>
        <p:txBody>
          <a:bodyPr>
            <a:normAutofit fontScale="90000"/>
          </a:bodyPr>
          <a:lstStyle/>
          <a:p>
            <a:r>
              <a:rPr lang="en-US" dirty="0"/>
              <a:t>Results and Evaluations</a:t>
            </a:r>
          </a:p>
        </p:txBody>
      </p:sp>
      <p:sp>
        <p:nvSpPr>
          <p:cNvPr id="3" name="Content Placeholder 2">
            <a:extLst>
              <a:ext uri="{FF2B5EF4-FFF2-40B4-BE49-F238E27FC236}">
                <a16:creationId xmlns:a16="http://schemas.microsoft.com/office/drawing/2014/main" id="{26AA8F1D-32E7-431A-8516-2FA299050E04}"/>
              </a:ext>
            </a:extLst>
          </p:cNvPr>
          <p:cNvSpPr>
            <a:spLocks noGrp="1"/>
          </p:cNvSpPr>
          <p:nvPr>
            <p:ph idx="1"/>
          </p:nvPr>
        </p:nvSpPr>
        <p:spPr>
          <a:xfrm>
            <a:off x="677334" y="1192696"/>
            <a:ext cx="8596668" cy="5300467"/>
          </a:xfrm>
        </p:spPr>
        <p:txBody>
          <a:bodyPr>
            <a:normAutofit/>
          </a:bodyPr>
          <a:lstStyle/>
          <a:p>
            <a:endParaRPr lang="en-US" altLang="zh-CN" dirty="0"/>
          </a:p>
          <a:p>
            <a:r>
              <a:rPr lang="en-US" altLang="zh-CN" dirty="0"/>
              <a:t>When parameter </a:t>
            </a:r>
            <a:r>
              <a:rPr lang="en-US" altLang="zh-CN" dirty="0" err="1"/>
              <a:t>cp</a:t>
            </a:r>
            <a:r>
              <a:rPr lang="en-US" altLang="zh-CN" dirty="0"/>
              <a:t>=0.01						When parameter </a:t>
            </a:r>
            <a:r>
              <a:rPr lang="en-US" altLang="zh-CN" dirty="0" err="1"/>
              <a:t>cp</a:t>
            </a:r>
            <a:r>
              <a:rPr lang="en-US" altLang="zh-CN" dirty="0"/>
              <a:t>=0.001</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dirty="0"/>
              <a:t>RMSE: 2.14										RMSE:2.07</a:t>
            </a:r>
          </a:p>
          <a:p>
            <a:endParaRPr lang="en-US" altLang="zh-CN" dirty="0"/>
          </a:p>
          <a:p>
            <a:endParaRPr 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137" b="5332"/>
          <a:stretch/>
        </p:blipFill>
        <p:spPr>
          <a:xfrm>
            <a:off x="437186" y="2108302"/>
            <a:ext cx="5014422" cy="2962463"/>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3260" t="5765" r="5100" b="5638"/>
          <a:stretch/>
        </p:blipFill>
        <p:spPr>
          <a:xfrm>
            <a:off x="5763490" y="2189018"/>
            <a:ext cx="5242789" cy="3158836"/>
          </a:xfrm>
          <a:prstGeom prst="rect">
            <a:avLst/>
          </a:prstGeom>
        </p:spPr>
      </p:pic>
    </p:spTree>
    <p:extLst>
      <p:ext uri="{BB962C8B-B14F-4D97-AF65-F5344CB8AC3E}">
        <p14:creationId xmlns:p14="http://schemas.microsoft.com/office/powerpoint/2010/main" val="142385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A2F7-57CE-4F49-85FE-C50D5C26F44A}"/>
              </a:ext>
            </a:extLst>
          </p:cNvPr>
          <p:cNvSpPr>
            <a:spLocks noGrp="1"/>
          </p:cNvSpPr>
          <p:nvPr>
            <p:ph type="title"/>
          </p:nvPr>
        </p:nvSpPr>
        <p:spPr>
          <a:xfrm>
            <a:off x="677334" y="609600"/>
            <a:ext cx="8596668" cy="583096"/>
          </a:xfrm>
        </p:spPr>
        <p:txBody>
          <a:bodyPr>
            <a:normAutofit fontScale="90000"/>
          </a:bodyPr>
          <a:lstStyle/>
          <a:p>
            <a:r>
              <a:rPr lang="en-US" dirty="0"/>
              <a:t>Support</a:t>
            </a:r>
            <a:r>
              <a:rPr lang="en-US" sz="4000" b="1" dirty="0">
                <a:solidFill>
                  <a:schemeClr val="accent2"/>
                </a:solidFill>
              </a:rPr>
              <a:t> </a:t>
            </a:r>
            <a:r>
              <a:rPr lang="en-US" dirty="0"/>
              <a:t>Vector Machine (SVM)</a:t>
            </a:r>
          </a:p>
        </p:txBody>
      </p:sp>
      <p:sp>
        <p:nvSpPr>
          <p:cNvPr id="3" name="Content Placeholder 2">
            <a:extLst>
              <a:ext uri="{FF2B5EF4-FFF2-40B4-BE49-F238E27FC236}">
                <a16:creationId xmlns:a16="http://schemas.microsoft.com/office/drawing/2014/main" id="{26AA8F1D-32E7-431A-8516-2FA299050E04}"/>
              </a:ext>
            </a:extLst>
          </p:cNvPr>
          <p:cNvSpPr>
            <a:spLocks noGrp="1"/>
          </p:cNvSpPr>
          <p:nvPr>
            <p:ph idx="1"/>
          </p:nvPr>
        </p:nvSpPr>
        <p:spPr>
          <a:xfrm>
            <a:off x="677334" y="1349406"/>
            <a:ext cx="8596668" cy="5024466"/>
          </a:xfrm>
        </p:spPr>
        <p:txBody>
          <a:bodyPr>
            <a:normAutofit/>
          </a:bodyPr>
          <a:lstStyle/>
          <a:p>
            <a:r>
              <a:rPr lang="en-US" dirty="0"/>
              <a:t>SVM – supervised machine learning algorithm   </a:t>
            </a:r>
          </a:p>
          <a:p>
            <a:endParaRPr lang="en-US" dirty="0"/>
          </a:p>
          <a:p>
            <a:pPr marL="0" indent="0">
              <a:buNone/>
            </a:pPr>
            <a:r>
              <a:rPr lang="en-US" dirty="0"/>
              <a:t>                      Classification	          Regression</a:t>
            </a:r>
          </a:p>
          <a:p>
            <a:r>
              <a:rPr lang="en-US" dirty="0"/>
              <a:t>Classifies the data by finding hyperplane that differentiate the two classes very well </a:t>
            </a:r>
          </a:p>
          <a:p>
            <a:r>
              <a:rPr lang="en-US" dirty="0"/>
              <a:t>The effectiveness of SVM is attributed to its ability to transform a 2D data plane into a higher dimensional featured space, which is achieved using kernels</a:t>
            </a:r>
          </a:p>
          <a:p>
            <a:r>
              <a:rPr lang="en-US" dirty="0"/>
              <a:t>For delivering a good prediction model tuning a SVM function for gamma and cost values is critical</a:t>
            </a:r>
          </a:p>
          <a:p>
            <a:r>
              <a:rPr lang="en-US" dirty="0"/>
              <a:t>Using selected features and the best parameters, run the SVM algorithm to predict the response </a:t>
            </a:r>
          </a:p>
          <a:p>
            <a:r>
              <a:rPr lang="en-US" dirty="0"/>
              <a:t>Predicted values are then compared and RMSE is calculated to ascertain errors in the prediction</a:t>
            </a:r>
          </a:p>
          <a:p>
            <a:pPr marL="0" indent="0">
              <a:buNone/>
            </a:pPr>
            <a:endParaRPr lang="en-US" dirty="0"/>
          </a:p>
          <a:p>
            <a:endParaRPr lang="en-US" dirty="0"/>
          </a:p>
          <a:p>
            <a:endParaRPr lang="en-US" dirty="0"/>
          </a:p>
          <a:p>
            <a:endParaRPr lang="en-US" dirty="0"/>
          </a:p>
        </p:txBody>
      </p:sp>
      <p:cxnSp>
        <p:nvCxnSpPr>
          <p:cNvPr id="9" name="Straight Arrow Connector 8">
            <a:extLst>
              <a:ext uri="{FF2B5EF4-FFF2-40B4-BE49-F238E27FC236}">
                <a16:creationId xmlns:a16="http://schemas.microsoft.com/office/drawing/2014/main" id="{8FF2B1FF-98C7-4416-9481-2A6A9A64DAA6}"/>
              </a:ext>
            </a:extLst>
          </p:cNvPr>
          <p:cNvCxnSpPr>
            <a:cxnSpLocks/>
          </p:cNvCxnSpPr>
          <p:nvPr/>
        </p:nvCxnSpPr>
        <p:spPr>
          <a:xfrm flipH="1">
            <a:off x="3018408" y="1606858"/>
            <a:ext cx="1047565" cy="51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D4EC8C-C844-4D6E-A143-80295CFD5535}"/>
              </a:ext>
            </a:extLst>
          </p:cNvPr>
          <p:cNvCxnSpPr/>
          <p:nvPr/>
        </p:nvCxnSpPr>
        <p:spPr>
          <a:xfrm>
            <a:off x="4092606" y="1615736"/>
            <a:ext cx="1136342" cy="50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https://www.analyticsvidhya.com/wp-content/uploads/2015/10/SVM_1.png">
            <a:extLst>
              <a:ext uri="{FF2B5EF4-FFF2-40B4-BE49-F238E27FC236}">
                <a16:creationId xmlns:a16="http://schemas.microsoft.com/office/drawing/2014/main" id="{D70A1AFB-0203-407E-89A4-1A05AF8D1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7468" y="2386728"/>
            <a:ext cx="2999069" cy="214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31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A2F7-57CE-4F49-85FE-C50D5C26F44A}"/>
              </a:ext>
            </a:extLst>
          </p:cNvPr>
          <p:cNvSpPr>
            <a:spLocks noGrp="1"/>
          </p:cNvSpPr>
          <p:nvPr>
            <p:ph type="title"/>
          </p:nvPr>
        </p:nvSpPr>
        <p:spPr>
          <a:xfrm>
            <a:off x="677334" y="609600"/>
            <a:ext cx="8596668" cy="583096"/>
          </a:xfrm>
        </p:spPr>
        <p:txBody>
          <a:bodyPr>
            <a:normAutofit fontScale="90000"/>
          </a:bodyPr>
          <a:lstStyle/>
          <a:p>
            <a:r>
              <a:rPr lang="en-US" dirty="0"/>
              <a:t>SVM Model and Parameters</a:t>
            </a:r>
          </a:p>
        </p:txBody>
      </p:sp>
      <p:pic>
        <p:nvPicPr>
          <p:cNvPr id="5" name="Picture 4">
            <a:extLst>
              <a:ext uri="{FF2B5EF4-FFF2-40B4-BE49-F238E27FC236}">
                <a16:creationId xmlns:a16="http://schemas.microsoft.com/office/drawing/2014/main" id="{B6E48C92-3DC4-4EBD-95D3-16B122EBE094}"/>
              </a:ext>
            </a:extLst>
          </p:cNvPr>
          <p:cNvPicPr>
            <a:picLocks noChangeAspect="1"/>
          </p:cNvPicPr>
          <p:nvPr/>
        </p:nvPicPr>
        <p:blipFill>
          <a:blip r:embed="rId2"/>
          <a:stretch>
            <a:fillRect/>
          </a:stretch>
        </p:blipFill>
        <p:spPr>
          <a:xfrm>
            <a:off x="537882" y="1660124"/>
            <a:ext cx="8819182" cy="2698812"/>
          </a:xfrm>
          <a:prstGeom prst="rect">
            <a:avLst/>
          </a:prstGeom>
        </p:spPr>
      </p:pic>
      <p:pic>
        <p:nvPicPr>
          <p:cNvPr id="1026" name="Picture 2" descr="https://cdn-images-1.medium.com/max/1600/1*dGDQxV8j83VB90skHsXktw.png">
            <a:extLst>
              <a:ext uri="{FF2B5EF4-FFF2-40B4-BE49-F238E27FC236}">
                <a16:creationId xmlns:a16="http://schemas.microsoft.com/office/drawing/2014/main" id="{BDA56559-48C1-413F-885C-A543CA5AA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4635864"/>
            <a:ext cx="3597213"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1600/1*ClmsnU_yb1YtIwAAr7krmg.png">
            <a:extLst>
              <a:ext uri="{FF2B5EF4-FFF2-40B4-BE49-F238E27FC236}">
                <a16:creationId xmlns:a16="http://schemas.microsoft.com/office/drawing/2014/main" id="{B5D894C9-6C36-4439-9902-9ADC42E6E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4635864"/>
            <a:ext cx="3756364" cy="190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772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32DAAD-47D1-4311-A339-7D7AF2D9C73A}"/>
              </a:ext>
            </a:extLst>
          </p:cNvPr>
          <p:cNvSpPr/>
          <p:nvPr/>
        </p:nvSpPr>
        <p:spPr>
          <a:xfrm>
            <a:off x="958789" y="470516"/>
            <a:ext cx="6866333" cy="1200329"/>
          </a:xfrm>
          <a:prstGeom prst="rect">
            <a:avLst/>
          </a:prstGeom>
        </p:spPr>
        <p:txBody>
          <a:bodyPr wrap="square">
            <a:spAutoFit/>
          </a:bodyPr>
          <a:lstStyle/>
          <a:p>
            <a:endParaRPr lang="en-US" b="1" dirty="0"/>
          </a:p>
          <a:p>
            <a:endParaRPr lang="en-US" b="1" dirty="0"/>
          </a:p>
          <a:p>
            <a:r>
              <a:rPr lang="en-US" sz="3200" dirty="0">
                <a:solidFill>
                  <a:schemeClr val="accent1"/>
                </a:solidFill>
                <a:latin typeface="+mj-lt"/>
                <a:ea typeface="+mj-ea"/>
                <a:cs typeface="+mj-cs"/>
              </a:rPr>
              <a:t>Support</a:t>
            </a:r>
            <a:r>
              <a:rPr lang="en-US" sz="3600" b="1" dirty="0">
                <a:solidFill>
                  <a:schemeClr val="accent2"/>
                </a:solidFill>
              </a:rPr>
              <a:t> </a:t>
            </a:r>
            <a:r>
              <a:rPr lang="en-US" sz="3200" dirty="0">
                <a:solidFill>
                  <a:schemeClr val="accent1"/>
                </a:solidFill>
                <a:latin typeface="+mj-lt"/>
                <a:ea typeface="+mj-ea"/>
                <a:cs typeface="+mj-cs"/>
              </a:rPr>
              <a:t>Vector Machine (SVM)</a:t>
            </a:r>
          </a:p>
        </p:txBody>
      </p:sp>
      <p:sp>
        <p:nvSpPr>
          <p:cNvPr id="3" name="Rectangle 2">
            <a:extLst>
              <a:ext uri="{FF2B5EF4-FFF2-40B4-BE49-F238E27FC236}">
                <a16:creationId xmlns:a16="http://schemas.microsoft.com/office/drawing/2014/main" id="{345C6111-88D3-4B73-8E4A-F8682F501E0D}"/>
              </a:ext>
            </a:extLst>
          </p:cNvPr>
          <p:cNvSpPr/>
          <p:nvPr/>
        </p:nvSpPr>
        <p:spPr>
          <a:xfrm>
            <a:off x="514905" y="2104008"/>
            <a:ext cx="8629095" cy="1328569"/>
          </a:xfrm>
          <a:prstGeom prst="rect">
            <a:avLst/>
          </a:prstGeom>
        </p:spPr>
        <p:txBody>
          <a:bodyPr wrap="square">
            <a:sp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We tried all the kernels with the selected Gamma and cost values and found the radial kernel to be the most effective. </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The RMSE value of 2.15 was obtained.</a:t>
            </a:r>
            <a:br>
              <a:rPr lang="en-US" dirty="0"/>
            </a:br>
            <a:endParaRPr lang="en-US" b="1" dirty="0"/>
          </a:p>
        </p:txBody>
      </p:sp>
      <p:sp>
        <p:nvSpPr>
          <p:cNvPr id="7" name="Rectangle 6">
            <a:extLst>
              <a:ext uri="{FF2B5EF4-FFF2-40B4-BE49-F238E27FC236}">
                <a16:creationId xmlns:a16="http://schemas.microsoft.com/office/drawing/2014/main" id="{9E7CAD66-AF57-4ECD-BCEC-8751FA2AA9BA}"/>
              </a:ext>
            </a:extLst>
          </p:cNvPr>
          <p:cNvSpPr/>
          <p:nvPr/>
        </p:nvSpPr>
        <p:spPr>
          <a:xfrm>
            <a:off x="958788" y="3222594"/>
            <a:ext cx="8185211" cy="2031325"/>
          </a:xfrm>
          <a:prstGeom prst="rect">
            <a:avLst/>
          </a:prstGeom>
        </p:spPr>
        <p:txBody>
          <a:bodyPr wrap="square">
            <a:spAutoFit/>
          </a:bodyPr>
          <a:lstStyle/>
          <a:p>
            <a:endParaRPr lang="en-US" dirty="0"/>
          </a:p>
          <a:p>
            <a:endParaRPr lang="en-US" dirty="0"/>
          </a:p>
          <a:p>
            <a:endParaRPr lang="en-US" dirty="0"/>
          </a:p>
          <a:p>
            <a:r>
              <a:rPr lang="en-US" dirty="0" err="1">
                <a:solidFill>
                  <a:srgbClr val="0070C0"/>
                </a:solidFill>
              </a:rPr>
              <a:t>rmse</a:t>
            </a:r>
            <a:r>
              <a:rPr lang="en-US" dirty="0">
                <a:solidFill>
                  <a:srgbClr val="0070C0"/>
                </a:solidFill>
              </a:rPr>
              <a:t> = sqrt((sum(</a:t>
            </a:r>
            <a:r>
              <a:rPr lang="en-US" dirty="0" err="1">
                <a:solidFill>
                  <a:srgbClr val="0070C0"/>
                </a:solidFill>
              </a:rPr>
              <a:t>y_pred-test_data$Response</a:t>
            </a:r>
            <a:r>
              <a:rPr lang="en-US" dirty="0">
                <a:solidFill>
                  <a:srgbClr val="0070C0"/>
                </a:solidFill>
              </a:rPr>
              <a:t>)^2)/length(</a:t>
            </a:r>
            <a:r>
              <a:rPr lang="en-US" dirty="0" err="1">
                <a:solidFill>
                  <a:srgbClr val="0070C0"/>
                </a:solidFill>
              </a:rPr>
              <a:t>y_pred</a:t>
            </a:r>
            <a:r>
              <a:rPr lang="en-US" dirty="0">
                <a:solidFill>
                  <a:srgbClr val="0070C0"/>
                </a:solidFill>
              </a:rPr>
              <a:t>))</a:t>
            </a:r>
          </a:p>
          <a:p>
            <a:r>
              <a:rPr lang="en-US" dirty="0">
                <a:solidFill>
                  <a:srgbClr val="0070C0"/>
                </a:solidFill>
              </a:rPr>
              <a:t>print(</a:t>
            </a:r>
            <a:r>
              <a:rPr lang="en-US" dirty="0" err="1">
                <a:solidFill>
                  <a:srgbClr val="0070C0"/>
                </a:solidFill>
              </a:rPr>
              <a:t>rmse</a:t>
            </a:r>
            <a:r>
              <a:rPr lang="en-US" dirty="0">
                <a:solidFill>
                  <a:srgbClr val="0070C0"/>
                </a:solidFill>
              </a:rPr>
              <a:t>)</a:t>
            </a:r>
          </a:p>
          <a:p>
            <a:endParaRPr lang="en-US" dirty="0">
              <a:solidFill>
                <a:srgbClr val="0070C0"/>
              </a:solidFill>
            </a:endParaRPr>
          </a:p>
          <a:p>
            <a:r>
              <a:rPr lang="en-US" dirty="0">
                <a:solidFill>
                  <a:srgbClr val="0070C0"/>
                </a:solidFill>
              </a:rPr>
              <a:t>2.156644</a:t>
            </a:r>
          </a:p>
        </p:txBody>
      </p:sp>
    </p:spTree>
    <p:extLst>
      <p:ext uri="{BB962C8B-B14F-4D97-AF65-F5344CB8AC3E}">
        <p14:creationId xmlns:p14="http://schemas.microsoft.com/office/powerpoint/2010/main" val="339546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7979-0497-41E7-B967-7FF3FA5BF69F}"/>
              </a:ext>
            </a:extLst>
          </p:cNvPr>
          <p:cNvSpPr>
            <a:spLocks noGrp="1"/>
          </p:cNvSpPr>
          <p:nvPr>
            <p:ph type="title"/>
          </p:nvPr>
        </p:nvSpPr>
        <p:spPr>
          <a:xfrm>
            <a:off x="677334" y="609600"/>
            <a:ext cx="8596668" cy="543339"/>
          </a:xfrm>
        </p:spPr>
        <p:txBody>
          <a:bodyPr>
            <a:normAutofit fontScale="90000"/>
          </a:bodyPr>
          <a:lstStyle/>
          <a:p>
            <a:r>
              <a:rPr lang="en-US" dirty="0" err="1"/>
              <a:t>XGBoost</a:t>
            </a:r>
            <a:endParaRPr lang="en-US" dirty="0"/>
          </a:p>
        </p:txBody>
      </p:sp>
      <p:sp>
        <p:nvSpPr>
          <p:cNvPr id="3" name="Content Placeholder 2">
            <a:extLst>
              <a:ext uri="{FF2B5EF4-FFF2-40B4-BE49-F238E27FC236}">
                <a16:creationId xmlns:a16="http://schemas.microsoft.com/office/drawing/2014/main" id="{7271FFEA-D17D-494C-888B-123200BB9A60}"/>
              </a:ext>
            </a:extLst>
          </p:cNvPr>
          <p:cNvSpPr>
            <a:spLocks noGrp="1"/>
          </p:cNvSpPr>
          <p:nvPr>
            <p:ph idx="1"/>
          </p:nvPr>
        </p:nvSpPr>
        <p:spPr>
          <a:xfrm>
            <a:off x="677334" y="1285461"/>
            <a:ext cx="8596668" cy="4755901"/>
          </a:xfrm>
        </p:spPr>
        <p:txBody>
          <a:bodyPr/>
          <a:lstStyle/>
          <a:p>
            <a:pPr marL="0" indent="0">
              <a:buNone/>
            </a:pPr>
            <a:r>
              <a:rPr lang="en-US" dirty="0"/>
              <a:t>For </a:t>
            </a:r>
            <a:r>
              <a:rPr lang="en-US" dirty="0" err="1"/>
              <a:t>XGBoost</a:t>
            </a:r>
            <a:r>
              <a:rPr lang="en-US" dirty="0"/>
              <a:t>, we must set three types of parameters: general parameters, booster parameters and task parameters.</a:t>
            </a:r>
          </a:p>
          <a:p>
            <a:r>
              <a:rPr lang="en-US" b="1" dirty="0"/>
              <a:t>General parameters </a:t>
            </a:r>
            <a:r>
              <a:rPr lang="en-US" dirty="0"/>
              <a:t>relates to which booster we are using to do boosting, in our case it is a linear model</a:t>
            </a:r>
          </a:p>
          <a:p>
            <a:r>
              <a:rPr lang="en-US" b="1" dirty="0"/>
              <a:t>Booster parameters </a:t>
            </a:r>
            <a:r>
              <a:rPr lang="en-US" dirty="0"/>
              <a:t>depends on which booster you have chosen.</a:t>
            </a:r>
          </a:p>
          <a:p>
            <a:r>
              <a:rPr lang="en-US" b="1" dirty="0"/>
              <a:t>Learning Task </a:t>
            </a:r>
            <a:r>
              <a:rPr lang="en-US" dirty="0"/>
              <a:t>parameters that decides on the learning scenario, for instance, regression tasks uses different parameters with ranking tasks.</a:t>
            </a:r>
          </a:p>
          <a:p>
            <a:endParaRPr lang="en-US" dirty="0"/>
          </a:p>
        </p:txBody>
      </p:sp>
    </p:spTree>
    <p:extLst>
      <p:ext uri="{BB962C8B-B14F-4D97-AF65-F5344CB8AC3E}">
        <p14:creationId xmlns:p14="http://schemas.microsoft.com/office/powerpoint/2010/main" val="144214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FC08-0E7E-4F5A-8202-89B732826ED2}"/>
              </a:ext>
            </a:extLst>
          </p:cNvPr>
          <p:cNvSpPr>
            <a:spLocks noGrp="1"/>
          </p:cNvSpPr>
          <p:nvPr>
            <p:ph type="title" idx="4294967295"/>
          </p:nvPr>
        </p:nvSpPr>
        <p:spPr>
          <a:xfrm>
            <a:off x="755236" y="2915203"/>
            <a:ext cx="8756650" cy="674687"/>
          </a:xfrm>
        </p:spPr>
        <p:txBody>
          <a:bodyPr/>
          <a:lstStyle/>
          <a:p>
            <a:r>
              <a:rPr lang="en-US" dirty="0"/>
              <a:t>APPROACH</a:t>
            </a:r>
          </a:p>
        </p:txBody>
      </p:sp>
      <p:sp>
        <p:nvSpPr>
          <p:cNvPr id="3" name="Content Placeholder 2">
            <a:extLst>
              <a:ext uri="{FF2B5EF4-FFF2-40B4-BE49-F238E27FC236}">
                <a16:creationId xmlns:a16="http://schemas.microsoft.com/office/drawing/2014/main" id="{A117A069-1E6A-4D31-8030-7F6179059D0E}"/>
              </a:ext>
            </a:extLst>
          </p:cNvPr>
          <p:cNvSpPr>
            <a:spLocks noGrp="1"/>
          </p:cNvSpPr>
          <p:nvPr>
            <p:ph idx="4294967295"/>
          </p:nvPr>
        </p:nvSpPr>
        <p:spPr>
          <a:xfrm>
            <a:off x="599661" y="1153078"/>
            <a:ext cx="8915400" cy="1616075"/>
          </a:xfrm>
        </p:spPr>
        <p:txBody>
          <a:bodyPr/>
          <a:lstStyle/>
          <a:p>
            <a:r>
              <a:rPr lang="en-US" dirty="0"/>
              <a:t>To analyze the Prudential Life Insurance dataset and predict the data points in the existing evaluation and sanction the outcomes to significantly amalgamate the process by building the Linear Regression, Decision Tree Regression, SVM Regression and </a:t>
            </a:r>
            <a:r>
              <a:rPr lang="en-US" dirty="0" err="1"/>
              <a:t>XGBoost</a:t>
            </a:r>
            <a:r>
              <a:rPr lang="en-US" dirty="0"/>
              <a:t> linear booster models to conclude the results.</a:t>
            </a:r>
          </a:p>
          <a:p>
            <a:pPr marL="0" indent="0">
              <a:buNone/>
            </a:pPr>
            <a:endParaRPr lang="en-US" dirty="0"/>
          </a:p>
        </p:txBody>
      </p:sp>
      <p:sp>
        <p:nvSpPr>
          <p:cNvPr id="5" name="Title 1">
            <a:extLst>
              <a:ext uri="{FF2B5EF4-FFF2-40B4-BE49-F238E27FC236}">
                <a16:creationId xmlns:a16="http://schemas.microsoft.com/office/drawing/2014/main" id="{9F31B66F-AF0E-40A7-B5B9-6B501550FFCF}"/>
              </a:ext>
            </a:extLst>
          </p:cNvPr>
          <p:cNvSpPr txBox="1">
            <a:spLocks/>
          </p:cNvSpPr>
          <p:nvPr/>
        </p:nvSpPr>
        <p:spPr>
          <a:xfrm>
            <a:off x="755236" y="484741"/>
            <a:ext cx="8912225" cy="6746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1"/>
                </a:solidFill>
              </a:rPr>
              <a:t>OBJECTIVE</a:t>
            </a:r>
          </a:p>
        </p:txBody>
      </p:sp>
      <p:sp>
        <p:nvSpPr>
          <p:cNvPr id="6" name="Content Placeholder 2">
            <a:extLst>
              <a:ext uri="{FF2B5EF4-FFF2-40B4-BE49-F238E27FC236}">
                <a16:creationId xmlns:a16="http://schemas.microsoft.com/office/drawing/2014/main" id="{F1D7E518-EA7F-439E-9447-F14EAA411FC0}"/>
              </a:ext>
            </a:extLst>
          </p:cNvPr>
          <p:cNvSpPr txBox="1">
            <a:spLocks/>
          </p:cNvSpPr>
          <p:nvPr/>
        </p:nvSpPr>
        <p:spPr>
          <a:xfrm>
            <a:off x="596486" y="3863148"/>
            <a:ext cx="8915400" cy="16160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Built a predictive model for Prudential Life Insurance by evaluating the risk factor associated with various parameters in an application to accurately classify risk on a scale of 1-8 (8 being the highest) using a more automated approach.</a:t>
            </a:r>
          </a:p>
        </p:txBody>
      </p:sp>
    </p:spTree>
    <p:extLst>
      <p:ext uri="{BB962C8B-B14F-4D97-AF65-F5344CB8AC3E}">
        <p14:creationId xmlns:p14="http://schemas.microsoft.com/office/powerpoint/2010/main" val="2867044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A2F7-57CE-4F49-85FE-C50D5C26F44A}"/>
              </a:ext>
            </a:extLst>
          </p:cNvPr>
          <p:cNvSpPr>
            <a:spLocks noGrp="1"/>
          </p:cNvSpPr>
          <p:nvPr>
            <p:ph type="title"/>
          </p:nvPr>
        </p:nvSpPr>
        <p:spPr>
          <a:xfrm>
            <a:off x="677334" y="609600"/>
            <a:ext cx="8596668" cy="583096"/>
          </a:xfrm>
        </p:spPr>
        <p:txBody>
          <a:bodyPr>
            <a:normAutofit fontScale="90000"/>
          </a:bodyPr>
          <a:lstStyle/>
          <a:p>
            <a:r>
              <a:rPr lang="en-US" dirty="0" err="1"/>
              <a:t>XGBoost</a:t>
            </a:r>
            <a:r>
              <a:rPr lang="en-US" dirty="0"/>
              <a:t> Parameters</a:t>
            </a:r>
          </a:p>
        </p:txBody>
      </p:sp>
      <p:sp>
        <p:nvSpPr>
          <p:cNvPr id="3" name="Content Placeholder 2">
            <a:extLst>
              <a:ext uri="{FF2B5EF4-FFF2-40B4-BE49-F238E27FC236}">
                <a16:creationId xmlns:a16="http://schemas.microsoft.com/office/drawing/2014/main" id="{26AA8F1D-32E7-431A-8516-2FA299050E04}"/>
              </a:ext>
            </a:extLst>
          </p:cNvPr>
          <p:cNvSpPr>
            <a:spLocks noGrp="1"/>
          </p:cNvSpPr>
          <p:nvPr>
            <p:ph idx="1"/>
          </p:nvPr>
        </p:nvSpPr>
        <p:spPr>
          <a:xfrm>
            <a:off x="677334" y="1192697"/>
            <a:ext cx="8596668" cy="4848666"/>
          </a:xfrm>
        </p:spPr>
        <p:txBody>
          <a:bodyPr/>
          <a:lstStyle/>
          <a:p>
            <a:r>
              <a:rPr lang="en-US" dirty="0" err="1"/>
              <a:t>max_depth</a:t>
            </a:r>
            <a:r>
              <a:rPr lang="en-US" dirty="0"/>
              <a:t>: This is the maximum depth of the tree. If this value is too high it may cause overfitting and increase model complexity.</a:t>
            </a:r>
          </a:p>
          <a:p>
            <a:r>
              <a:rPr lang="en-US" dirty="0"/>
              <a:t>eta: This is the learning rate. This parameter is used to counter overfitting and makes the model more conservative. A decrease of this parameter, implies an increase to the </a:t>
            </a:r>
            <a:r>
              <a:rPr lang="en-US" dirty="0" err="1"/>
              <a:t>nrounds</a:t>
            </a:r>
            <a:r>
              <a:rPr lang="en-US" dirty="0"/>
              <a:t> parameter.</a:t>
            </a:r>
          </a:p>
          <a:p>
            <a:r>
              <a:rPr lang="en-US" dirty="0" err="1"/>
              <a:t>min_child_weight</a:t>
            </a:r>
            <a:r>
              <a:rPr lang="en-US" dirty="0"/>
              <a:t>: This is the minimum weight needed for a leaf node for further partitioning to take place.</a:t>
            </a:r>
          </a:p>
          <a:p>
            <a:r>
              <a:rPr lang="en-US" dirty="0"/>
              <a:t>subsample: This is the ratio of data that </a:t>
            </a:r>
            <a:r>
              <a:rPr lang="en-US" dirty="0" err="1"/>
              <a:t>XGBoost</a:t>
            </a:r>
            <a:r>
              <a:rPr lang="en-US" dirty="0"/>
              <a:t> will collect to grow trees. This parameter also helps prevent overfitting.</a:t>
            </a:r>
          </a:p>
          <a:p>
            <a:r>
              <a:rPr lang="en-US" dirty="0" err="1"/>
              <a:t>eval_metric</a:t>
            </a:r>
            <a:r>
              <a:rPr lang="en-US" dirty="0"/>
              <a:t>: This is the metric used to evaluate the model. We have set it to ‘</a:t>
            </a:r>
            <a:r>
              <a:rPr lang="en-US" dirty="0" err="1"/>
              <a:t>rmse</a:t>
            </a:r>
            <a:r>
              <a:rPr lang="en-US" dirty="0"/>
              <a:t>’</a:t>
            </a:r>
          </a:p>
          <a:p>
            <a:r>
              <a:rPr lang="en-US" dirty="0" err="1"/>
              <a:t>nrounds</a:t>
            </a:r>
            <a:r>
              <a:rPr lang="en-US" dirty="0"/>
              <a:t>: This is the number of rounds/iterations of the data for boosting.</a:t>
            </a:r>
          </a:p>
        </p:txBody>
      </p:sp>
    </p:spTree>
    <p:extLst>
      <p:ext uri="{BB962C8B-B14F-4D97-AF65-F5344CB8AC3E}">
        <p14:creationId xmlns:p14="http://schemas.microsoft.com/office/powerpoint/2010/main" val="823925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051B-F14F-4D5C-91A6-129963048D04}"/>
              </a:ext>
            </a:extLst>
          </p:cNvPr>
          <p:cNvSpPr>
            <a:spLocks noGrp="1"/>
          </p:cNvSpPr>
          <p:nvPr>
            <p:ph type="title"/>
          </p:nvPr>
        </p:nvSpPr>
        <p:spPr>
          <a:xfrm>
            <a:off x="677334" y="609600"/>
            <a:ext cx="8596668" cy="583096"/>
          </a:xfrm>
        </p:spPr>
        <p:txBody>
          <a:bodyPr>
            <a:normAutofit fontScale="90000"/>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A6825B32-DDEC-4CBA-B34E-9BAF19AAC9F4}"/>
              </a:ext>
            </a:extLst>
          </p:cNvPr>
          <p:cNvSpPr>
            <a:spLocks noGrp="1"/>
          </p:cNvSpPr>
          <p:nvPr>
            <p:ph idx="1"/>
          </p:nvPr>
        </p:nvSpPr>
        <p:spPr>
          <a:xfrm>
            <a:off x="677334" y="1192697"/>
            <a:ext cx="8596668" cy="4848666"/>
          </a:xfrm>
        </p:spPr>
        <p:txBody>
          <a:bodyPr/>
          <a:lstStyle/>
          <a:p>
            <a:r>
              <a:rPr lang="en-US" dirty="0"/>
              <a:t>We train an </a:t>
            </a:r>
            <a:r>
              <a:rPr lang="en-US" dirty="0" err="1"/>
              <a:t>XGBoost</a:t>
            </a:r>
            <a:r>
              <a:rPr lang="en-US" dirty="0"/>
              <a:t> using the following parameters</a:t>
            </a:r>
          </a:p>
          <a:p>
            <a:endParaRPr lang="en-US" dirty="0"/>
          </a:p>
          <a:p>
            <a:endParaRPr lang="en-US" dirty="0"/>
          </a:p>
          <a:p>
            <a:endParaRPr lang="en-US" dirty="0"/>
          </a:p>
          <a:p>
            <a:endParaRPr lang="en-US" dirty="0"/>
          </a:p>
          <a:p>
            <a:endParaRPr lang="en-US" dirty="0"/>
          </a:p>
          <a:p>
            <a:r>
              <a:rPr lang="en-US" dirty="0"/>
              <a:t>The model is trained as follows</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EAE47C8C-2A6F-44A9-A511-B828A35427B4}"/>
              </a:ext>
            </a:extLst>
          </p:cNvPr>
          <p:cNvPicPr>
            <a:picLocks noChangeAspect="1"/>
          </p:cNvPicPr>
          <p:nvPr/>
        </p:nvPicPr>
        <p:blipFill>
          <a:blip r:embed="rId2"/>
          <a:stretch>
            <a:fillRect/>
          </a:stretch>
        </p:blipFill>
        <p:spPr>
          <a:xfrm>
            <a:off x="1145691" y="1635830"/>
            <a:ext cx="4467225" cy="1981200"/>
          </a:xfrm>
          <a:prstGeom prst="rect">
            <a:avLst/>
          </a:prstGeom>
        </p:spPr>
      </p:pic>
      <p:pic>
        <p:nvPicPr>
          <p:cNvPr id="5" name="Picture 4">
            <a:extLst>
              <a:ext uri="{FF2B5EF4-FFF2-40B4-BE49-F238E27FC236}">
                <a16:creationId xmlns:a16="http://schemas.microsoft.com/office/drawing/2014/main" id="{43CF54AA-5CCF-4BF2-8A97-9539035FE1D3}"/>
              </a:ext>
            </a:extLst>
          </p:cNvPr>
          <p:cNvPicPr>
            <a:picLocks noChangeAspect="1"/>
          </p:cNvPicPr>
          <p:nvPr/>
        </p:nvPicPr>
        <p:blipFill>
          <a:blip r:embed="rId3"/>
          <a:stretch>
            <a:fillRect/>
          </a:stretch>
        </p:blipFill>
        <p:spPr>
          <a:xfrm>
            <a:off x="1145691" y="4060163"/>
            <a:ext cx="7820025" cy="1095375"/>
          </a:xfrm>
          <a:prstGeom prst="rect">
            <a:avLst/>
          </a:prstGeom>
        </p:spPr>
      </p:pic>
    </p:spTree>
    <p:extLst>
      <p:ext uri="{BB962C8B-B14F-4D97-AF65-F5344CB8AC3E}">
        <p14:creationId xmlns:p14="http://schemas.microsoft.com/office/powerpoint/2010/main" val="4201070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057D-AD1F-45D9-9C2E-072C6DD6339C}"/>
              </a:ext>
            </a:extLst>
          </p:cNvPr>
          <p:cNvSpPr>
            <a:spLocks noGrp="1"/>
          </p:cNvSpPr>
          <p:nvPr>
            <p:ph type="title"/>
          </p:nvPr>
        </p:nvSpPr>
        <p:spPr>
          <a:xfrm>
            <a:off x="677334" y="609600"/>
            <a:ext cx="8596668" cy="689113"/>
          </a:xfrm>
        </p:spPr>
        <p:txBody>
          <a:bodyPr/>
          <a:lstStyle/>
          <a:p>
            <a:r>
              <a:rPr lang="en-US" dirty="0" err="1"/>
              <a:t>XGBoost</a:t>
            </a:r>
            <a:r>
              <a:rPr lang="en-US" dirty="0"/>
              <a:t> Evaluation</a:t>
            </a:r>
          </a:p>
        </p:txBody>
      </p:sp>
      <p:sp>
        <p:nvSpPr>
          <p:cNvPr id="3" name="Content Placeholder 2">
            <a:extLst>
              <a:ext uri="{FF2B5EF4-FFF2-40B4-BE49-F238E27FC236}">
                <a16:creationId xmlns:a16="http://schemas.microsoft.com/office/drawing/2014/main" id="{FA0590F9-2714-4E4F-972A-FCB07F7869F5}"/>
              </a:ext>
            </a:extLst>
          </p:cNvPr>
          <p:cNvSpPr>
            <a:spLocks noGrp="1"/>
          </p:cNvSpPr>
          <p:nvPr>
            <p:ph idx="1"/>
          </p:nvPr>
        </p:nvSpPr>
        <p:spPr>
          <a:xfrm>
            <a:off x="677334" y="1298713"/>
            <a:ext cx="8596668" cy="4742649"/>
          </a:xfrm>
        </p:spPr>
        <p:txBody>
          <a:bodyPr/>
          <a:lstStyle/>
          <a:p>
            <a:r>
              <a:rPr lang="en-US" dirty="0"/>
              <a:t>We use the ‘</a:t>
            </a:r>
            <a:r>
              <a:rPr lang="en-US" dirty="0" err="1"/>
              <a:t>rmse</a:t>
            </a:r>
            <a:r>
              <a:rPr lang="en-US" dirty="0"/>
              <a:t>’ value to evaluate the model we built.</a:t>
            </a:r>
          </a:p>
          <a:p>
            <a:pPr marL="0" indent="0">
              <a:buNone/>
            </a:pPr>
            <a:r>
              <a:rPr lang="en-US" dirty="0"/>
              <a:t>RMSE: 1.91</a:t>
            </a:r>
          </a:p>
          <a:p>
            <a:r>
              <a:rPr lang="en-US" dirty="0"/>
              <a:t>The following plot displays the top 15 features in the </a:t>
            </a:r>
            <a:r>
              <a:rPr lang="en-US" dirty="0" err="1"/>
              <a:t>XGBoost</a:t>
            </a:r>
            <a:r>
              <a:rPr lang="en-US" dirty="0"/>
              <a:t> model.</a:t>
            </a:r>
          </a:p>
          <a:p>
            <a:pPr marL="0" indent="0">
              <a:buNone/>
            </a:pPr>
            <a:endParaRPr lang="en-US" dirty="0"/>
          </a:p>
        </p:txBody>
      </p:sp>
      <p:pic>
        <p:nvPicPr>
          <p:cNvPr id="4" name="Picture 3">
            <a:extLst>
              <a:ext uri="{FF2B5EF4-FFF2-40B4-BE49-F238E27FC236}">
                <a16:creationId xmlns:a16="http://schemas.microsoft.com/office/drawing/2014/main" id="{20C5CE28-C834-4259-9E34-A71894A48F15}"/>
              </a:ext>
            </a:extLst>
          </p:cNvPr>
          <p:cNvPicPr>
            <a:picLocks noChangeAspect="1"/>
          </p:cNvPicPr>
          <p:nvPr/>
        </p:nvPicPr>
        <p:blipFill>
          <a:blip r:embed="rId2"/>
          <a:stretch>
            <a:fillRect/>
          </a:stretch>
        </p:blipFill>
        <p:spPr>
          <a:xfrm>
            <a:off x="1828800" y="2562010"/>
            <a:ext cx="6339867" cy="4090237"/>
          </a:xfrm>
          <a:prstGeom prst="rect">
            <a:avLst/>
          </a:prstGeom>
        </p:spPr>
      </p:pic>
    </p:spTree>
    <p:extLst>
      <p:ext uri="{BB962C8B-B14F-4D97-AF65-F5344CB8AC3E}">
        <p14:creationId xmlns:p14="http://schemas.microsoft.com/office/powerpoint/2010/main" val="2717760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3F98-C81B-40AF-94AB-D23AAC882C99}"/>
              </a:ext>
            </a:extLst>
          </p:cNvPr>
          <p:cNvSpPr>
            <a:spLocks noGrp="1"/>
          </p:cNvSpPr>
          <p:nvPr>
            <p:ph type="title"/>
          </p:nvPr>
        </p:nvSpPr>
        <p:spPr>
          <a:xfrm>
            <a:off x="677334" y="609600"/>
            <a:ext cx="8596668" cy="662609"/>
          </a:xfrm>
        </p:spPr>
        <p:txBody>
          <a:bodyPr/>
          <a:lstStyle/>
          <a:p>
            <a:r>
              <a:rPr lang="en-US" dirty="0"/>
              <a:t>Conclusion</a:t>
            </a:r>
          </a:p>
        </p:txBody>
      </p:sp>
      <p:sp>
        <p:nvSpPr>
          <p:cNvPr id="3" name="Content Placeholder 2">
            <a:extLst>
              <a:ext uri="{FF2B5EF4-FFF2-40B4-BE49-F238E27FC236}">
                <a16:creationId xmlns:a16="http://schemas.microsoft.com/office/drawing/2014/main" id="{95564044-8E62-4FB0-AD47-1468C75810AB}"/>
              </a:ext>
            </a:extLst>
          </p:cNvPr>
          <p:cNvSpPr>
            <a:spLocks noGrp="1"/>
          </p:cNvSpPr>
          <p:nvPr>
            <p:ph idx="1"/>
          </p:nvPr>
        </p:nvSpPr>
        <p:spPr>
          <a:xfrm>
            <a:off x="677334" y="1272209"/>
            <a:ext cx="8596668" cy="4769153"/>
          </a:xfrm>
        </p:spPr>
        <p:txBody>
          <a:bodyPr/>
          <a:lstStyle/>
          <a:p>
            <a:r>
              <a:rPr lang="en-US" dirty="0"/>
              <a:t>A general comparison of RMSE values for all four algorithms is shown below.</a:t>
            </a:r>
          </a:p>
          <a:p>
            <a:pPr marL="0" indent="0">
              <a:buNone/>
            </a:pPr>
            <a:r>
              <a:rPr lang="en-US" dirty="0"/>
              <a:t>		Linear Regression: 1.99</a:t>
            </a:r>
          </a:p>
          <a:p>
            <a:pPr marL="0" indent="0">
              <a:buNone/>
            </a:pPr>
            <a:r>
              <a:rPr lang="en-US" dirty="0"/>
              <a:t>		Decision Tree: 2.14</a:t>
            </a:r>
          </a:p>
          <a:p>
            <a:pPr marL="0" indent="0">
              <a:buNone/>
            </a:pPr>
            <a:r>
              <a:rPr lang="en-US" dirty="0"/>
              <a:t>		SVM: 2.15</a:t>
            </a:r>
          </a:p>
          <a:p>
            <a:pPr marL="0" indent="0">
              <a:buNone/>
            </a:pPr>
            <a:r>
              <a:rPr lang="en-US" dirty="0"/>
              <a:t>		</a:t>
            </a:r>
            <a:r>
              <a:rPr lang="en-US" dirty="0" err="1"/>
              <a:t>XGBoost</a:t>
            </a:r>
            <a:r>
              <a:rPr lang="en-US" dirty="0"/>
              <a:t>: 1.91</a:t>
            </a:r>
          </a:p>
          <a:p>
            <a:pPr marL="0" indent="0">
              <a:buNone/>
            </a:pPr>
            <a:endParaRPr lang="en-US" dirty="0"/>
          </a:p>
          <a:p>
            <a:r>
              <a:rPr lang="en-US" dirty="0"/>
              <a:t>Based on the above findings, we can conclude that </a:t>
            </a:r>
            <a:r>
              <a:rPr lang="en-US" dirty="0" err="1"/>
              <a:t>XGBoost</a:t>
            </a:r>
            <a:r>
              <a:rPr lang="en-US" dirty="0"/>
              <a:t> is a better algorithm for tackling the Prudential dataset with Linear Regression coming in a close second.</a:t>
            </a:r>
          </a:p>
        </p:txBody>
      </p:sp>
    </p:spTree>
    <p:extLst>
      <p:ext uri="{BB962C8B-B14F-4D97-AF65-F5344CB8AC3E}">
        <p14:creationId xmlns:p14="http://schemas.microsoft.com/office/powerpoint/2010/main" val="293682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8A23-4B54-4803-A26A-19FE5BED0F6E}"/>
              </a:ext>
            </a:extLst>
          </p:cNvPr>
          <p:cNvSpPr>
            <a:spLocks noGrp="1"/>
          </p:cNvSpPr>
          <p:nvPr>
            <p:ph type="title"/>
          </p:nvPr>
        </p:nvSpPr>
        <p:spPr>
          <a:xfrm>
            <a:off x="234038" y="213292"/>
            <a:ext cx="8911687" cy="740864"/>
          </a:xfrm>
        </p:spPr>
        <p:txBody>
          <a:bodyPr/>
          <a:lstStyle/>
          <a:p>
            <a:r>
              <a:rPr lang="en-US" dirty="0"/>
              <a:t>DATA PREPARATION</a:t>
            </a:r>
          </a:p>
        </p:txBody>
      </p:sp>
      <p:sp>
        <p:nvSpPr>
          <p:cNvPr id="3" name="Content Placeholder 2">
            <a:extLst>
              <a:ext uri="{FF2B5EF4-FFF2-40B4-BE49-F238E27FC236}">
                <a16:creationId xmlns:a16="http://schemas.microsoft.com/office/drawing/2014/main" id="{992CB3BB-1CBF-419F-BA83-7FB6022ED41A}"/>
              </a:ext>
            </a:extLst>
          </p:cNvPr>
          <p:cNvSpPr>
            <a:spLocks noGrp="1"/>
          </p:cNvSpPr>
          <p:nvPr>
            <p:ph idx="1"/>
          </p:nvPr>
        </p:nvSpPr>
        <p:spPr>
          <a:xfrm>
            <a:off x="230325" y="1099930"/>
            <a:ext cx="8915400" cy="4400474"/>
          </a:xfrm>
        </p:spPr>
        <p:txBody>
          <a:bodyPr>
            <a:normAutofit lnSpcReduction="10000"/>
          </a:bodyPr>
          <a:lstStyle/>
          <a:p>
            <a:r>
              <a:rPr lang="en-US" dirty="0"/>
              <a:t>The data contains 128 variables. 110 are categorical variables, 13 continuous variables and 5 discrete variables</a:t>
            </a:r>
          </a:p>
          <a:p>
            <a:pPr marL="0" indent="0">
              <a:buNone/>
            </a:pPr>
            <a:endParaRPr lang="en-US" dirty="0"/>
          </a:p>
          <a:p>
            <a:r>
              <a:rPr lang="en-US" dirty="0"/>
              <a:t>Categorical variables contain a finite number of categories. The highest being 579 for ‘Medical_History_2’. This field could be classified as a discrete variable, however, since the Kaggle description explicitly mentions it as categorical, we have left it as is.</a:t>
            </a:r>
          </a:p>
          <a:p>
            <a:endParaRPr lang="en-US" dirty="0"/>
          </a:p>
          <a:p>
            <a:r>
              <a:rPr lang="en-US" dirty="0"/>
              <a:t>Discrete variables are numeric variables that have a countable number of values between two values. Such as (Medical_History_10)</a:t>
            </a:r>
          </a:p>
          <a:p>
            <a:endParaRPr lang="en-US" dirty="0"/>
          </a:p>
          <a:p>
            <a:r>
              <a:rPr lang="en-US" dirty="0"/>
              <a:t>Continuous variables are numeric variables that have an infinite number of values. These are all classified as float values. For example, (BMI)</a:t>
            </a:r>
          </a:p>
          <a:p>
            <a:endParaRPr lang="en-US" dirty="0"/>
          </a:p>
        </p:txBody>
      </p:sp>
    </p:spTree>
    <p:extLst>
      <p:ext uri="{BB962C8B-B14F-4D97-AF65-F5344CB8AC3E}">
        <p14:creationId xmlns:p14="http://schemas.microsoft.com/office/powerpoint/2010/main" val="324492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012D-A3F6-4627-8134-2028807C8CFE}"/>
              </a:ext>
            </a:extLst>
          </p:cNvPr>
          <p:cNvSpPr>
            <a:spLocks noGrp="1"/>
          </p:cNvSpPr>
          <p:nvPr>
            <p:ph type="title"/>
          </p:nvPr>
        </p:nvSpPr>
        <p:spPr>
          <a:xfrm>
            <a:off x="677334" y="609600"/>
            <a:ext cx="8596668" cy="662609"/>
          </a:xfrm>
        </p:spPr>
        <p:txBody>
          <a:bodyPr/>
          <a:lstStyle/>
          <a:p>
            <a:r>
              <a:rPr lang="en-US" dirty="0"/>
              <a:t>Data Preparation</a:t>
            </a:r>
          </a:p>
        </p:txBody>
      </p:sp>
      <p:sp>
        <p:nvSpPr>
          <p:cNvPr id="3" name="Content Placeholder 2">
            <a:extLst>
              <a:ext uri="{FF2B5EF4-FFF2-40B4-BE49-F238E27FC236}">
                <a16:creationId xmlns:a16="http://schemas.microsoft.com/office/drawing/2014/main" id="{9411ACAE-648B-4D8D-9BBB-9651A238CF06}"/>
              </a:ext>
            </a:extLst>
          </p:cNvPr>
          <p:cNvSpPr>
            <a:spLocks noGrp="1"/>
          </p:cNvSpPr>
          <p:nvPr>
            <p:ph idx="1"/>
          </p:nvPr>
        </p:nvSpPr>
        <p:spPr>
          <a:xfrm>
            <a:off x="677334" y="1272209"/>
            <a:ext cx="8596668" cy="4769153"/>
          </a:xfrm>
        </p:spPr>
        <p:txBody>
          <a:bodyPr/>
          <a:lstStyle/>
          <a:p>
            <a:r>
              <a:rPr lang="en-US" dirty="0"/>
              <a:t>The first step we took after importing the dataset, is to analyze the data for nulls.</a:t>
            </a:r>
          </a:p>
          <a:p>
            <a:endParaRPr lang="en-US" dirty="0"/>
          </a:p>
          <a:p>
            <a:endParaRPr lang="en-US" dirty="0"/>
          </a:p>
          <a:p>
            <a:r>
              <a:rPr lang="en-US" dirty="0"/>
              <a:t>We then ran a function to identify all columns with nulls greater than 60%.</a:t>
            </a:r>
          </a:p>
          <a:p>
            <a:endParaRPr lang="en-US" dirty="0"/>
          </a:p>
        </p:txBody>
      </p:sp>
      <p:pic>
        <p:nvPicPr>
          <p:cNvPr id="4" name="Picture 3">
            <a:extLst>
              <a:ext uri="{FF2B5EF4-FFF2-40B4-BE49-F238E27FC236}">
                <a16:creationId xmlns:a16="http://schemas.microsoft.com/office/drawing/2014/main" id="{98E55A9B-BA40-4FC1-9E62-3824AC9EE8EC}"/>
              </a:ext>
            </a:extLst>
          </p:cNvPr>
          <p:cNvPicPr>
            <a:picLocks noChangeAspect="1"/>
          </p:cNvPicPr>
          <p:nvPr/>
        </p:nvPicPr>
        <p:blipFill>
          <a:blip r:embed="rId2"/>
          <a:stretch>
            <a:fillRect/>
          </a:stretch>
        </p:blipFill>
        <p:spPr>
          <a:xfrm>
            <a:off x="1127908" y="1934818"/>
            <a:ext cx="4991100" cy="609600"/>
          </a:xfrm>
          <a:prstGeom prst="rect">
            <a:avLst/>
          </a:prstGeom>
        </p:spPr>
      </p:pic>
      <p:pic>
        <p:nvPicPr>
          <p:cNvPr id="5" name="Picture 4">
            <a:extLst>
              <a:ext uri="{FF2B5EF4-FFF2-40B4-BE49-F238E27FC236}">
                <a16:creationId xmlns:a16="http://schemas.microsoft.com/office/drawing/2014/main" id="{6F5D49DC-E70C-4639-8ACD-CAB2EEEAD0B5}"/>
              </a:ext>
            </a:extLst>
          </p:cNvPr>
          <p:cNvPicPr>
            <a:picLocks noChangeAspect="1"/>
          </p:cNvPicPr>
          <p:nvPr/>
        </p:nvPicPr>
        <p:blipFill>
          <a:blip r:embed="rId3"/>
          <a:stretch>
            <a:fillRect/>
          </a:stretch>
        </p:blipFill>
        <p:spPr>
          <a:xfrm>
            <a:off x="1127908" y="3207027"/>
            <a:ext cx="6238875" cy="2847975"/>
          </a:xfrm>
          <a:prstGeom prst="rect">
            <a:avLst/>
          </a:prstGeom>
        </p:spPr>
      </p:pic>
    </p:spTree>
    <p:extLst>
      <p:ext uri="{BB962C8B-B14F-4D97-AF65-F5344CB8AC3E}">
        <p14:creationId xmlns:p14="http://schemas.microsoft.com/office/powerpoint/2010/main" val="232458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2C3E-48DD-4302-A695-85AB356F02C6}"/>
              </a:ext>
            </a:extLst>
          </p:cNvPr>
          <p:cNvSpPr>
            <a:spLocks noGrp="1"/>
          </p:cNvSpPr>
          <p:nvPr>
            <p:ph type="title"/>
          </p:nvPr>
        </p:nvSpPr>
        <p:spPr>
          <a:xfrm>
            <a:off x="677334" y="609600"/>
            <a:ext cx="8596668" cy="569843"/>
          </a:xfrm>
        </p:spPr>
        <p:txBody>
          <a:bodyPr>
            <a:normAutofit fontScale="90000"/>
          </a:bodyPr>
          <a:lstStyle/>
          <a:p>
            <a:r>
              <a:rPr lang="en-US" dirty="0"/>
              <a:t>Data Preparation Continued</a:t>
            </a:r>
          </a:p>
        </p:txBody>
      </p:sp>
      <p:sp>
        <p:nvSpPr>
          <p:cNvPr id="3" name="Content Placeholder 2">
            <a:extLst>
              <a:ext uri="{FF2B5EF4-FFF2-40B4-BE49-F238E27FC236}">
                <a16:creationId xmlns:a16="http://schemas.microsoft.com/office/drawing/2014/main" id="{C8765F67-B755-47D2-A305-7124F69E7A2F}"/>
              </a:ext>
            </a:extLst>
          </p:cNvPr>
          <p:cNvSpPr>
            <a:spLocks noGrp="1"/>
          </p:cNvSpPr>
          <p:nvPr>
            <p:ph idx="1"/>
          </p:nvPr>
        </p:nvSpPr>
        <p:spPr>
          <a:xfrm>
            <a:off x="677334" y="1179443"/>
            <a:ext cx="8596668" cy="4861919"/>
          </a:xfrm>
        </p:spPr>
        <p:txBody>
          <a:bodyPr/>
          <a:lstStyle/>
          <a:p>
            <a:r>
              <a:rPr lang="en-US" dirty="0"/>
              <a:t>The columns with nulls &gt;60% are identified  and then dropped since they will not be effective to be used in making any predictions.</a:t>
            </a:r>
          </a:p>
          <a:p>
            <a:endParaRPr lang="en-US" dirty="0"/>
          </a:p>
          <a:p>
            <a:endParaRPr lang="en-US" dirty="0"/>
          </a:p>
          <a:p>
            <a:endParaRPr lang="en-US" dirty="0"/>
          </a:p>
          <a:p>
            <a:r>
              <a:rPr lang="en-US" dirty="0"/>
              <a:t>We then exclude the response variable and split the </a:t>
            </a:r>
            <a:r>
              <a:rPr lang="en-US" dirty="0" err="1"/>
              <a:t>dataframe</a:t>
            </a:r>
            <a:r>
              <a:rPr lang="en-US" dirty="0"/>
              <a:t> into 3 based on the types of variables; i.e. Categorical, Continuous, Discrete</a:t>
            </a:r>
          </a:p>
          <a:p>
            <a:endParaRPr lang="en-US" dirty="0"/>
          </a:p>
          <a:p>
            <a:endParaRPr lang="en-US" dirty="0"/>
          </a:p>
          <a:p>
            <a:endParaRPr lang="en-US" dirty="0"/>
          </a:p>
          <a:p>
            <a:endParaRPr lang="en-US" dirty="0"/>
          </a:p>
          <a:p>
            <a:r>
              <a:rPr lang="en-US" dirty="0"/>
              <a:t>These splits are made based on the variable descriptions provided on Kaggle.</a:t>
            </a:r>
          </a:p>
        </p:txBody>
      </p:sp>
      <p:pic>
        <p:nvPicPr>
          <p:cNvPr id="4" name="Picture 3">
            <a:extLst>
              <a:ext uri="{FF2B5EF4-FFF2-40B4-BE49-F238E27FC236}">
                <a16:creationId xmlns:a16="http://schemas.microsoft.com/office/drawing/2014/main" id="{A7BC8508-FD6F-4638-B3D4-6C19664A3A8D}"/>
              </a:ext>
            </a:extLst>
          </p:cNvPr>
          <p:cNvPicPr>
            <a:picLocks noChangeAspect="1"/>
          </p:cNvPicPr>
          <p:nvPr/>
        </p:nvPicPr>
        <p:blipFill>
          <a:blip r:embed="rId2"/>
          <a:stretch>
            <a:fillRect/>
          </a:stretch>
        </p:blipFill>
        <p:spPr>
          <a:xfrm>
            <a:off x="1107162" y="1895902"/>
            <a:ext cx="4705350" cy="1143000"/>
          </a:xfrm>
          <a:prstGeom prst="rect">
            <a:avLst/>
          </a:prstGeom>
        </p:spPr>
      </p:pic>
      <p:pic>
        <p:nvPicPr>
          <p:cNvPr id="5" name="Picture 4">
            <a:extLst>
              <a:ext uri="{FF2B5EF4-FFF2-40B4-BE49-F238E27FC236}">
                <a16:creationId xmlns:a16="http://schemas.microsoft.com/office/drawing/2014/main" id="{B585DE61-D919-4C50-A956-20A33C1662B0}"/>
              </a:ext>
            </a:extLst>
          </p:cNvPr>
          <p:cNvPicPr>
            <a:picLocks noChangeAspect="1"/>
          </p:cNvPicPr>
          <p:nvPr/>
        </p:nvPicPr>
        <p:blipFill>
          <a:blip r:embed="rId3"/>
          <a:stretch>
            <a:fillRect/>
          </a:stretch>
        </p:blipFill>
        <p:spPr>
          <a:xfrm>
            <a:off x="1107162" y="3830519"/>
            <a:ext cx="4305300" cy="1419225"/>
          </a:xfrm>
          <a:prstGeom prst="rect">
            <a:avLst/>
          </a:prstGeom>
        </p:spPr>
      </p:pic>
    </p:spTree>
    <p:extLst>
      <p:ext uri="{BB962C8B-B14F-4D97-AF65-F5344CB8AC3E}">
        <p14:creationId xmlns:p14="http://schemas.microsoft.com/office/powerpoint/2010/main" val="247553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61445-2E7E-4AD6-B7D4-DC25A83E75A6}"/>
              </a:ext>
            </a:extLst>
          </p:cNvPr>
          <p:cNvSpPr>
            <a:spLocks noGrp="1"/>
          </p:cNvSpPr>
          <p:nvPr>
            <p:ph idx="1"/>
          </p:nvPr>
        </p:nvSpPr>
        <p:spPr>
          <a:xfrm>
            <a:off x="677334" y="609601"/>
            <a:ext cx="8596668" cy="5431762"/>
          </a:xfrm>
        </p:spPr>
        <p:txBody>
          <a:bodyPr/>
          <a:lstStyle/>
          <a:p>
            <a:r>
              <a:rPr lang="en-US" dirty="0"/>
              <a:t>To deal with any null values, we replace all integer values with the median for the respective column, and, all numeric values with the mean for the respective column</a:t>
            </a:r>
          </a:p>
          <a:p>
            <a:endParaRPr lang="en-US" dirty="0"/>
          </a:p>
          <a:p>
            <a:endParaRPr lang="en-US" dirty="0"/>
          </a:p>
          <a:p>
            <a:endParaRPr lang="en-US" dirty="0"/>
          </a:p>
          <a:p>
            <a:endParaRPr lang="en-US" dirty="0"/>
          </a:p>
          <a:p>
            <a:endParaRPr lang="en-US" dirty="0"/>
          </a:p>
          <a:p>
            <a:endParaRPr lang="en-US" dirty="0"/>
          </a:p>
          <a:p>
            <a:endParaRPr lang="en-US" dirty="0"/>
          </a:p>
          <a:p>
            <a:r>
              <a:rPr lang="en-US" dirty="0"/>
              <a:t>We then run a function to verify that all nulls have been replaced.</a:t>
            </a:r>
          </a:p>
          <a:p>
            <a:endParaRPr lang="en-US" dirty="0"/>
          </a:p>
        </p:txBody>
      </p:sp>
      <p:pic>
        <p:nvPicPr>
          <p:cNvPr id="5" name="Picture 4">
            <a:extLst>
              <a:ext uri="{FF2B5EF4-FFF2-40B4-BE49-F238E27FC236}">
                <a16:creationId xmlns:a16="http://schemas.microsoft.com/office/drawing/2014/main" id="{0DFA1119-D3DB-4124-BECF-12C045B6AC71}"/>
              </a:ext>
            </a:extLst>
          </p:cNvPr>
          <p:cNvPicPr>
            <a:picLocks noChangeAspect="1"/>
          </p:cNvPicPr>
          <p:nvPr/>
        </p:nvPicPr>
        <p:blipFill>
          <a:blip r:embed="rId2"/>
          <a:stretch>
            <a:fillRect/>
          </a:stretch>
        </p:blipFill>
        <p:spPr>
          <a:xfrm>
            <a:off x="822768" y="1552061"/>
            <a:ext cx="8305800" cy="2600325"/>
          </a:xfrm>
          <a:prstGeom prst="rect">
            <a:avLst/>
          </a:prstGeom>
        </p:spPr>
      </p:pic>
      <p:pic>
        <p:nvPicPr>
          <p:cNvPr id="6" name="Picture 5">
            <a:extLst>
              <a:ext uri="{FF2B5EF4-FFF2-40B4-BE49-F238E27FC236}">
                <a16:creationId xmlns:a16="http://schemas.microsoft.com/office/drawing/2014/main" id="{1C762071-CE26-4D2D-957E-C881C3DF336E}"/>
              </a:ext>
            </a:extLst>
          </p:cNvPr>
          <p:cNvPicPr>
            <a:picLocks noChangeAspect="1"/>
          </p:cNvPicPr>
          <p:nvPr/>
        </p:nvPicPr>
        <p:blipFill>
          <a:blip r:embed="rId3"/>
          <a:stretch>
            <a:fillRect/>
          </a:stretch>
        </p:blipFill>
        <p:spPr>
          <a:xfrm>
            <a:off x="822768" y="4837821"/>
            <a:ext cx="5695950" cy="952500"/>
          </a:xfrm>
          <a:prstGeom prst="rect">
            <a:avLst/>
          </a:prstGeom>
        </p:spPr>
      </p:pic>
    </p:spTree>
    <p:extLst>
      <p:ext uri="{BB962C8B-B14F-4D97-AF65-F5344CB8AC3E}">
        <p14:creationId xmlns:p14="http://schemas.microsoft.com/office/powerpoint/2010/main" val="30421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A4A7-1589-4F74-9D93-F264FF802217}"/>
              </a:ext>
            </a:extLst>
          </p:cNvPr>
          <p:cNvSpPr>
            <a:spLocks noGrp="1"/>
          </p:cNvSpPr>
          <p:nvPr>
            <p:ph type="title"/>
          </p:nvPr>
        </p:nvSpPr>
        <p:spPr>
          <a:xfrm>
            <a:off x="677334" y="715618"/>
            <a:ext cx="8596668" cy="609599"/>
          </a:xfrm>
        </p:spPr>
        <p:txBody>
          <a:bodyPr>
            <a:normAutofit fontScale="90000"/>
          </a:bodyPr>
          <a:lstStyle/>
          <a:p>
            <a:r>
              <a:rPr lang="en-US" dirty="0"/>
              <a:t>Data Transformation</a:t>
            </a:r>
          </a:p>
        </p:txBody>
      </p:sp>
      <p:sp>
        <p:nvSpPr>
          <p:cNvPr id="3" name="Content Placeholder 2">
            <a:extLst>
              <a:ext uri="{FF2B5EF4-FFF2-40B4-BE49-F238E27FC236}">
                <a16:creationId xmlns:a16="http://schemas.microsoft.com/office/drawing/2014/main" id="{E406F5C5-4105-454E-ADA8-C5F091395B00}"/>
              </a:ext>
            </a:extLst>
          </p:cNvPr>
          <p:cNvSpPr>
            <a:spLocks noGrp="1"/>
          </p:cNvSpPr>
          <p:nvPr>
            <p:ph idx="1"/>
          </p:nvPr>
        </p:nvSpPr>
        <p:spPr>
          <a:xfrm>
            <a:off x="677334" y="1325217"/>
            <a:ext cx="8596668" cy="4716145"/>
          </a:xfrm>
        </p:spPr>
        <p:txBody>
          <a:bodyPr/>
          <a:lstStyle/>
          <a:p>
            <a:r>
              <a:rPr lang="en-US" dirty="0"/>
              <a:t>In order to feed categorical variables to our models. We need to convert them to their numeric representation</a:t>
            </a:r>
          </a:p>
          <a:p>
            <a:r>
              <a:rPr lang="en-US" dirty="0"/>
              <a:t>We make use of factor to accomplish this task</a:t>
            </a:r>
          </a:p>
          <a:p>
            <a:endParaRPr lang="en-US" dirty="0"/>
          </a:p>
          <a:p>
            <a:endParaRPr lang="en-US" dirty="0"/>
          </a:p>
          <a:p>
            <a:r>
              <a:rPr lang="en-US" dirty="0"/>
              <a:t>This step completes the data preprocessing and we merge the 3 </a:t>
            </a:r>
            <a:r>
              <a:rPr lang="en-US" dirty="0" err="1"/>
              <a:t>dataframes</a:t>
            </a:r>
            <a:r>
              <a:rPr lang="en-US" dirty="0"/>
              <a:t> back into one along with the Response variable</a:t>
            </a:r>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CB197AD-2616-490B-9928-90BDE48CF8CA}"/>
              </a:ext>
            </a:extLst>
          </p:cNvPr>
          <p:cNvPicPr>
            <a:picLocks noChangeAspect="1"/>
          </p:cNvPicPr>
          <p:nvPr/>
        </p:nvPicPr>
        <p:blipFill>
          <a:blip r:embed="rId2"/>
          <a:stretch>
            <a:fillRect/>
          </a:stretch>
        </p:blipFill>
        <p:spPr>
          <a:xfrm>
            <a:off x="1063073" y="2453101"/>
            <a:ext cx="5772150" cy="600075"/>
          </a:xfrm>
          <a:prstGeom prst="rect">
            <a:avLst/>
          </a:prstGeom>
        </p:spPr>
      </p:pic>
      <p:pic>
        <p:nvPicPr>
          <p:cNvPr id="5" name="Picture 4">
            <a:extLst>
              <a:ext uri="{FF2B5EF4-FFF2-40B4-BE49-F238E27FC236}">
                <a16:creationId xmlns:a16="http://schemas.microsoft.com/office/drawing/2014/main" id="{FC881278-8707-412B-8D9D-7ECC0ED6B44B}"/>
              </a:ext>
            </a:extLst>
          </p:cNvPr>
          <p:cNvPicPr>
            <a:picLocks noChangeAspect="1"/>
          </p:cNvPicPr>
          <p:nvPr/>
        </p:nvPicPr>
        <p:blipFill>
          <a:blip r:embed="rId3"/>
          <a:stretch>
            <a:fillRect/>
          </a:stretch>
        </p:blipFill>
        <p:spPr>
          <a:xfrm>
            <a:off x="1063073" y="3871571"/>
            <a:ext cx="7334250" cy="1152525"/>
          </a:xfrm>
          <a:prstGeom prst="rect">
            <a:avLst/>
          </a:prstGeom>
        </p:spPr>
      </p:pic>
    </p:spTree>
    <p:extLst>
      <p:ext uri="{BB962C8B-B14F-4D97-AF65-F5344CB8AC3E}">
        <p14:creationId xmlns:p14="http://schemas.microsoft.com/office/powerpoint/2010/main" val="97463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8C0B-870C-418D-90B5-E199251EEE82}"/>
              </a:ext>
            </a:extLst>
          </p:cNvPr>
          <p:cNvSpPr>
            <a:spLocks noGrp="1"/>
          </p:cNvSpPr>
          <p:nvPr>
            <p:ph type="title"/>
          </p:nvPr>
        </p:nvSpPr>
        <p:spPr>
          <a:xfrm>
            <a:off x="677334" y="609600"/>
            <a:ext cx="8596668" cy="596348"/>
          </a:xfrm>
        </p:spPr>
        <p:txBody>
          <a:bodyPr>
            <a:normAutofit fontScale="90000"/>
          </a:bodyPr>
          <a:lstStyle/>
          <a:p>
            <a:r>
              <a:rPr lang="en-US" dirty="0"/>
              <a:t>Train – Test Split</a:t>
            </a:r>
          </a:p>
        </p:txBody>
      </p:sp>
      <p:sp>
        <p:nvSpPr>
          <p:cNvPr id="3" name="Content Placeholder 2">
            <a:extLst>
              <a:ext uri="{FF2B5EF4-FFF2-40B4-BE49-F238E27FC236}">
                <a16:creationId xmlns:a16="http://schemas.microsoft.com/office/drawing/2014/main" id="{6FEA9CD9-C52A-416D-8354-18B889597F9C}"/>
              </a:ext>
            </a:extLst>
          </p:cNvPr>
          <p:cNvSpPr>
            <a:spLocks noGrp="1"/>
          </p:cNvSpPr>
          <p:nvPr>
            <p:ph idx="1"/>
          </p:nvPr>
        </p:nvSpPr>
        <p:spPr/>
        <p:txBody>
          <a:bodyPr/>
          <a:lstStyle/>
          <a:p>
            <a:r>
              <a:rPr lang="en-US" dirty="0"/>
              <a:t>The dataset on Kaggle provides us with 2 separate files for train and test. However, the test dataset lacks the response variable.</a:t>
            </a:r>
          </a:p>
          <a:p>
            <a:r>
              <a:rPr lang="en-US" dirty="0"/>
              <a:t>While we could still train a model using these datasets, we would be unable to evaluate the models due to the missing response variable.</a:t>
            </a:r>
          </a:p>
          <a:p>
            <a:r>
              <a:rPr lang="en-US" dirty="0"/>
              <a:t>To work around this problem, we have used only the train dataset provided and have split it using an 80:20 ratio.</a:t>
            </a:r>
          </a:p>
          <a:p>
            <a:endParaRPr lang="en-US" dirty="0"/>
          </a:p>
        </p:txBody>
      </p:sp>
      <p:pic>
        <p:nvPicPr>
          <p:cNvPr id="4" name="Picture 3">
            <a:extLst>
              <a:ext uri="{FF2B5EF4-FFF2-40B4-BE49-F238E27FC236}">
                <a16:creationId xmlns:a16="http://schemas.microsoft.com/office/drawing/2014/main" id="{4EC3CD01-5765-43AC-8CB3-F99B44E5F202}"/>
              </a:ext>
            </a:extLst>
          </p:cNvPr>
          <p:cNvPicPr>
            <a:picLocks noChangeAspect="1"/>
          </p:cNvPicPr>
          <p:nvPr/>
        </p:nvPicPr>
        <p:blipFill>
          <a:blip r:embed="rId2"/>
          <a:stretch>
            <a:fillRect/>
          </a:stretch>
        </p:blipFill>
        <p:spPr>
          <a:xfrm>
            <a:off x="1105729" y="4284180"/>
            <a:ext cx="7277100" cy="781050"/>
          </a:xfrm>
          <a:prstGeom prst="rect">
            <a:avLst/>
          </a:prstGeom>
        </p:spPr>
      </p:pic>
    </p:spTree>
    <p:extLst>
      <p:ext uri="{BB962C8B-B14F-4D97-AF65-F5344CB8AC3E}">
        <p14:creationId xmlns:p14="http://schemas.microsoft.com/office/powerpoint/2010/main" val="247692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0460-8DB5-534A-9987-8896B93120C7}"/>
              </a:ext>
            </a:extLst>
          </p:cNvPr>
          <p:cNvSpPr>
            <a:spLocks noGrp="1"/>
          </p:cNvSpPr>
          <p:nvPr>
            <p:ph type="title"/>
          </p:nvPr>
        </p:nvSpPr>
        <p:spPr/>
        <p:txBody>
          <a:bodyPr/>
          <a:lstStyle/>
          <a:p>
            <a:r>
              <a:rPr lang="en-US" dirty="0"/>
              <a:t>Linear Regression Model</a:t>
            </a:r>
          </a:p>
        </p:txBody>
      </p:sp>
      <p:sp>
        <p:nvSpPr>
          <p:cNvPr id="9" name="TextBox 8">
            <a:extLst>
              <a:ext uri="{FF2B5EF4-FFF2-40B4-BE49-F238E27FC236}">
                <a16:creationId xmlns:a16="http://schemas.microsoft.com/office/drawing/2014/main" id="{36D700FC-D296-4044-9AE9-7774FCB363A9}"/>
              </a:ext>
            </a:extLst>
          </p:cNvPr>
          <p:cNvSpPr txBox="1"/>
          <p:nvPr/>
        </p:nvSpPr>
        <p:spPr>
          <a:xfrm>
            <a:off x="1688123" y="2236763"/>
            <a:ext cx="184731" cy="369332"/>
          </a:xfrm>
          <a:prstGeom prst="rect">
            <a:avLst/>
          </a:prstGeom>
          <a:noFill/>
        </p:spPr>
        <p:txBody>
          <a:bodyPr wrap="none" rtlCol="0">
            <a:spAutoFit/>
          </a:bodyPr>
          <a:lstStyle/>
          <a:p>
            <a:endParaRPr lang="en-US" dirty="0"/>
          </a:p>
        </p:txBody>
      </p:sp>
      <p:sp>
        <p:nvSpPr>
          <p:cNvPr id="11" name="Content Placeholder 10">
            <a:extLst>
              <a:ext uri="{FF2B5EF4-FFF2-40B4-BE49-F238E27FC236}">
                <a16:creationId xmlns:a16="http://schemas.microsoft.com/office/drawing/2014/main" id="{83C24011-DB27-E141-8DD0-9B29BCE5121E}"/>
              </a:ext>
            </a:extLst>
          </p:cNvPr>
          <p:cNvSpPr>
            <a:spLocks noGrp="1"/>
          </p:cNvSpPr>
          <p:nvPr>
            <p:ph idx="1"/>
          </p:nvPr>
        </p:nvSpPr>
        <p:spPr>
          <a:xfrm>
            <a:off x="622914" y="1766694"/>
            <a:ext cx="8596668" cy="3880773"/>
          </a:xfrm>
        </p:spPr>
        <p:txBody>
          <a:bodyPr/>
          <a:lstStyle/>
          <a:p>
            <a:r>
              <a:rPr lang="en-US" dirty="0"/>
              <a:t>Determines the extent to which there is a linear relationship between a dependent variable and one or more independent variables</a:t>
            </a:r>
          </a:p>
          <a:p>
            <a:pPr marL="0" indent="0">
              <a:buNone/>
            </a:pPr>
            <a:r>
              <a:rPr lang="en-US" dirty="0"/>
              <a:t>First step,</a:t>
            </a:r>
          </a:p>
          <a:p>
            <a:r>
              <a:rPr lang="en-US" dirty="0"/>
              <a:t>We need to find a suitable regression model by selecting only the attributes with a significant p-values. Other attributes must be eliminated</a:t>
            </a:r>
          </a:p>
          <a:p>
            <a:endParaRPr lang="en-US" dirty="0"/>
          </a:p>
        </p:txBody>
      </p:sp>
      <p:pic>
        <p:nvPicPr>
          <p:cNvPr id="15" name="Picture 14">
            <a:extLst>
              <a:ext uri="{FF2B5EF4-FFF2-40B4-BE49-F238E27FC236}">
                <a16:creationId xmlns:a16="http://schemas.microsoft.com/office/drawing/2014/main" id="{5A5FD7F7-2EDA-274E-9085-A20E92EE0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818" y="3755167"/>
            <a:ext cx="3695700" cy="1892300"/>
          </a:xfrm>
          <a:prstGeom prst="rect">
            <a:avLst/>
          </a:prstGeom>
        </p:spPr>
      </p:pic>
    </p:spTree>
    <p:extLst>
      <p:ext uri="{BB962C8B-B14F-4D97-AF65-F5344CB8AC3E}">
        <p14:creationId xmlns:p14="http://schemas.microsoft.com/office/powerpoint/2010/main" val="39590838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317</TotalTime>
  <Words>1146</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华文新魏</vt:lpstr>
      <vt:lpstr>Arial</vt:lpstr>
      <vt:lpstr>Trebuchet MS</vt:lpstr>
      <vt:lpstr>Wingdings 3</vt:lpstr>
      <vt:lpstr>Facet</vt:lpstr>
      <vt:lpstr>Prudential Dataset</vt:lpstr>
      <vt:lpstr>APPROACH</vt:lpstr>
      <vt:lpstr>DATA PREPARATION</vt:lpstr>
      <vt:lpstr>Data Preparation</vt:lpstr>
      <vt:lpstr>Data Preparation Continued</vt:lpstr>
      <vt:lpstr>PowerPoint Presentation</vt:lpstr>
      <vt:lpstr>Data Transformation</vt:lpstr>
      <vt:lpstr>Train – Test Split</vt:lpstr>
      <vt:lpstr>Linear Regression Model</vt:lpstr>
      <vt:lpstr>Linear Regression</vt:lpstr>
      <vt:lpstr>Linear Model </vt:lpstr>
      <vt:lpstr>Decision Tree Regression</vt:lpstr>
      <vt:lpstr>rpart Parameters</vt:lpstr>
      <vt:lpstr>Decision Tree Model</vt:lpstr>
      <vt:lpstr>Results and Evaluations</vt:lpstr>
      <vt:lpstr>Support Vector Machine (SVM)</vt:lpstr>
      <vt:lpstr>SVM Model and Parameters</vt:lpstr>
      <vt:lpstr>PowerPoint Presentation</vt:lpstr>
      <vt:lpstr>XGBoost</vt:lpstr>
      <vt:lpstr>XGBoost Parameters</vt:lpstr>
      <vt:lpstr>XGBoost Model</vt:lpstr>
      <vt:lpstr>XGBoost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Dataset</dc:title>
  <dc:creator>Ronak Paresh Mistry</dc:creator>
  <cp:lastModifiedBy>Ronak Paresh Mistry</cp:lastModifiedBy>
  <cp:revision>79</cp:revision>
  <dcterms:created xsi:type="dcterms:W3CDTF">2018-03-13T21:36:39Z</dcterms:created>
  <dcterms:modified xsi:type="dcterms:W3CDTF">2018-03-14T19:35:11Z</dcterms:modified>
</cp:coreProperties>
</file>