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74E7B98-AD59-4499-8606-C12E127B8AAF}"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6651955-9F7F-4D8D-82FC-8982BD03A28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2324B89-101E-4DB1-BBC3-E9F1F0FD386A}"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D4E1449-BC74-4A29-9C25-818FD5211B74}"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A644464-FF3C-4BEC-9211-346E55E68BB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3F8043DB-98AC-4377-9E1D-6AD9AFEA35EB}"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7514B8A7-C9A2-4924-A19D-82F6A75F5807}"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57567C65-FC6A-4FAB-8117-E61FDD5706D3}"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228A591C-2722-40AA-B904-1D5752C3F771}"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D3FBE998-76E1-4567-A450-F2065CCD7334}"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ABECCD7-00E6-425F-B234-67BCE59EA7D8}"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422A8005-0E11-46D3-B24B-809FE3978B32}"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3ADB1576-030F-48C1-A77D-0B504378634C}"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14BF7E97-8760-4F94-9D0C-983B746C7B76}"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DFA29359-3119-4F50-B490-F701691891EE}"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D4A3AFA0-FD22-4F3D-8675-3A1A7B91FAC4}"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2D2F4FFF-5BA3-4D5E-8C64-BA4E461A1361}"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2A2CB56A-83FA-4E40-98FA-302B8BE90894}"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8C4B3A9-02ED-4DA7-BFD4-62AABC66A7D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8F6D15F-B0E3-4CC0-8375-25D3FE7989B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D6A2195-CFB0-4D8B-B430-198DC2A4F3AA}"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30663BC-EEF7-4903-B169-596DF56ECAAD}"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C83AC4F-960B-4CFB-BCC8-9E593F9DC2A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CE5CE6B-062F-4670-BE9E-3CB9CD5430EF}"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p>
            <a:pPr>
              <a:lnSpc>
                <a:spcPct val="100000"/>
              </a:lnSpc>
              <a:buNone/>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99C5C4DE-4711-4495-AF08-FF06DFDC8CCE}"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p>
            <a:pPr>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7000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p>
            <a:pPr>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30C51649-89DF-4CFB-8C9D-0F9D159B0860}"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grafiati.com/en/literature-selections/keylogger/" TargetMode="External"/><Relationship Id="rId2" Type="http://schemas.openxmlformats.org/officeDocument/2006/relationships/hyperlink" Target="https://iopscience.iop.org/article/10.1088/1742-6596/954/1/012008/pdf" TargetMode="External"/><Relationship Id="rId3" Type="http://schemas.openxmlformats.org/officeDocument/2006/relationships/hyperlink" Target="https://www.researchgate.net/publication/228797653_Keystroke_logging_keylogging" TargetMode="External"/><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p>
            <a:pPr algn="ctr">
              <a:lnSpc>
                <a:spcPct val="100000"/>
              </a:lnSpc>
              <a:buNone/>
            </a:pPr>
            <a:r>
              <a:rPr b="1" lang="en-US" sz="3600" spc="-1" strike="noStrike" cap="all">
                <a:solidFill>
                  <a:srgbClr val="1cade4"/>
                </a:solidFill>
                <a:latin typeface="Arial"/>
              </a:rPr>
              <a:t> </a:t>
            </a:r>
            <a:r>
              <a:rPr b="1" lang="en-US" sz="3600" spc="-1" strike="noStrike" cap="all">
                <a:solidFill>
                  <a:srgbClr val="1cade4"/>
                </a:solidFill>
                <a:latin typeface="Arial"/>
              </a:rPr>
              <a:t>KEYLOGGER</a:t>
            </a:r>
            <a:endParaRPr b="0" lang="en-US" sz="3600" spc="-1" strike="noStrike">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fillRef idx="0"/>
          <a:effectRef idx="0"/>
          <a:fontRef idx="minor"/>
        </p:style>
        <p:txBody>
          <a:bodyPr anchor="t">
            <a:spAutoFit/>
          </a:bodyPr>
          <a:p>
            <a:pPr algn="ctr">
              <a:lnSpc>
                <a:spcPct val="100000"/>
              </a:lnSpc>
              <a:buNone/>
            </a:pPr>
            <a:r>
              <a:rPr b="1" lang="en-US" sz="3200" spc="-1" strike="noStrike">
                <a:solidFill>
                  <a:srgbClr val="1482ac"/>
                </a:solidFill>
                <a:latin typeface="Arial"/>
              </a:rPr>
              <a:t>CAPSTONE PROJECT</a:t>
            </a:r>
            <a:endParaRPr b="0" lang="en-IN" sz="3200" spc="-1" strike="noStrike">
              <a:latin typeface="Arial"/>
            </a:endParaRPr>
          </a:p>
        </p:txBody>
      </p:sp>
      <p:sp>
        <p:nvSpPr>
          <p:cNvPr id="136" name="TextBox 3"/>
          <p:cNvSpPr/>
          <p:nvPr/>
        </p:nvSpPr>
        <p:spPr>
          <a:xfrm>
            <a:off x="3117600" y="4586400"/>
            <a:ext cx="7979760" cy="700920"/>
          </a:xfrm>
          <a:prstGeom prst="rect">
            <a:avLst/>
          </a:prstGeom>
          <a:noFill/>
          <a:ln w="0">
            <a:noFill/>
          </a:ln>
        </p:spPr>
        <p:style>
          <a:lnRef idx="0"/>
          <a:fillRef idx="0"/>
          <a:effectRef idx="0"/>
          <a:fontRef idx="minor"/>
        </p:style>
        <p:txBody>
          <a:bodyPr anchor="t">
            <a:spAutoFit/>
          </a:bodyPr>
          <a:p>
            <a:pPr>
              <a:lnSpc>
                <a:spcPct val="100000"/>
              </a:lnSpc>
              <a:buNone/>
            </a:pPr>
            <a:r>
              <a:rPr b="1" lang="en-US" sz="2000" spc="-1" strike="noStrike">
                <a:solidFill>
                  <a:srgbClr val="1482ac"/>
                </a:solidFill>
                <a:latin typeface="Arial"/>
              </a:rPr>
              <a:t>Presented By:</a:t>
            </a:r>
            <a:endParaRPr b="0" lang="en-IN" sz="2000" spc="-1" strike="noStrike">
              <a:latin typeface="Arial"/>
            </a:endParaRPr>
          </a:p>
          <a:p>
            <a:pPr>
              <a:lnSpc>
                <a:spcPct val="100000"/>
              </a:lnSpc>
              <a:buNone/>
            </a:pPr>
            <a:r>
              <a:rPr b="1" lang="en-US" sz="2000" spc="-1" strike="noStrike">
                <a:solidFill>
                  <a:srgbClr val="1482ac"/>
                </a:solidFill>
                <a:latin typeface="Arial"/>
              </a:rPr>
              <a:t>1. K AKSHAYA-College Of Engineering Guindy-B.Tech IT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6"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u="sng">
                <a:solidFill>
                  <a:srgbClr val="6eac1c"/>
                </a:solidFill>
                <a:uFillTx/>
                <a:latin typeface="Franklin Gothic Book"/>
                <a:ea typeface="Franklin Gothic Book"/>
                <a:hlinkClick r:id="rId1"/>
              </a:rPr>
              <a:t>https://www.grafiati.com/en/literature-selections/keylogger/</a:t>
            </a:r>
            <a:endParaRPr b="0" lang="en-US" sz="2400" spc="-1" strike="noStrike">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u="sng">
                <a:solidFill>
                  <a:srgbClr val="96de37"/>
                </a:solidFill>
                <a:uFillTx/>
                <a:latin typeface="Franklin Gothic Book"/>
                <a:ea typeface="Franklin Gothic Book"/>
                <a:hlinkClick r:id="rId2"/>
              </a:rPr>
              <a:t>https://iopscience.iop.org/article/10.1088/1742-6596/954/1/012008/pdf</a:t>
            </a:r>
            <a:endParaRPr b="0" lang="en-US" sz="2400" spc="-1" strike="noStrike">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u="sng">
                <a:solidFill>
                  <a:srgbClr val="96de37"/>
                </a:solidFill>
                <a:uFillTx/>
                <a:latin typeface="Franklin Gothic Book"/>
                <a:ea typeface="Franklin Gothic Book"/>
                <a:hlinkClick r:id="rId3"/>
              </a:rPr>
              <a:t>https://www.researchgate.net/publication/228797653_Keystroke_logging_keylogging</a:t>
            </a:r>
            <a:endParaRPr b="0" lang="en-US" sz="2400" spc="-1" strike="noStrike">
              <a:solidFill>
                <a:srgbClr val="404040"/>
              </a:solidFill>
              <a:latin typeface="Franklin Gothic Book"/>
            </a:endParaRPr>
          </a:p>
          <a:p>
            <a:pPr>
              <a:lnSpc>
                <a:spcPct val="110000"/>
              </a:lnSpc>
              <a:spcBef>
                <a:spcPts val="479"/>
              </a:spcBef>
              <a:spcAft>
                <a:spcPts val="601"/>
              </a:spcAft>
              <a:buNone/>
              <a:tabLst>
                <a:tab algn="l" pos="0"/>
              </a:tabLs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463040" y="2766240"/>
            <a:ext cx="9298440" cy="1325160"/>
          </a:xfrm>
          <a:prstGeom prst="rect">
            <a:avLst/>
          </a:prstGeom>
          <a:noFill/>
          <a:ln w="0">
            <a:noFill/>
          </a:ln>
        </p:spPr>
        <p:txBody>
          <a:bodyPr anchor="b">
            <a:noAutofit/>
          </a:bodyPr>
          <a:p>
            <a:pPr algn="ctr">
              <a:lnSpc>
                <a:spcPct val="100000"/>
              </a:lnSpc>
              <a:buNone/>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p>
            <a:pPr>
              <a:lnSpc>
                <a:spcPct val="100000"/>
              </a:lnSpc>
              <a:buNone/>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p>
            <a:pPr>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Autofit/>
          </a:bodyPr>
          <a:p>
            <a:pPr>
              <a:lnSpc>
                <a:spcPct val="110000"/>
              </a:lnSpc>
              <a:spcBef>
                <a:spcPts val="479"/>
              </a:spcBef>
              <a:spcAft>
                <a:spcPts val="601"/>
              </a:spcAft>
              <a:buNone/>
              <a:tabLst>
                <a:tab algn="l" pos="0"/>
              </a:tabLst>
            </a:pPr>
            <a:r>
              <a:rPr b="0" lang="en-US" sz="2400" spc="-1" strike="noStrike">
                <a:solidFill>
                  <a:srgbClr val="0f0f0f"/>
                </a:solidFill>
                <a:latin typeface="Franklin Gothic Book"/>
                <a:ea typeface="Franklin Gothic Book"/>
              </a:rPr>
              <a:t>The provided Python code presents a keylogger application integrated with a Tkinter-based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PlaceHolder 2"/>
          <p:cNvSpPr>
            <a:spLocks noGrp="1"/>
          </p:cNvSpPr>
          <p:nvPr>
            <p:ph/>
          </p:nvPr>
        </p:nvSpPr>
        <p:spPr>
          <a:xfrm>
            <a:off x="441720" y="1087200"/>
            <a:ext cx="11613240" cy="5209200"/>
          </a:xfrm>
          <a:prstGeom prst="rect">
            <a:avLst/>
          </a:prstGeom>
          <a:noFill/>
          <a:ln w="0">
            <a:noFill/>
          </a:ln>
        </p:spPr>
        <p:txBody>
          <a:bodyPr anchor="ctr">
            <a:noAutofit/>
          </a:bodyPr>
          <a:p>
            <a:pPr>
              <a:lnSpc>
                <a:spcPct val="110000"/>
              </a:lnSpc>
              <a:spcBef>
                <a:spcPts val="241"/>
              </a:spcBef>
              <a:spcAft>
                <a:spcPts val="601"/>
              </a:spcAft>
              <a:buNone/>
            </a:pP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The provided Python code offers a basis for addressing the challenge of developing a keylogger application with a Tkinter-based graphical user interface (GUI). To enhance its functionality and usability, the following steps can be implemented:</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Collection:</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The code collects data on key press, hold, and release events using the pynput library</a:t>
            </a:r>
            <a:r>
              <a:rPr b="1" lang="en-IN" sz="1200" spc="-1" strike="noStrike">
                <a:solidFill>
                  <a:srgbClr val="404040"/>
                </a:solidFill>
                <a:latin typeface="Calibri"/>
                <a:ea typeface="Franklin Gothic Book"/>
              </a:rPr>
              <a:t>.</a:t>
            </a:r>
            <a:endParaRPr b="0" lang="en-US" sz="1200" spc="-1" strike="noStrike">
              <a:solidFill>
                <a:srgbClr val="404040"/>
              </a:solidFill>
              <a:latin typeface="Franklin Gothic Book"/>
            </a:endParaRPr>
          </a:p>
          <a:p>
            <a:pPr marL="306000" indent="-305280">
              <a:lnSpc>
                <a:spcPct val="110000"/>
              </a:lnSpc>
              <a:spcBef>
                <a:spcPts val="300"/>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Machine Learning Algorithm</a:t>
            </a:r>
            <a:r>
              <a:rPr b="1" lang="en-US" sz="1500" spc="-1" strike="noStrike">
                <a:solidFill>
                  <a:srgbClr val="404040"/>
                </a:solidFill>
                <a:latin typeface="Calibri"/>
                <a:ea typeface="Franklin Gothic Book"/>
              </a:rPr>
              <a:t>: </a:t>
            </a:r>
            <a:endParaRPr b="0" lang="en-US" sz="1500" spc="-1" strike="noStrike">
              <a:solidFill>
                <a:srgbClr val="404040"/>
              </a:solidFill>
              <a:latin typeface="Franklin Gothic Book"/>
            </a:endParaRPr>
          </a:p>
          <a:p>
            <a:pPr lvl="1" marL="496080" indent="-17136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The application relies on event listener functions provided by the pynput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Preprocessing:</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As the data collection process is straightforward, no specific preprocessing steps are required in this context</a:t>
            </a:r>
            <a:r>
              <a:rPr b="1" lang="en-IN" sz="1200" spc="-1" strike="noStrike">
                <a:solidFill>
                  <a:srgbClr val="404040"/>
                </a:solidFill>
                <a:latin typeface="Calibri"/>
                <a:ea typeface="Franklin Gothic Book"/>
              </a:rPr>
              <a:t>.</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Deployment:</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Develop a user-friendly interface or application using Tkinter to provide a seamless user experience for starting and stopping the keylogging process</a:t>
            </a:r>
            <a:r>
              <a:rPr b="1" lang="en-IN" sz="1200" spc="-1" strike="noStrike">
                <a:solidFill>
                  <a:srgbClr val="404040"/>
                </a:solidFill>
                <a:latin typeface="Calibri"/>
                <a:ea typeface="Franklin Gothic Book"/>
              </a:rPr>
              <a:t>.</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Enhance the GUI design to improve usability and aesthetics</a:t>
            </a:r>
            <a:r>
              <a:rPr b="1" lang="en-IN" sz="1200" spc="-1" strike="noStrike">
                <a:solidFill>
                  <a:srgbClr val="404040"/>
                </a:solidFill>
                <a:latin typeface="Calibri"/>
                <a:ea typeface="Franklin Gothic Book"/>
              </a:rPr>
              <a:t>.</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Evaluation:</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Assess the application's performance by testing its functionality on different operating systems and environments</a:t>
            </a:r>
            <a:r>
              <a:rPr b="1" lang="en-IN" sz="1200" spc="-1" strike="noStrike">
                <a:solidFill>
                  <a:srgbClr val="404040"/>
                </a:solidFill>
                <a:latin typeface="Calibri"/>
                <a:ea typeface="Franklin Gothic Book"/>
              </a:rPr>
              <a:t>.</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Calibri"/>
                <a:ea typeface="Franklin Gothic Book"/>
              </a:rPr>
              <a:t>Gather user feedback to identify areas for improvement, such as additional features or enhancements to the GUI</a:t>
            </a:r>
            <a:r>
              <a:rPr b="1" lang="en-IN" sz="1200" spc="-1" strike="noStrike">
                <a:solidFill>
                  <a:srgbClr val="404040"/>
                </a:solidFill>
                <a:latin typeface="Calibri"/>
                <a:ea typeface="Franklin Gothic Book"/>
              </a:rPr>
              <a:t>.</a:t>
            </a:r>
            <a:endParaRPr b="0" lang="en-US" sz="1200" spc="-1" strike="noStrike">
              <a:solidFill>
                <a:srgbClr val="404040"/>
              </a:solidFill>
              <a:latin typeface="Franklin Gothic Book"/>
            </a:endParaRPr>
          </a:p>
          <a:p>
            <a:pPr lvl="1" marL="630000" indent="-305280">
              <a:lnSpc>
                <a:spcPct val="10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Result:</a:t>
            </a:r>
            <a:r>
              <a:rPr b="0" lang="en-US" sz="1200" spc="-1" strike="noStrike">
                <a:solidFill>
                  <a:srgbClr val="404040"/>
                </a:solidFill>
                <a:latin typeface="Franklin Gothic Book"/>
                <a:ea typeface="Franklin Gothic Book"/>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b="0" lang="en-US" sz="1200" spc="-1" strike="noStrike">
              <a:solidFill>
                <a:srgbClr val="404040"/>
              </a:solidFill>
              <a:latin typeface="Franklin Gothic Book"/>
            </a:endParaRPr>
          </a:p>
          <a:p>
            <a:pPr>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ctr">
            <a:noAutofit/>
          </a:bodyPr>
          <a:p>
            <a:pPr marL="305280" indent="-305280">
              <a:lnSpc>
                <a:spcPct val="110000"/>
              </a:lnSpc>
              <a:spcBef>
                <a:spcPts val="360"/>
              </a:spcBef>
              <a:spcAft>
                <a:spcPts val="601"/>
              </a:spcAft>
              <a:buClr>
                <a:srgbClr val="1cade4"/>
              </a:buClr>
              <a:buSzPct val="92000"/>
              <a:buFont typeface="Wingdings 2" charset="2"/>
              <a:buChar char=""/>
            </a:pPr>
            <a:r>
              <a:rPr b="0" lang="en-IN" sz="1800" spc="-1" strike="noStrike">
                <a:solidFill>
                  <a:srgbClr val="0f0f0f"/>
                </a:solidFill>
                <a:latin typeface="Franklin Gothic Book"/>
              </a:rPr>
              <a:t>System requirements:</a:t>
            </a:r>
            <a:endParaRPr b="0" lang="en-US" sz="1800" spc="-1" strike="noStrike">
              <a:solidFill>
                <a:srgbClr val="404040"/>
              </a:solidFill>
              <a:latin typeface="Franklin Gothic Book"/>
            </a:endParaRPr>
          </a:p>
          <a:p>
            <a:pPr lvl="1" marL="630000" indent="-306000" algn="just">
              <a:lnSpc>
                <a:spcPct val="100000"/>
              </a:lnSpc>
              <a:spcBef>
                <a:spcPts val="300"/>
              </a:spcBef>
              <a:spcAft>
                <a:spcPts val="601"/>
              </a:spcAft>
              <a:buClr>
                <a:srgbClr val="1cade4"/>
              </a:buClr>
              <a:buSzPct val="92000"/>
              <a:buFont typeface="Wingdings 2" charset="2"/>
              <a:buChar char=""/>
            </a:pPr>
            <a:r>
              <a:rPr b="0" lang="en-US" sz="1500" spc="-1" strike="noStrike">
                <a:solidFill>
                  <a:srgbClr val="0f0f0f"/>
                </a:solidFill>
                <a:latin typeface="Franklin Gothic Book"/>
              </a:rPr>
              <a:t>Define the hardware and software prerequisites necessary for running the keylogger application effectively.</a:t>
            </a:r>
            <a:endParaRPr b="0" lang="en-US" sz="1500" spc="-1" strike="noStrike">
              <a:solidFill>
                <a:srgbClr val="404040"/>
              </a:solidFill>
              <a:latin typeface="Franklin Gothic Book"/>
            </a:endParaRPr>
          </a:p>
          <a:p>
            <a:pPr lvl="1" marL="630000" indent="-306000" algn="just">
              <a:lnSpc>
                <a:spcPct val="100000"/>
              </a:lnSpc>
              <a:spcBef>
                <a:spcPts val="300"/>
              </a:spcBef>
              <a:spcAft>
                <a:spcPts val="601"/>
              </a:spcAft>
              <a:buClr>
                <a:srgbClr val="1cade4"/>
              </a:buClr>
              <a:buSzPct val="92000"/>
              <a:buFont typeface="Wingdings 2" charset="2"/>
              <a:buChar char=""/>
            </a:pPr>
            <a:r>
              <a:rPr b="0" lang="en-US" sz="1500" spc="-1" strike="noStrike">
                <a:solidFill>
                  <a:srgbClr val="0f0f0f"/>
                </a:solidFill>
                <a:latin typeface="Franklin Gothic Book"/>
              </a:rPr>
              <a:t>Specify the supported operating systems and system configurations for seamless compatibility.</a:t>
            </a:r>
            <a:endParaRPr b="0" lang="en-US" sz="15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pPr>
            <a:r>
              <a:rPr b="0" lang="en-IN" sz="1800" spc="-1" strike="noStrike">
                <a:solidFill>
                  <a:srgbClr val="0f0f0f"/>
                </a:solidFill>
                <a:latin typeface="Franklin Gothic Book"/>
              </a:rPr>
              <a:t>Library required to build the model</a:t>
            </a:r>
            <a:endParaRPr b="0" lang="en-US" sz="1800" spc="-1" strike="noStrike">
              <a:solidFill>
                <a:srgbClr val="404040"/>
              </a:solidFill>
              <a:latin typeface="Franklin Gothic Book"/>
            </a:endParaRPr>
          </a:p>
          <a:p>
            <a:pPr lvl="1" marL="630000" indent="-306000">
              <a:lnSpc>
                <a:spcPct val="100000"/>
              </a:lnSpc>
              <a:spcBef>
                <a:spcPts val="300"/>
              </a:spcBef>
              <a:spcAft>
                <a:spcPts val="601"/>
              </a:spcAft>
              <a:buClr>
                <a:srgbClr val="1cade4"/>
              </a:buClr>
              <a:buSzPct val="92000"/>
              <a:buFont typeface="Wingdings 2" charset="2"/>
              <a:buChar char=""/>
            </a:pPr>
            <a:r>
              <a:rPr b="0" lang="en-IN" sz="1500" spc="-1" strike="noStrike">
                <a:solidFill>
                  <a:srgbClr val="0f0f0f"/>
                </a:solidFill>
                <a:latin typeface="Franklin Gothic Book"/>
              </a:rPr>
              <a:t>I</a:t>
            </a:r>
            <a:r>
              <a:rPr b="0" lang="en-US" sz="1500" spc="-1" strike="noStrike">
                <a:solidFill>
                  <a:srgbClr val="0f0f0f"/>
                </a:solidFill>
                <a:latin typeface="Franklin Gothic Book"/>
              </a:rPr>
              <a:t>dentify the external libraries and dependencies utilized in constructing the keylogger application.</a:t>
            </a:r>
            <a:endParaRPr b="0" lang="en-US" sz="1500" spc="-1" strike="noStrike">
              <a:solidFill>
                <a:srgbClr val="404040"/>
              </a:solidFill>
              <a:latin typeface="Franklin Gothic Book"/>
            </a:endParaRPr>
          </a:p>
          <a:p>
            <a:pPr lvl="1" marL="630000" indent="-306000">
              <a:lnSpc>
                <a:spcPct val="100000"/>
              </a:lnSpc>
              <a:spcBef>
                <a:spcPts val="300"/>
              </a:spcBef>
              <a:spcAft>
                <a:spcPts val="601"/>
              </a:spcAft>
              <a:buClr>
                <a:srgbClr val="1cade4"/>
              </a:buClr>
              <a:buSzPct val="92000"/>
              <a:buFont typeface="Wingdings 2" charset="2"/>
              <a:buChar char=""/>
            </a:pPr>
            <a:r>
              <a:rPr b="0" lang="en-US" sz="1500" spc="-1" strike="noStrike">
                <a:solidFill>
                  <a:srgbClr val="0f0f0f"/>
                </a:solidFill>
                <a:latin typeface="Franklin Gothic Book"/>
              </a:rPr>
              <a:t>Highlight key libraries such as tkinter for GUI development and pynput for capturing keyboard events.</a:t>
            </a:r>
            <a:endParaRPr b="0" lang="en-US" sz="1500" spc="-1" strike="noStrike">
              <a:solidFill>
                <a:srgbClr val="404040"/>
              </a:solidFill>
              <a:latin typeface="Franklin Gothic Book"/>
            </a:endParaRPr>
          </a:p>
          <a:p>
            <a:pPr>
              <a:lnSpc>
                <a:spcPct val="110000"/>
              </a:lnSpc>
              <a:spcBef>
                <a:spcPts val="360"/>
              </a:spcBef>
              <a:spcAft>
                <a:spcPts val="601"/>
              </a:spcAft>
              <a:buNone/>
              <a:tabLst>
                <a:tab algn="l" pos="0"/>
              </a:tabLst>
            </a:pPr>
            <a:r>
              <a:rPr b="0" lang="en-IN" sz="1800" spc="-1" strike="noStrike">
                <a:solidFill>
                  <a:srgbClr val="0f0f0f"/>
                </a:solidFill>
                <a:latin typeface="Franklin Gothic Book"/>
              </a:rPr>
              <a:t>         </a:t>
            </a:r>
            <a:endParaRPr b="0" lang="en-US" sz="1800" spc="-1" strike="noStrike">
              <a:solidFill>
                <a:srgbClr val="404040"/>
              </a:solidFill>
              <a:latin typeface="Franklin Gothic Book"/>
            </a:endParaRPr>
          </a:p>
        </p:txBody>
      </p:sp>
      <p:sp>
        <p:nvSpPr>
          <p:cNvPr id="145" name="Rectangle 1"/>
          <p:cNvSpPr/>
          <p:nvPr/>
        </p:nvSpPr>
        <p:spPr>
          <a:xfrm>
            <a:off x="1718280" y="-181800"/>
            <a:ext cx="8754840" cy="365040"/>
          </a:xfrm>
          <a:prstGeom prst="rect">
            <a:avLst/>
          </a:prstGeom>
          <a:solidFill>
            <a:srgbClr val="212121"/>
          </a:solidFill>
          <a:ln w="0">
            <a:noFill/>
          </a:ln>
        </p:spPr>
        <p:style>
          <a:lnRef idx="0"/>
          <a:fillRef idx="0"/>
          <a:effectRef idx="0"/>
          <a:fontRef idx="minor"/>
        </p:style>
        <p:txBody>
          <a:bodyPr numCol="1" spcCol="0" wrap="none" anchor="ctr">
            <a:spAutoFit/>
          </a:bodyPr>
          <a:p>
            <a:pPr>
              <a:lnSpc>
                <a:spcPct val="100000"/>
              </a:lnSpc>
              <a:buNone/>
              <a:tabLst>
                <a:tab algn="l" pos="0"/>
              </a:tabLst>
            </a:pPr>
            <a:r>
              <a:rPr b="0" lang="en-US" sz="1200" spc="-1" strike="noStrike">
                <a:solidFill>
                  <a:srgbClr val="ececec"/>
                </a:solidFill>
                <a:latin typeface="Söhne"/>
              </a:rPr>
              <a:t>Highlight key libraries such as </a:t>
            </a:r>
            <a:r>
              <a:rPr b="1" lang="en-US" sz="1800" spc="-1" strike="noStrike">
                <a:solidFill>
                  <a:srgbClr val="ececec"/>
                </a:solidFill>
                <a:latin typeface="Söhne Mono"/>
              </a:rPr>
              <a:t>tkinter</a:t>
            </a:r>
            <a:r>
              <a:rPr b="0" lang="en-US" sz="1200" spc="-1" strike="noStrike">
                <a:solidFill>
                  <a:srgbClr val="ececec"/>
                </a:solidFill>
                <a:latin typeface="Söhne"/>
              </a:rPr>
              <a:t> for GUI development and </a:t>
            </a:r>
            <a:r>
              <a:rPr b="1" lang="en-US" sz="1800" spc="-1" strike="noStrike">
                <a:solidFill>
                  <a:srgbClr val="ececec"/>
                </a:solidFill>
                <a:latin typeface="Söhne Mono"/>
              </a:rPr>
              <a:t>pynput</a:t>
            </a:r>
            <a:r>
              <a:rPr b="0" lang="en-US" sz="1200" spc="-1" strike="noStrike">
                <a:solidFill>
                  <a:srgbClr val="ececec"/>
                </a:solidFill>
                <a:latin typeface="Söhne"/>
              </a:rPr>
              <a:t> for capturing keyboard events.</a:t>
            </a:r>
            <a:r>
              <a:rPr b="0" lang="en-US" sz="800" spc="-1" strike="noStrike">
                <a:solidFill>
                  <a:srgbClr val="000000"/>
                </a:solidFill>
                <a:latin typeface="Arial"/>
              </a:rPr>
              <a:t> </a:t>
            </a:r>
            <a:endParaRPr b="0" lang="en-IN" sz="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7" name="PlaceHolder 2"/>
          <p:cNvSpPr>
            <a:spLocks noGrp="1"/>
          </p:cNvSpPr>
          <p:nvPr>
            <p:ph/>
          </p:nvPr>
        </p:nvSpPr>
        <p:spPr>
          <a:xfrm>
            <a:off x="581040" y="1302120"/>
            <a:ext cx="11029320" cy="4853520"/>
          </a:xfrm>
          <a:prstGeom prst="rect">
            <a:avLst/>
          </a:prstGeom>
          <a:noFill/>
          <a:ln w="0">
            <a:noFill/>
          </a:ln>
        </p:spPr>
        <p:txBody>
          <a:bodyPr anchor="ctr">
            <a:normAutofit fontScale="94000"/>
          </a:bodyPr>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The chosen algorithm for the keylogger application is based on utilizing event listener functions provided by the pynput library. These functions enable the detection and capture of key press, hold, and release events in real-time</a:t>
            </a:r>
            <a:r>
              <a:rPr b="0" lang="en-IN" sz="1400" spc="-1" strike="noStrike">
                <a:solidFill>
                  <a:srgbClr val="404040"/>
                </a:solidFill>
                <a:latin typeface="Franklin Gothic Book"/>
                <a:ea typeface="Franklin Gothic Book"/>
              </a:rPr>
              <a:t>.</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The input features utilized by the keylogger algorithm include various attributes of key events, such as timestamps, key identifiers (e.g., 'a', 'b', 'Enter'), and event types (press, hold, release)</a:t>
            </a:r>
            <a:r>
              <a:rPr b="0" lang="en-IN" sz="1400" spc="-1" strike="noStrike">
                <a:solidFill>
                  <a:srgbClr val="404040"/>
                </a:solidFill>
                <a:latin typeface="Franklin Gothic Book"/>
                <a:ea typeface="Franklin Gothic Book"/>
              </a:rPr>
              <a:t>.</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Additionally, the keylogger may consider contextual information, such as the active application window or system-wide keyboard events, to provide comprehensive logging capabilities.</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The keylogger algorithm does not undergo a traditional training process, as it primarily functions as a real-time event listener and logger</a:t>
            </a:r>
            <a:r>
              <a:rPr b="0" lang="en-IN" sz="1400" spc="-1" strike="noStrike">
                <a:solidFill>
                  <a:srgbClr val="404040"/>
                </a:solidFill>
                <a:latin typeface="Franklin Gothic Book"/>
                <a:ea typeface="Franklin Gothic Book"/>
              </a:rPr>
              <a:t>.</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Initialization of the keylogger involves setting up event listeners to detect key events and configuring event buffers to handle incoming events efficiently.</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The keylogger captures and processes key events in real-time, logging each event along with its associated timestamp and event type</a:t>
            </a:r>
            <a:r>
              <a:rPr b="0" lang="en-IN" sz="1400" spc="-1" strike="noStrike">
                <a:solidFill>
                  <a:srgbClr val="404040"/>
                </a:solidFill>
                <a:latin typeface="Franklin Gothic Book"/>
                <a:ea typeface="Franklin Gothic Book"/>
              </a:rPr>
              <a:t>.</a:t>
            </a:r>
            <a:endParaRPr b="0" lang="en-US" sz="1400" spc="-1" strike="noStrike">
              <a:solidFill>
                <a:srgbClr val="404040"/>
              </a:solidFill>
              <a:latin typeface="Franklin Gothic Book"/>
            </a:endParaRPr>
          </a:p>
          <a:p>
            <a:pPr lvl="1" marL="630000" indent="-30528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ea typeface="Franklin Gothic Book"/>
              </a:rPr>
              <a:t>Different types of key events, including key press, hold, and release actions, are handled and stored sequentially in log files for later analysis or monitoring purposes.</a:t>
            </a:r>
            <a:endParaRPr b="0" lang="en-US" sz="1400" spc="-1" strike="noStrike">
              <a:solidFill>
                <a:srgbClr val="404040"/>
              </a:solidFill>
              <a:latin typeface="Franklin Gothic Book"/>
            </a:endParaRPr>
          </a:p>
          <a:p>
            <a:pPr>
              <a:lnSpc>
                <a:spcPct val="110000"/>
              </a:lnSpc>
              <a:spcBef>
                <a:spcPts val="340"/>
              </a:spcBef>
              <a:spcAft>
                <a:spcPts val="601"/>
              </a:spcAft>
              <a:buNone/>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sp>
        <p:nvSpPr>
          <p:cNvPr id="149" name="PlaceHolder 2"/>
          <p:cNvSpPr>
            <a:spLocks noGrp="1"/>
          </p:cNvSpPr>
          <p:nvPr>
            <p:ph/>
          </p:nvPr>
        </p:nvSpPr>
        <p:spPr>
          <a:xfrm>
            <a:off x="694440" y="1368000"/>
            <a:ext cx="11029320" cy="4672800"/>
          </a:xfrm>
          <a:prstGeom prst="rect">
            <a:avLst/>
          </a:prstGeom>
          <a:noFill/>
          <a:ln w="0">
            <a:noFill/>
          </a:ln>
        </p:spPr>
        <p:txBody>
          <a:bodyPr anchor="ctr">
            <a:normAutofit fontScale="67000"/>
          </a:bodyPr>
          <a:p>
            <a:pPr>
              <a:lnSpc>
                <a:spcPct val="110000"/>
              </a:lnSpc>
              <a:spcBef>
                <a:spcPts val="479"/>
              </a:spcBef>
              <a:spcAft>
                <a:spcPts val="601"/>
              </a:spcAft>
              <a:buNone/>
              <a:tabLst>
                <a:tab algn="l" pos="0"/>
              </a:tabLst>
            </a:pPr>
            <a:r>
              <a:rPr b="0" lang="en-US" sz="2400" spc="-1" strike="noStrike">
                <a:solidFill>
                  <a:srgbClr val="404040"/>
                </a:solidFill>
                <a:latin typeface="Franklin Gothic Book"/>
              </a:rPr>
              <a:t>Upon evaluation, the keylogger application demonstrates robust functionality and performance in capturing and logging keystrokes effectively. Here are the summarized results:</a:t>
            </a:r>
            <a:endParaRPr b="0" lang="en-US" sz="2400" spc="-1" strike="noStrike">
              <a:solidFill>
                <a:srgbClr val="404040"/>
              </a:solidFill>
              <a:latin typeface="Franklin Gothic Book"/>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0" lang="en-US" sz="2400" spc="-1" strike="noStrike">
                <a:solidFill>
                  <a:srgbClr val="404040"/>
                </a:solidFill>
                <a:latin typeface="Franklin Gothic Book"/>
              </a:rPr>
              <a:t>Accuracy and Effectiveness: </a:t>
            </a:r>
            <a:endParaRPr b="0" lang="en-US" sz="2400" spc="-1" strike="noStrike">
              <a:solidFill>
                <a:srgbClr val="404040"/>
              </a:solidFill>
              <a:latin typeface="Franklin Gothic Book"/>
            </a:endParaRPr>
          </a:p>
          <a:p>
            <a:pPr lvl="1" marL="630000" indent="-306000">
              <a:lnSpc>
                <a:spcPct val="100000"/>
              </a:lnSpc>
              <a:spcBef>
                <a:spcPts val="420"/>
              </a:spcBef>
              <a:spcAft>
                <a:spcPts val="601"/>
              </a:spcAft>
              <a:buClr>
                <a:srgbClr val="1cade4"/>
              </a:buClr>
              <a:buSzPct val="92000"/>
              <a:buFont typeface="Wingdings 2" charset="2"/>
              <a:buChar char=""/>
              <a:tabLst>
                <a:tab algn="l" pos="0"/>
              </a:tabLst>
            </a:pPr>
            <a:r>
              <a:rPr b="0" lang="en-US" sz="2100" spc="-1" strike="noStrike">
                <a:solidFill>
                  <a:srgbClr val="404040"/>
                </a:solidFill>
                <a:latin typeface="Franklin Gothic Book"/>
              </a:rPr>
              <a:t>The keylogger accurately captures key press, hold, and release events in</a:t>
            </a:r>
            <a:endParaRPr b="0" lang="en-US" sz="2100" spc="-1" strike="noStrike">
              <a:solidFill>
                <a:srgbClr val="404040"/>
              </a:solidFill>
              <a:latin typeface="Franklin Gothic Book"/>
            </a:endParaRPr>
          </a:p>
          <a:p>
            <a:pPr marL="324000">
              <a:lnSpc>
                <a:spcPct val="100000"/>
              </a:lnSpc>
              <a:spcBef>
                <a:spcPts val="420"/>
              </a:spcBef>
              <a:spcAft>
                <a:spcPts val="601"/>
              </a:spcAft>
              <a:buNone/>
              <a:tabLst>
                <a:tab algn="l" pos="0"/>
              </a:tabLst>
            </a:pPr>
            <a:r>
              <a:rPr b="0" lang="en-US" sz="2100" spc="-1" strike="noStrike">
                <a:solidFill>
                  <a:srgbClr val="404040"/>
                </a:solidFill>
                <a:latin typeface="Franklin Gothic Book"/>
              </a:rPr>
              <a:t> </a:t>
            </a:r>
            <a:r>
              <a:rPr b="0" lang="en-US" sz="2100" spc="-1" strike="noStrike">
                <a:solidFill>
                  <a:srgbClr val="404040"/>
                </a:solidFill>
                <a:latin typeface="Franklin Gothic Book"/>
              </a:rPr>
              <a:t>real-time with high precision.</a:t>
            </a:r>
            <a:endParaRPr b="0" lang="en-US" sz="2100" spc="-1" strike="noStrike">
              <a:solidFill>
                <a:srgbClr val="404040"/>
              </a:solidFill>
              <a:latin typeface="Franklin Gothic Book"/>
            </a:endParaRPr>
          </a:p>
          <a:p>
            <a:pPr lvl="1" marL="630000" indent="-306000">
              <a:lnSpc>
                <a:spcPct val="100000"/>
              </a:lnSpc>
              <a:spcBef>
                <a:spcPts val="420"/>
              </a:spcBef>
              <a:spcAft>
                <a:spcPts val="601"/>
              </a:spcAft>
              <a:buClr>
                <a:srgbClr val="1cade4"/>
              </a:buClr>
              <a:buSzPct val="92000"/>
              <a:buFont typeface="Wingdings 2" charset="2"/>
              <a:buChar char=""/>
              <a:tabLst>
                <a:tab algn="l" pos="0"/>
              </a:tabLst>
            </a:pPr>
            <a:r>
              <a:rPr b="0" lang="en-US" sz="2100" spc="-1" strike="noStrike">
                <a:solidFill>
                  <a:srgbClr val="404040"/>
                </a:solidFill>
                <a:latin typeface="Franklin Gothic Book"/>
              </a:rPr>
              <a:t>Event detection rate is consistently high, ensuring comprehensive logging</a:t>
            </a:r>
            <a:endParaRPr b="0" lang="en-US" sz="2100" spc="-1" strike="noStrike">
              <a:solidFill>
                <a:srgbClr val="404040"/>
              </a:solidFill>
              <a:latin typeface="Franklin Gothic Book"/>
            </a:endParaRPr>
          </a:p>
          <a:p>
            <a:pPr marL="324000">
              <a:lnSpc>
                <a:spcPct val="100000"/>
              </a:lnSpc>
              <a:spcBef>
                <a:spcPts val="420"/>
              </a:spcBef>
              <a:spcAft>
                <a:spcPts val="601"/>
              </a:spcAft>
              <a:buNone/>
              <a:tabLst>
                <a:tab algn="l" pos="0"/>
              </a:tabLst>
            </a:pPr>
            <a:r>
              <a:rPr b="0" lang="en-US" sz="2100" spc="-1" strike="noStrike">
                <a:solidFill>
                  <a:srgbClr val="404040"/>
                </a:solidFill>
                <a:latin typeface="Franklin Gothic Book"/>
              </a:rPr>
              <a:t> </a:t>
            </a:r>
            <a:r>
              <a:rPr b="0" lang="en-US" sz="2100" spc="-1" strike="noStrike">
                <a:solidFill>
                  <a:srgbClr val="404040"/>
                </a:solidFill>
                <a:latin typeface="Franklin Gothic Book"/>
              </a:rPr>
              <a:t>of keystrokes across various applications and system environments. </a:t>
            </a:r>
            <a:endParaRPr b="0" lang="en-US" sz="2100" spc="-1" strike="noStrike">
              <a:solidFill>
                <a:srgbClr val="404040"/>
              </a:solidFill>
              <a:latin typeface="Franklin Gothic Book"/>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0" lang="en-US" sz="2400" spc="-1" strike="noStrike">
                <a:solidFill>
                  <a:srgbClr val="404040"/>
                </a:solidFill>
                <a:latin typeface="Franklin Gothic Book"/>
              </a:rPr>
              <a:t>Visualizations and Comparisons:  </a:t>
            </a:r>
            <a:endParaRPr b="0" lang="en-US" sz="2400" spc="-1" strike="noStrike">
              <a:solidFill>
                <a:srgbClr val="404040"/>
              </a:solidFill>
              <a:latin typeface="Franklin Gothic Book"/>
            </a:endParaRPr>
          </a:p>
          <a:p>
            <a:pPr lvl="1" marL="630000" indent="-306000">
              <a:lnSpc>
                <a:spcPct val="100000"/>
              </a:lnSpc>
              <a:spcBef>
                <a:spcPts val="420"/>
              </a:spcBef>
              <a:spcAft>
                <a:spcPts val="601"/>
              </a:spcAft>
              <a:buClr>
                <a:srgbClr val="1cade4"/>
              </a:buClr>
              <a:buSzPct val="92000"/>
              <a:buFont typeface="Wingdings 2" charset="2"/>
              <a:buChar char=""/>
              <a:tabLst>
                <a:tab algn="l" pos="0"/>
              </a:tabLst>
            </a:pPr>
            <a:r>
              <a:rPr b="0" lang="en-US" sz="2100" spc="-1" strike="noStrike">
                <a:solidFill>
                  <a:srgbClr val="404040"/>
                </a:solidFill>
                <a:latin typeface="Franklin Gothic Book"/>
              </a:rPr>
              <a:t>Visualizations depicting the frequency and distribution of logged keystrokes </a:t>
            </a:r>
            <a:endParaRPr b="0" lang="en-US" sz="2100" spc="-1" strike="noStrike">
              <a:solidFill>
                <a:srgbClr val="404040"/>
              </a:solidFill>
              <a:latin typeface="Franklin Gothic Book"/>
            </a:endParaRPr>
          </a:p>
          <a:p>
            <a:pPr marL="324000">
              <a:lnSpc>
                <a:spcPct val="100000"/>
              </a:lnSpc>
              <a:spcBef>
                <a:spcPts val="420"/>
              </a:spcBef>
              <a:spcAft>
                <a:spcPts val="601"/>
              </a:spcAft>
              <a:buNone/>
              <a:tabLst>
                <a:tab algn="l" pos="0"/>
              </a:tabLst>
            </a:pPr>
            <a:r>
              <a:rPr b="0" lang="en-US" sz="2100" spc="-1" strike="noStrike">
                <a:solidFill>
                  <a:srgbClr val="404040"/>
                </a:solidFill>
                <a:latin typeface="Franklin Gothic Book"/>
              </a:rPr>
              <a:t>over time provide valuable insights into user activity patterns. </a:t>
            </a:r>
            <a:endParaRPr b="0" lang="en-US" sz="2100" spc="-1" strike="noStrike">
              <a:solidFill>
                <a:srgbClr val="404040"/>
              </a:solidFill>
              <a:latin typeface="Franklin Gothic Book"/>
            </a:endParaRPr>
          </a:p>
          <a:p>
            <a:pPr marL="306000" indent="-306000">
              <a:lnSpc>
                <a:spcPct val="110000"/>
              </a:lnSpc>
              <a:spcBef>
                <a:spcPts val="541"/>
              </a:spcBef>
              <a:spcAft>
                <a:spcPts val="601"/>
              </a:spcAft>
              <a:buClr>
                <a:srgbClr val="1cade4"/>
              </a:buClr>
              <a:buSzPct val="92000"/>
              <a:buFont typeface="Wingdings 2" charset="2"/>
              <a:buChar char=""/>
              <a:tabLst>
                <a:tab algn="l" pos="0"/>
              </a:tabLst>
            </a:pPr>
            <a:r>
              <a:rPr b="0" lang="en-US" sz="2700" spc="-1" strike="noStrike">
                <a:solidFill>
                  <a:srgbClr val="404040"/>
                </a:solidFill>
                <a:latin typeface="Franklin Gothic Book"/>
              </a:rPr>
              <a:t>Model's Performance:  </a:t>
            </a:r>
            <a:endParaRPr b="0" lang="en-US" sz="2700" spc="-1" strike="noStrike">
              <a:solidFill>
                <a:srgbClr val="404040"/>
              </a:solidFill>
              <a:latin typeface="Franklin Gothic Book"/>
            </a:endParaRPr>
          </a:p>
          <a:p>
            <a:pPr lvl="1" marL="630000" indent="-306000">
              <a:lnSpc>
                <a:spcPct val="100000"/>
              </a:lnSpc>
              <a:spcBef>
                <a:spcPts val="420"/>
              </a:spcBef>
              <a:spcAft>
                <a:spcPts val="601"/>
              </a:spcAft>
              <a:buClr>
                <a:srgbClr val="1cade4"/>
              </a:buClr>
              <a:buSzPct val="92000"/>
              <a:buFont typeface="Wingdings 2" charset="2"/>
              <a:buChar char=""/>
              <a:tabLst>
                <a:tab algn="l" pos="0"/>
              </a:tabLst>
            </a:pPr>
            <a:r>
              <a:rPr b="0" lang="en-US" sz="2100" spc="-1" strike="noStrike">
                <a:solidFill>
                  <a:srgbClr val="404040"/>
                </a:solidFill>
                <a:latin typeface="Franklin Gothic Book"/>
              </a:rPr>
              <a:t>The keylogger model exhibits reliable performance in capturing keystrokes across different applications and system configurations. Event latency is minimal, ensuring timely logging of keystrokes without noticeable delays.</a:t>
            </a:r>
            <a:endParaRPr b="0" lang="en-US" sz="2100" spc="-1" strike="noStrike">
              <a:solidFill>
                <a:srgbClr val="404040"/>
              </a:solidFill>
              <a:latin typeface="Franklin Gothic Book"/>
            </a:endParaRPr>
          </a:p>
          <a:p>
            <a:pPr lvl="1" marL="630000" indent="-306000">
              <a:lnSpc>
                <a:spcPct val="100000"/>
              </a:lnSpc>
              <a:spcBef>
                <a:spcPts val="420"/>
              </a:spcBef>
              <a:spcAft>
                <a:spcPts val="601"/>
              </a:spcAft>
              <a:buClr>
                <a:srgbClr val="1cade4"/>
              </a:buClr>
              <a:buSzPct val="92000"/>
              <a:buFont typeface="Wingdings 2" charset="2"/>
              <a:buChar char=""/>
              <a:tabLst>
                <a:tab algn="l" pos="0"/>
              </a:tabLst>
            </a:pPr>
            <a:r>
              <a:rPr b="0" lang="en-US" sz="2100" spc="-1" strike="noStrike">
                <a:solidFill>
                  <a:srgbClr val="404040"/>
                </a:solidFill>
                <a:latin typeface="Franklin Gothic Book"/>
              </a:rPr>
              <a:t> </a:t>
            </a:r>
            <a:r>
              <a:rPr b="0" lang="en-US" sz="2100" spc="-1" strike="noStrike">
                <a:solidFill>
                  <a:srgbClr val="404040"/>
                </a:solidFill>
                <a:latin typeface="Franklin Gothic Book"/>
              </a:rPr>
              <a:t>Effective buffer management prevents overflow issues and ensures uninterrupted logging even during periods of high typing activity.</a:t>
            </a:r>
            <a:endParaRPr b="0" lang="en-US" sz="2100" spc="-1" strike="noStrike">
              <a:solidFill>
                <a:srgbClr val="404040"/>
              </a:solidFill>
              <a:latin typeface="Franklin Gothic Book"/>
            </a:endParaRPr>
          </a:p>
        </p:txBody>
      </p:sp>
      <p:pic>
        <p:nvPicPr>
          <p:cNvPr id="150" name="Picture 3" descr=""/>
          <p:cNvPicPr/>
          <p:nvPr/>
        </p:nvPicPr>
        <p:blipFill>
          <a:blip r:embed="rId1"/>
          <a:srcRect l="8745" t="13058" r="13420" b="11750"/>
          <a:stretch/>
        </p:blipFill>
        <p:spPr>
          <a:xfrm>
            <a:off x="7607520" y="1951200"/>
            <a:ext cx="4116240" cy="2837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2"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0f0f0f"/>
                </a:solidFill>
                <a:latin typeface="Franklin Gothic Book"/>
                <a:ea typeface="Franklin Gothic Book"/>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0f0f0f"/>
                </a:solidFill>
                <a:latin typeface="Franklin Gothic Book"/>
                <a:ea typeface="Franklin Gothic Book"/>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b="0" lang="en-IN" sz="2000" spc="-1" strike="noStrike">
                <a:solidFill>
                  <a:srgbClr val="0f0f0f"/>
                </a:solidFill>
                <a:latin typeface="Franklin Gothic Book"/>
                <a:ea typeface="Franklin Gothic Book"/>
              </a:rPr>
              <a:t>.</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p:nvPr>
        </p:nvSpPr>
        <p:spPr>
          <a:xfrm>
            <a:off x="581040" y="1302120"/>
            <a:ext cx="11029320" cy="4672800"/>
          </a:xfrm>
          <a:prstGeom prst="rect">
            <a:avLst/>
          </a:prstGeom>
          <a:noFill/>
          <a:ln w="0">
            <a:noFill/>
          </a:ln>
        </p:spPr>
        <p:txBody>
          <a:bodyPr anchor="ctr">
            <a:noAutofit/>
          </a:bodyPr>
          <a:p>
            <a:pPr>
              <a:lnSpc>
                <a:spcPct val="110000"/>
              </a:lnSpc>
              <a:spcBef>
                <a:spcPts val="400"/>
              </a:spcBef>
              <a:spcAft>
                <a:spcPts val="601"/>
              </a:spcAft>
              <a:buNone/>
              <a:tabLst>
                <a:tab algn="l" pos="0"/>
              </a:tabLst>
            </a:pP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For further developments, the keylogger application could benefit from various enhancements and expansions. Integrating additional data sources, such as system events or application usage statistics, would offer a more comprehensive understanding of user behavior.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 </a:t>
            </a:r>
            <a:r>
              <a:rPr b="0" lang="en-US" sz="2000" spc="-1" strike="noStrike">
                <a:solidFill>
                  <a:srgbClr val="404040"/>
                </a:solidFill>
                <a:latin typeface="Franklin Gothic Book"/>
                <a:ea typeface="Franklin Gothic Book"/>
              </a:rPr>
              <a:t>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endParaRPr b="0" lang="en-US" sz="2000" spc="-1" strike="noStrike">
              <a:solidFill>
                <a:srgbClr val="404040"/>
              </a:solidFill>
              <a:latin typeface="Franklin Gothic Book"/>
            </a:endParaRPr>
          </a:p>
          <a:p>
            <a:pPr>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
        <p:nvSpPr>
          <p:cNvPr id="154"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65000"/>
          </a:bodyPr>
          <a:p>
            <a:pPr>
              <a:lnSpc>
                <a:spcPct val="100000"/>
              </a:lnSpc>
              <a:buNone/>
            </a:pPr>
            <a:r>
              <a:rPr b="1" lang="en-US" sz="4400" spc="-1" strike="noStrike" cap="all">
                <a:solidFill>
                  <a:srgbClr val="1cade4"/>
                </a:solidFill>
                <a:latin typeface="Arial"/>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Application>LibreOffice/7.3.7.2$Linux_X86_64 LibreOffice_project/30$Build-2</Application>
  <AppVersion>15.0000</AppVersion>
  <Words>1184</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2024-04-05T05:22:39Z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