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22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248400" y="2276176"/>
            <a:ext cx="2599690" cy="324448"/>
          </a:xfrm>
          <a:prstGeom prst="rect">
            <a:avLst/>
          </a:prstGeom>
        </p:spPr>
        <p:txBody>
          <a:bodyPr vert="horz" wrap="square" lIns="0" tIns="16510" rIns="0" bIns="0" rtlCol="0">
            <a:spAutoFit/>
          </a:bodyPr>
          <a:lstStyle/>
          <a:p>
            <a:pPr marL="12700">
              <a:lnSpc>
                <a:spcPct val="100000"/>
              </a:lnSpc>
              <a:spcBef>
                <a:spcPts val="130"/>
              </a:spcBef>
            </a:pPr>
            <a:r>
              <a:rPr lang="en-US" sz="2000" b="1" u="sng" dirty="0" smtClean="0">
                <a:effectLst>
                  <a:outerShdw blurRad="38100" dist="38100" dir="2700000" algn="tl">
                    <a:srgbClr val="000000">
                      <a:alpha val="43137"/>
                    </a:srgbClr>
                  </a:outerShdw>
                </a:effectLst>
                <a:latin typeface="Trebuchet MS"/>
                <a:cs typeface="Trebuchet MS"/>
              </a:rPr>
              <a:t>AKSHAYA HARITHA P</a:t>
            </a:r>
            <a:endParaRPr sz="2000" b="1" u="sng" dirty="0">
              <a:effectLst>
                <a:outerShdw blurRad="38100" dist="38100" dir="2700000" algn="tl">
                  <a:srgbClr val="000000">
                    <a:alpha val="43137"/>
                  </a:srgbClr>
                </a:outerShdw>
              </a:effectLst>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u="sng" spc="-60" dirty="0">
                <a:effectLst>
                  <a:outerShdw blurRad="38100" dist="38100" dir="2700000" algn="tl">
                    <a:srgbClr val="000000">
                      <a:alpha val="43137"/>
                    </a:srgbClr>
                  </a:outerShdw>
                </a:effectLst>
              </a:rPr>
              <a:t>RESULTS</a:t>
            </a:r>
            <a:endParaRPr sz="4800" u="sng" dirty="0">
              <a:effectLst>
                <a:outerShdw blurRad="38100" dist="38100" dir="2700000" algn="tl">
                  <a:srgbClr val="000000">
                    <a:alpha val="43137"/>
                  </a:srgbClr>
                </a:outerShdw>
              </a:effectLst>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rPr>
              <a:t>Demo</a:t>
            </a: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457201" y="2278290"/>
            <a:ext cx="7924800" cy="2677656"/>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The results of the loan default prediction program include accuracy, precision, recall, and F1-score metrics, indicating the model's performance. Additionally, the confusion matrix provides a breakdown of predicted outcomes. Feature importance analysis highlights significant predictors, aiding in risk assessment and decision-making.</a:t>
            </a:r>
            <a:endParaRPr lang="en-IN" sz="2400"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Franklin Gothic Demi" panose="020B07030201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6842" y="2360608"/>
            <a:ext cx="9764395" cy="1296188"/>
          </a:xfrm>
          <a:prstGeom prst="rect">
            <a:avLst/>
          </a:prstGeom>
        </p:spPr>
        <p:txBody>
          <a:bodyPr vert="horz" wrap="square" lIns="0" tIns="460692" rIns="0" bIns="0" rtlCol="0">
            <a:spAutoFit/>
          </a:bodyPr>
          <a:lstStyle/>
          <a:p>
            <a:pPr marL="193675">
              <a:lnSpc>
                <a:spcPct val="100000"/>
              </a:lnSpc>
              <a:spcBef>
                <a:spcPts val="130"/>
              </a:spcBef>
            </a:pPr>
            <a:r>
              <a:rPr lang="en-US" sz="5400" dirty="0" smtClean="0"/>
              <a:t>LOAN DEFAULT PREDICTION</a:t>
            </a:r>
            <a:endParaRPr sz="5400"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z="4800" u="sng" spc="-10" dirty="0">
                <a:effectLst>
                  <a:outerShdw blurRad="38100" dist="38100" dir="2700000" algn="tl">
                    <a:srgbClr val="000000">
                      <a:alpha val="43137"/>
                    </a:srgbClr>
                  </a:outerShdw>
                </a:effectLst>
              </a:rPr>
              <a:t>AGENDA</a:t>
            </a:r>
            <a:endParaRPr sz="4800" u="sng" dirty="0">
              <a:effectLst>
                <a:outerShdw blurRad="38100" dist="38100" dir="2700000" algn="tl">
                  <a:srgbClr val="000000">
                    <a:alpha val="43137"/>
                  </a:srgbClr>
                </a:outerShdw>
              </a:effectLs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459638" y="1686758"/>
            <a:ext cx="5163593" cy="4708981"/>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INTRODUCTION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PROBLEM STATEMENT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PROJECT OVERVIEW</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END USER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SOLUTION AND VALUE PROPOSITION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UNIQUE FEATURES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MODELLING APPROACH</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RESULTS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u="sng" spc="-10" dirty="0">
                <a:effectLst>
                  <a:outerShdw blurRad="38100" dist="38100" dir="2700000" algn="tl">
                    <a:srgbClr val="000000">
                      <a:alpha val="43137"/>
                    </a:srgbClr>
                  </a:outerShdw>
                </a:effectLst>
              </a:rPr>
              <a:t>PROBLEM</a:t>
            </a:r>
            <a:r>
              <a:rPr u="sng" dirty="0">
                <a:effectLst>
                  <a:outerShdw blurRad="38100" dist="38100" dir="2700000" algn="tl">
                    <a:srgbClr val="000000">
                      <a:alpha val="43137"/>
                    </a:srgbClr>
                  </a:outerShdw>
                </a:effectLst>
              </a:rPr>
              <a:t>	</a:t>
            </a:r>
            <a:r>
              <a:rPr u="sng" spc="-80" dirty="0">
                <a:effectLst>
                  <a:outerShdw blurRad="38100" dist="38100" dir="2700000" algn="tl">
                    <a:srgbClr val="000000">
                      <a:alpha val="43137"/>
                    </a:srgbClr>
                  </a:outerShdw>
                </a:effectLst>
              </a:rPr>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2189446"/>
            <a:ext cx="6963603" cy="3416320"/>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The loan default prediction program aims to develop a machine learning model that accurately assesses the risk of loan default for individual applicants, enhancing decision-making processes in financial </a:t>
            </a:r>
            <a:r>
              <a:rPr lang="en-US" sz="2400" dirty="0" err="1" smtClean="0">
                <a:effectLst>
                  <a:outerShdw blurRad="38100" dist="38100" dir="2700000" algn="tl">
                    <a:srgbClr val="000000">
                      <a:alpha val="43137"/>
                    </a:srgbClr>
                  </a:outerShdw>
                </a:effectLst>
              </a:rPr>
              <a:t>institutions.By</a:t>
            </a:r>
            <a:r>
              <a:rPr lang="en-US" sz="2400" dirty="0" smtClean="0">
                <a:effectLst>
                  <a:outerShdw blurRad="38100" dist="38100" dir="2700000" algn="tl">
                    <a:srgbClr val="000000">
                      <a:alpha val="43137"/>
                    </a:srgbClr>
                  </a:outerShdw>
                </a:effectLst>
              </a:rPr>
              <a:t> leveraging historical loan data and advanced analytics, the program addresses challenges in accurately predicting loan default risk, ultimately minimizing losses and optimizing lending practices</a:t>
            </a:r>
            <a:r>
              <a:rPr 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u="sng" spc="-10" dirty="0">
                <a:effectLst>
                  <a:outerShdw blurRad="38100" dist="38100" dir="2700000" algn="tl">
                    <a:srgbClr val="000000">
                      <a:alpha val="43137"/>
                    </a:srgbClr>
                  </a:outerShdw>
                </a:effectLst>
              </a:rPr>
              <a:t>PROJECT</a:t>
            </a:r>
            <a:r>
              <a:rPr u="sng" dirty="0">
                <a:effectLst>
                  <a:outerShdw blurRad="38100" dist="38100" dir="2700000" algn="tl">
                    <a:srgbClr val="000000">
                      <a:alpha val="43137"/>
                    </a:srgbClr>
                  </a:outerShdw>
                </a:effectLst>
              </a:rPr>
              <a:t>	</a:t>
            </a:r>
            <a:r>
              <a:rPr u="sng" spc="-10" dirty="0">
                <a:effectLst>
                  <a:outerShdw blurRad="38100" dist="38100" dir="2700000" algn="tl">
                    <a:srgbClr val="000000">
                      <a:alpha val="43137"/>
                    </a:srgbClr>
                  </a:outerShdw>
                </a:effectLst>
              </a:rPr>
              <a:t>OVERVIEW</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174855"/>
            <a:ext cx="6991349" cy="3416320"/>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The project aims to revolutionize the loan approval process by employing machine learning to predict loan defaults, enabling financial institutions to make informed lending decisions with precision and efficiency. By leveraging historical loan data and advanced analytics, the project seeks to mitigate risks, enhance operational efficiency, and improve customer satisfaction in the lending industry.</a:t>
            </a:r>
            <a:endParaRPr lang="en-IN" sz="2400" dirty="0">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83048" y="373906"/>
            <a:ext cx="9764395" cy="1020407"/>
          </a:xfrm>
          <a:prstGeom prst="rect">
            <a:avLst/>
          </a:prstGeom>
        </p:spPr>
        <p:txBody>
          <a:bodyPr vert="horz" wrap="square" lIns="0" tIns="522858" rIns="0" bIns="0" rtlCol="0">
            <a:spAutoFit/>
          </a:bodyPr>
          <a:lstStyle/>
          <a:p>
            <a:pPr marL="153670">
              <a:lnSpc>
                <a:spcPct val="100000"/>
              </a:lnSpc>
              <a:spcBef>
                <a:spcPts val="130"/>
              </a:spcBef>
            </a:pPr>
            <a:r>
              <a:rPr sz="3200" u="sng" spc="-20" dirty="0">
                <a:effectLst>
                  <a:outerShdw blurRad="38100" dist="38100" dir="2700000" algn="tl">
                    <a:srgbClr val="000000">
                      <a:alpha val="43137"/>
                    </a:srgbClr>
                  </a:outerShdw>
                </a:effectLst>
              </a:rPr>
              <a:t>WHO</a:t>
            </a:r>
            <a:r>
              <a:rPr sz="3200" u="sng" spc="-235" dirty="0">
                <a:effectLst>
                  <a:outerShdw blurRad="38100" dist="38100" dir="2700000" algn="tl">
                    <a:srgbClr val="000000">
                      <a:alpha val="43137"/>
                    </a:srgbClr>
                  </a:outerShdw>
                </a:effectLst>
              </a:rPr>
              <a:t> </a:t>
            </a:r>
            <a:r>
              <a:rPr sz="3200" u="sng" dirty="0">
                <a:effectLst>
                  <a:outerShdw blurRad="38100" dist="38100" dir="2700000" algn="tl">
                    <a:srgbClr val="000000">
                      <a:alpha val="43137"/>
                    </a:srgbClr>
                  </a:outerShdw>
                </a:effectLst>
              </a:rPr>
              <a:t>ARE</a:t>
            </a:r>
            <a:r>
              <a:rPr sz="3200" u="sng" spc="-90" dirty="0">
                <a:effectLst>
                  <a:outerShdw blurRad="38100" dist="38100" dir="2700000" algn="tl">
                    <a:srgbClr val="000000">
                      <a:alpha val="43137"/>
                    </a:srgbClr>
                  </a:outerShdw>
                </a:effectLst>
              </a:rPr>
              <a:t> </a:t>
            </a:r>
            <a:r>
              <a:rPr sz="3200" u="sng" dirty="0">
                <a:effectLst>
                  <a:outerShdw blurRad="38100" dist="38100" dir="2700000" algn="tl">
                    <a:srgbClr val="000000">
                      <a:alpha val="43137"/>
                    </a:srgbClr>
                  </a:outerShdw>
                </a:effectLst>
              </a:rPr>
              <a:t>THE</a:t>
            </a:r>
            <a:r>
              <a:rPr sz="3200" u="sng" spc="-65" dirty="0">
                <a:effectLst>
                  <a:outerShdw blurRad="38100" dist="38100" dir="2700000" algn="tl">
                    <a:srgbClr val="000000">
                      <a:alpha val="43137"/>
                    </a:srgbClr>
                  </a:outerShdw>
                </a:effectLst>
              </a:rPr>
              <a:t> </a:t>
            </a:r>
            <a:r>
              <a:rPr sz="3200" u="sng" dirty="0">
                <a:effectLst>
                  <a:outerShdw blurRad="38100" dist="38100" dir="2700000" algn="tl">
                    <a:srgbClr val="000000">
                      <a:alpha val="43137"/>
                    </a:srgbClr>
                  </a:outerShdw>
                </a:effectLst>
              </a:rPr>
              <a:t>END</a:t>
            </a:r>
            <a:r>
              <a:rPr sz="3200" u="sng" spc="-75" dirty="0">
                <a:effectLst>
                  <a:outerShdw blurRad="38100" dist="38100" dir="2700000" algn="tl">
                    <a:srgbClr val="000000">
                      <a:alpha val="43137"/>
                    </a:srgbClr>
                  </a:outerShdw>
                </a:effectLst>
              </a:rPr>
              <a:t> </a:t>
            </a:r>
            <a:r>
              <a:rPr sz="3200" u="sng" spc="-10" dirty="0">
                <a:effectLst>
                  <a:outerShdw blurRad="38100" dist="38100" dir="2700000" algn="tl">
                    <a:srgbClr val="000000">
                      <a:alpha val="43137"/>
                    </a:srgbClr>
                  </a:outerShdw>
                </a:effectLst>
              </a:rPr>
              <a:t>USERS?</a:t>
            </a:r>
            <a:endParaRPr sz="3200" u="sng" dirty="0">
              <a:effectLst>
                <a:outerShdw blurRad="38100" dist="38100" dir="2700000" algn="tl">
                  <a:srgbClr val="000000">
                    <a:alpha val="43137"/>
                  </a:srgbClr>
                </a:outerShdw>
              </a:effectLs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9" name="TextBox 8"/>
          <p:cNvSpPr txBox="1"/>
          <p:nvPr/>
        </p:nvSpPr>
        <p:spPr>
          <a:xfrm>
            <a:off x="583048" y="2110323"/>
            <a:ext cx="7416331" cy="3785652"/>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The end users for this loan default prediction program include financial institutions, risk management departments, and regulatory </a:t>
            </a:r>
            <a:r>
              <a:rPr lang="en-US" sz="2400" dirty="0" err="1" smtClean="0">
                <a:effectLst>
                  <a:outerShdw blurRad="38100" dist="38100" dir="2700000" algn="tl">
                    <a:srgbClr val="000000">
                      <a:alpha val="43137"/>
                    </a:srgbClr>
                  </a:outerShdw>
                </a:effectLst>
              </a:rPr>
              <a:t>authorities.Financial</a:t>
            </a:r>
            <a:r>
              <a:rPr lang="en-US" sz="2400" dirty="0" smtClean="0">
                <a:effectLst>
                  <a:outerShdw blurRad="38100" dist="38100" dir="2700000" algn="tl">
                    <a:srgbClr val="000000">
                      <a:alpha val="43137"/>
                    </a:srgbClr>
                  </a:outerShdw>
                </a:effectLst>
              </a:rPr>
              <a:t> institutions benefit from automated risk assessment for loan applicants, while risk management departments can optimize loan portfolio management based on predictive </a:t>
            </a:r>
            <a:r>
              <a:rPr lang="en-US" sz="2400" dirty="0" err="1" smtClean="0">
                <a:effectLst>
                  <a:outerShdw blurRad="38100" dist="38100" dir="2700000" algn="tl">
                    <a:srgbClr val="000000">
                      <a:alpha val="43137"/>
                    </a:srgbClr>
                  </a:outerShdw>
                </a:effectLst>
              </a:rPr>
              <a:t>insights.Regulatory</a:t>
            </a:r>
            <a:r>
              <a:rPr lang="en-US" sz="2400" dirty="0" smtClean="0">
                <a:effectLst>
                  <a:outerShdw blurRad="38100" dist="38100" dir="2700000" algn="tl">
                    <a:srgbClr val="000000">
                      <a:alpha val="43137"/>
                    </a:srgbClr>
                  </a:outerShdw>
                </a:effectLst>
              </a:rPr>
              <a:t> authorities can use the program's findings to monitor compliance with lending regulations and ensure financial stability.</a:t>
            </a:r>
            <a:endParaRPr lang="en-IN" sz="2400" dirty="0">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u="sng" dirty="0">
                <a:effectLst>
                  <a:outerShdw blurRad="38100" dist="38100" dir="2700000" algn="tl">
                    <a:srgbClr val="000000">
                      <a:alpha val="43137"/>
                    </a:srgbClr>
                  </a:outerShdw>
                </a:effectLst>
              </a:rPr>
              <a:t>YOUR</a:t>
            </a:r>
            <a:r>
              <a:rPr sz="3600" u="sng" spc="-100" dirty="0">
                <a:effectLst>
                  <a:outerShdw blurRad="38100" dist="38100" dir="2700000" algn="tl">
                    <a:srgbClr val="000000">
                      <a:alpha val="43137"/>
                    </a:srgbClr>
                  </a:outerShdw>
                </a:effectLst>
              </a:rPr>
              <a:t> </a:t>
            </a:r>
            <a:r>
              <a:rPr sz="3600" u="sng" dirty="0">
                <a:effectLst>
                  <a:outerShdw blurRad="38100" dist="38100" dir="2700000" algn="tl">
                    <a:srgbClr val="000000">
                      <a:alpha val="43137"/>
                    </a:srgbClr>
                  </a:outerShdw>
                </a:effectLst>
              </a:rPr>
              <a:t>SOLUTION</a:t>
            </a:r>
            <a:r>
              <a:rPr sz="3600" u="sng" spc="-345" dirty="0">
                <a:effectLst>
                  <a:outerShdw blurRad="38100" dist="38100" dir="2700000" algn="tl">
                    <a:srgbClr val="000000">
                      <a:alpha val="43137"/>
                    </a:srgbClr>
                  </a:outerShdw>
                </a:effectLst>
              </a:rPr>
              <a:t> </a:t>
            </a:r>
            <a:r>
              <a:rPr sz="3600" u="sng" dirty="0">
                <a:effectLst>
                  <a:outerShdw blurRad="38100" dist="38100" dir="2700000" algn="tl">
                    <a:srgbClr val="000000">
                      <a:alpha val="43137"/>
                    </a:srgbClr>
                  </a:outerShdw>
                </a:effectLst>
              </a:rPr>
              <a:t>AND</a:t>
            </a:r>
            <a:r>
              <a:rPr sz="3600" u="sng" spc="-20" dirty="0">
                <a:effectLst>
                  <a:outerShdw blurRad="38100" dist="38100" dir="2700000" algn="tl">
                    <a:srgbClr val="000000">
                      <a:alpha val="43137"/>
                    </a:srgbClr>
                  </a:outerShdw>
                </a:effectLst>
              </a:rPr>
              <a:t> </a:t>
            </a:r>
            <a:r>
              <a:rPr sz="3600" u="sng" dirty="0">
                <a:effectLst>
                  <a:outerShdw blurRad="38100" dist="38100" dir="2700000" algn="tl">
                    <a:srgbClr val="000000">
                      <a:alpha val="43137"/>
                    </a:srgbClr>
                  </a:outerShdw>
                </a:effectLst>
              </a:rPr>
              <a:t>ITS</a:t>
            </a:r>
            <a:r>
              <a:rPr sz="3600" u="sng" spc="5" dirty="0">
                <a:effectLst>
                  <a:outerShdw blurRad="38100" dist="38100" dir="2700000" algn="tl">
                    <a:srgbClr val="000000">
                      <a:alpha val="43137"/>
                    </a:srgbClr>
                  </a:outerShdw>
                </a:effectLst>
              </a:rPr>
              <a:t> </a:t>
            </a:r>
            <a:r>
              <a:rPr sz="3600" u="sng" spc="-20" dirty="0">
                <a:effectLst>
                  <a:outerShdw blurRad="38100" dist="38100" dir="2700000" algn="tl">
                    <a:srgbClr val="000000">
                      <a:alpha val="43137"/>
                    </a:srgbClr>
                  </a:outerShdw>
                </a:effectLst>
              </a:rPr>
              <a:t>VALUE</a:t>
            </a:r>
            <a:r>
              <a:rPr sz="3600" u="sng" spc="-114" dirty="0">
                <a:effectLst>
                  <a:outerShdw blurRad="38100" dist="38100" dir="2700000" algn="tl">
                    <a:srgbClr val="000000">
                      <a:alpha val="43137"/>
                    </a:srgbClr>
                  </a:outerShdw>
                </a:effectLst>
              </a:rPr>
              <a:t> </a:t>
            </a:r>
            <a:r>
              <a:rPr sz="3600" u="sng" spc="-10" dirty="0">
                <a:effectLst>
                  <a:outerShdw blurRad="38100" dist="38100" dir="2700000" algn="tl">
                    <a:srgbClr val="000000">
                      <a:alpha val="43137"/>
                    </a:srgbClr>
                  </a:outerShdw>
                </a:effectLst>
              </a:rPr>
              <a:t>PROPOSITION</a:t>
            </a:r>
            <a:endParaRPr sz="3600" u="sng" dirty="0">
              <a:effectLst>
                <a:outerShdw blurRad="38100" dist="38100" dir="2700000" algn="tl">
                  <a:srgbClr val="000000">
                    <a:alpha val="43137"/>
                  </a:srgbClr>
                </a:outerShdw>
              </a:effectLs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77686" y="2019300"/>
            <a:ext cx="6656839" cy="4401205"/>
          </a:xfrm>
          <a:prstGeom prst="rect">
            <a:avLst/>
          </a:prstGeom>
          <a:noFill/>
        </p:spPr>
        <p:txBody>
          <a:bodyPr wrap="square" rtlCol="0">
            <a:spAutoFit/>
          </a:bodyPr>
          <a:lstStyle/>
          <a:p>
            <a:pPr marL="342900" indent="-342900">
              <a:buAutoNum type="arabicPeriod"/>
            </a:pPr>
            <a:r>
              <a:rPr lang="en-US" sz="2000" dirty="0" smtClean="0">
                <a:effectLst>
                  <a:outerShdw blurRad="38100" dist="38100" dir="2700000" algn="tl">
                    <a:srgbClr val="000000">
                      <a:alpha val="43137"/>
                    </a:srgbClr>
                  </a:outerShdw>
                </a:effectLst>
              </a:rPr>
              <a:t>Leveraging machine learning algorithms to predict loan default risk and integrate the model into financial institutions' loan approval systems for automated risk assessment.</a:t>
            </a:r>
          </a:p>
          <a:p>
            <a:pPr marL="342900" indent="-342900">
              <a:buAutoNum type="arabicPeriod"/>
            </a:pPr>
            <a:endParaRPr lang="en-US" sz="2000" dirty="0">
              <a:effectLst>
                <a:outerShdw blurRad="38100" dist="38100" dir="2700000" algn="tl">
                  <a:srgbClr val="000000">
                    <a:alpha val="43137"/>
                  </a:srgbClr>
                </a:outerShdw>
              </a:effectLst>
            </a:endParaRPr>
          </a:p>
          <a:p>
            <a:pPr marL="342900" indent="-342900">
              <a:buAutoNum type="arabicPeriod"/>
            </a:pPr>
            <a:r>
              <a:rPr lang="en-US" sz="2000" dirty="0" smtClean="0">
                <a:effectLst>
                  <a:outerShdw blurRad="38100" dist="38100" dir="2700000" algn="tl">
                    <a:srgbClr val="000000">
                      <a:alpha val="43137"/>
                    </a:srgbClr>
                  </a:outerShdw>
                </a:effectLst>
              </a:rPr>
              <a:t>2. This approach reduces risks, optimizes loan portfolio management, and enhances operational efficiency, leading to informed lending decisions and improved customer satisfaction.</a:t>
            </a:r>
          </a:p>
          <a:p>
            <a:pPr marL="342900" indent="-342900">
              <a:buAutoNum type="arabicPeriod"/>
            </a:pPr>
            <a:endParaRPr lang="en-US" sz="2000" dirty="0">
              <a:effectLst>
                <a:outerShdw blurRad="38100" dist="38100" dir="2700000" algn="tl">
                  <a:srgbClr val="000000">
                    <a:alpha val="43137"/>
                  </a:srgbClr>
                </a:outerShdw>
              </a:effectLst>
            </a:endParaRPr>
          </a:p>
          <a:p>
            <a:pPr marL="342900" indent="-342900">
              <a:buAutoNum type="arabicPeriod"/>
            </a:pPr>
            <a:r>
              <a:rPr lang="en-US" sz="2000" dirty="0" smtClean="0">
                <a:effectLst>
                  <a:outerShdw blurRad="38100" dist="38100" dir="2700000" algn="tl">
                    <a:srgbClr val="000000">
                      <a:alpha val="43137"/>
                    </a:srgbClr>
                  </a:outerShdw>
                </a:effectLst>
              </a:rPr>
              <a:t>3. By offering real-time insights and streamlining loan approval processes, financial institutions can make more accurate lending decisions, minimize losses, and foster trust among borrowers</a:t>
            </a:r>
            <a:r>
              <a:rPr lang="en-US" dirty="0" smtClean="0">
                <a:effectLst>
                  <a:outerShdw blurRad="38100" dist="38100" dir="2700000" algn="tl">
                    <a:srgbClr val="000000">
                      <a:alpha val="43137"/>
                    </a:srgbClr>
                  </a:outerShdw>
                </a:effectLst>
              </a:rPr>
              <a:t>.</a:t>
            </a:r>
            <a:endParaRPr lang="en-IN" dirty="0">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u="sng" dirty="0">
                <a:effectLst>
                  <a:outerShdw blurRad="38100" dist="38100" dir="2700000" algn="tl">
                    <a:srgbClr val="000000">
                      <a:alpha val="43137"/>
                    </a:srgbClr>
                  </a:outerShdw>
                </a:effectLst>
              </a:rPr>
              <a:t>THE</a:t>
            </a:r>
            <a:r>
              <a:rPr u="sng" spc="15" dirty="0">
                <a:effectLst>
                  <a:outerShdw blurRad="38100" dist="38100" dir="2700000" algn="tl">
                    <a:srgbClr val="000000">
                      <a:alpha val="43137"/>
                    </a:srgbClr>
                  </a:outerShdw>
                </a:effectLst>
              </a:rPr>
              <a:t> </a:t>
            </a:r>
            <a:r>
              <a:rPr u="sng" dirty="0">
                <a:effectLst>
                  <a:outerShdw blurRad="38100" dist="38100" dir="2700000" algn="tl">
                    <a:srgbClr val="000000">
                      <a:alpha val="43137"/>
                    </a:srgbClr>
                  </a:outerShdw>
                </a:effectLst>
              </a:rPr>
              <a:t>WOW</a:t>
            </a:r>
            <a:r>
              <a:rPr u="sng" spc="90" dirty="0">
                <a:effectLst>
                  <a:outerShdw blurRad="38100" dist="38100" dir="2700000" algn="tl">
                    <a:srgbClr val="000000">
                      <a:alpha val="43137"/>
                    </a:srgbClr>
                  </a:outerShdw>
                </a:effectLst>
              </a:rPr>
              <a:t> </a:t>
            </a:r>
            <a:r>
              <a:rPr u="sng" dirty="0">
                <a:effectLst>
                  <a:outerShdw blurRad="38100" dist="38100" dir="2700000" algn="tl">
                    <a:srgbClr val="000000">
                      <a:alpha val="43137"/>
                    </a:srgbClr>
                  </a:outerShdw>
                </a:effectLst>
              </a:rPr>
              <a:t>IN</a:t>
            </a:r>
            <a:r>
              <a:rPr u="sng" spc="-10" dirty="0">
                <a:effectLst>
                  <a:outerShdw blurRad="38100" dist="38100" dir="2700000" algn="tl">
                    <a:srgbClr val="000000">
                      <a:alpha val="43137"/>
                    </a:srgbClr>
                  </a:outerShdw>
                </a:effectLst>
              </a:rPr>
              <a:t> </a:t>
            </a:r>
            <a:r>
              <a:rPr u="sng" dirty="0">
                <a:effectLst>
                  <a:outerShdw blurRad="38100" dist="38100" dir="2700000" algn="tl">
                    <a:srgbClr val="000000">
                      <a:alpha val="43137"/>
                    </a:srgbClr>
                  </a:outerShdw>
                </a:effectLst>
              </a:rPr>
              <a:t>YOUR </a:t>
            </a:r>
            <a:r>
              <a:rPr u="sng" spc="-10" dirty="0">
                <a:effectLst>
                  <a:outerShdw blurRad="38100" dist="38100" dir="2700000" algn="tl">
                    <a:srgbClr val="000000">
                      <a:alpha val="43137"/>
                    </a:srgbClr>
                  </a:outerShdw>
                </a:effectLst>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43150" y="2133600"/>
            <a:ext cx="7467600" cy="4093428"/>
          </a:xfrm>
          <a:prstGeom prst="rect">
            <a:avLst/>
          </a:prstGeom>
          <a:noFill/>
        </p:spPr>
        <p:txBody>
          <a:bodyPr wrap="square" rtlCol="0">
            <a:spAutoFit/>
          </a:bodyPr>
          <a:lstStyle/>
          <a:p>
            <a:pPr marL="342900" indent="-342900">
              <a:buAutoNum type="arabicPeriod"/>
            </a:pPr>
            <a:r>
              <a:rPr lang="en-US" sz="2000" dirty="0" smtClean="0">
                <a:effectLst>
                  <a:outerShdw blurRad="38100" dist="38100" dir="2700000" algn="tl">
                    <a:srgbClr val="000000">
                      <a:alpha val="43137"/>
                    </a:srgbClr>
                  </a:outerShdw>
                </a:effectLst>
              </a:rPr>
              <a:t>Harnessing cutting-edge machine learning algorithms to accurately predict loan default risk, providing financial institutions with unprecedented precision in decision-making.</a:t>
            </a:r>
          </a:p>
          <a:p>
            <a:pPr marL="342900" indent="-342900">
              <a:buAutoNum type="arabicPeriod"/>
            </a:pPr>
            <a:endParaRPr lang="en-US" sz="2000" dirty="0">
              <a:effectLst>
                <a:outerShdw blurRad="38100" dist="38100" dir="2700000" algn="tl">
                  <a:srgbClr val="000000">
                    <a:alpha val="43137"/>
                  </a:srgbClr>
                </a:outerShdw>
              </a:effectLst>
            </a:endParaRPr>
          </a:p>
          <a:p>
            <a:pPr marL="342900" indent="-342900">
              <a:buAutoNum type="arabicPeriod"/>
            </a:pPr>
            <a:r>
              <a:rPr lang="en-US" sz="2000" dirty="0" smtClean="0">
                <a:effectLst>
                  <a:outerShdw blurRad="38100" dist="38100" dir="2700000" algn="tl">
                    <a:srgbClr val="000000">
                      <a:alpha val="43137"/>
                    </a:srgbClr>
                  </a:outerShdw>
                </a:effectLst>
              </a:rPr>
              <a:t> Real-time integration of predictive models into loan approval systems revolutionizes traditional lending practices, allowing for swift, data-driven decisions that optimize portfolio management and minimize risks.</a:t>
            </a:r>
          </a:p>
          <a:p>
            <a:pPr marL="342900" indent="-342900">
              <a:buAutoNum type="arabicPeriod"/>
            </a:pPr>
            <a:endParaRPr lang="en-US" sz="2000" dirty="0">
              <a:effectLst>
                <a:outerShdw blurRad="38100" dist="38100" dir="2700000" algn="tl">
                  <a:srgbClr val="000000">
                    <a:alpha val="43137"/>
                  </a:srgbClr>
                </a:outerShdw>
              </a:effectLst>
            </a:endParaRPr>
          </a:p>
          <a:p>
            <a:pPr marL="342900" indent="-342900">
              <a:buAutoNum type="arabicPeriod"/>
            </a:pPr>
            <a:r>
              <a:rPr lang="en-US" sz="2000" dirty="0" smtClean="0">
                <a:effectLst>
                  <a:outerShdw blurRad="38100" dist="38100" dir="2700000" algn="tl">
                    <a:srgbClr val="000000">
                      <a:alpha val="43137"/>
                    </a:srgbClr>
                  </a:outerShdw>
                </a:effectLst>
              </a:rPr>
              <a:t> By offering automated risk assessment and streamlined processes, the program empowers financial institutions to deliver exceptional customer experiences, fostering trust, loyalty, and long-term relationships with borrowers.</a:t>
            </a:r>
            <a:endParaRPr lang="en-US" sz="2000" dirty="0">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10" dirty="0">
                <a:latin typeface="Trebuchet MS"/>
                <a:cs typeface="Trebuchet MS"/>
              </a:rPr>
              <a:t> </a:t>
            </a:r>
            <a:r>
              <a:rPr sz="1800" dirty="0">
                <a:latin typeface="Trebuchet MS"/>
                <a:cs typeface="Trebuchet MS"/>
              </a:rPr>
              <a:t>add</a:t>
            </a:r>
            <a:r>
              <a:rPr sz="1800" spc="5" dirty="0">
                <a:latin typeface="Trebuchet MS"/>
                <a:cs typeface="Trebuchet MS"/>
              </a:rPr>
              <a:t> </a:t>
            </a:r>
            <a:r>
              <a:rPr sz="1800" spc="-10" dirty="0">
                <a:latin typeface="Trebuchet MS"/>
                <a:cs typeface="Trebuchet MS"/>
              </a:rPr>
              <a:t>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u="sng" spc="-10" dirty="0">
                <a:effectLst>
                  <a:outerShdw blurRad="38100" dist="38100" dir="2700000" algn="tl">
                    <a:srgbClr val="000000">
                      <a:alpha val="43137"/>
                    </a:srgbClr>
                  </a:outerShdw>
                </a:effectLst>
              </a:rPr>
              <a:t>MODELLING</a:t>
            </a:r>
            <a:endParaRPr sz="4800" u="sng" dirty="0">
              <a:effectLst>
                <a:outerShdw blurRad="38100" dist="38100" dir="2700000" algn="tl">
                  <a:srgbClr val="000000">
                    <a:alpha val="43137"/>
                  </a:srgbClr>
                </a:outerShdw>
              </a:effectLst>
            </a:endParaRPr>
          </a:p>
        </p:txBody>
      </p:sp>
      <p:sp>
        <p:nvSpPr>
          <p:cNvPr id="10" name="TextBox 9"/>
          <p:cNvSpPr txBox="1"/>
          <p:nvPr/>
        </p:nvSpPr>
        <p:spPr>
          <a:xfrm>
            <a:off x="329757" y="2061550"/>
            <a:ext cx="9296399" cy="4801314"/>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1.Data Preparation:   - Collect and preprocess historical loan data, handling missing values, outliers, and encoding categorical variables.   - Ensure data cleanliness and suitability for analysis by transforming and scaling features appropriately.</a:t>
            </a:r>
          </a:p>
          <a:p>
            <a:endParaRPr lang="en-US" sz="2400" dirty="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2. Model Selection and Training:   - Choose suitable machine learning algorithms (e.g., logistic regression, random forests) based on the dataset's characteristics and desired interpretability.   - Split the dataset into training and testing sets, train the selected models on the training data, and fine-tune </a:t>
            </a:r>
            <a:r>
              <a:rPr lang="en-US" sz="2400" dirty="0" err="1" smtClean="0">
                <a:effectLst>
                  <a:outerShdw blurRad="38100" dist="38100" dir="2700000" algn="tl">
                    <a:srgbClr val="000000">
                      <a:alpha val="43137"/>
                    </a:srgbClr>
                  </a:outerShdw>
                </a:effectLst>
              </a:rPr>
              <a:t>hyperparameters</a:t>
            </a:r>
            <a:r>
              <a:rPr lang="en-US" sz="2400" dirty="0" smtClean="0">
                <a:effectLst>
                  <a:outerShdw blurRad="38100" dist="38100" dir="2700000" algn="tl">
                    <a:srgbClr val="000000">
                      <a:alpha val="43137"/>
                    </a:srgbClr>
                  </a:outerShdw>
                </a:effectLst>
              </a:rPr>
              <a:t> as needed for optimal performance.</a:t>
            </a:r>
          </a:p>
          <a:p>
            <a:endParaRPr lang="en-US" sz="2400" dirty="0">
              <a:effectLst>
                <a:outerShdw blurRad="38100" dist="38100" dir="2700000" algn="tl">
                  <a:srgbClr val="000000">
                    <a:alpha val="43137"/>
                  </a:srgbClr>
                </a:outerShdw>
              </a:effectLst>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579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Demi</vt:lpstr>
      <vt:lpstr>Trebuchet MS</vt:lpstr>
      <vt:lpstr>Office Theme</vt:lpstr>
      <vt:lpstr>PowerPoint Presentation</vt:lpstr>
      <vt:lpstr>LOAN DEFAULT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5</cp:revision>
  <dcterms:created xsi:type="dcterms:W3CDTF">2024-03-30T14:40:29Z</dcterms:created>
  <dcterms:modified xsi:type="dcterms:W3CDTF">2024-03-30T15:20:33Z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