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3"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61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2\Downloads\Akshaya.A%20performanc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'[Akshaya.A performance analysis.xlsx]Sheet1'!$B$1</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1-D4C1-4461-A448-813F90621D3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3-D4C1-4461-A448-813F90621D3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5-D4C1-4461-A448-813F90621D3D}"/>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7-D4C1-4461-A448-813F90621D3D}"/>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9-D4C1-4461-A448-813F90621D3D}"/>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B-D4C1-4461-A448-813F90621D3D}"/>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D-D4C1-4461-A448-813F90621D3D}"/>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0F-D4C1-4461-A448-813F90621D3D}"/>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1-D4C1-4461-A448-813F90621D3D}"/>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3-D4C1-4461-A448-813F90621D3D}"/>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5-D4C1-4461-A448-813F90621D3D}"/>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7-D4C1-4461-A448-813F90621D3D}"/>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9-D4C1-4461-A448-813F90621D3D}"/>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B-D4C1-4461-A448-813F90621D3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'[Akshaya.A performance analysis.xlsx]Sheet1'!$A$2:$A$14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'[Akshaya.A performance analysis.xlsx]Sheet1'!$B$2:$B$14</c:f>
              <c:numCache>
                <c:formatCode>General</c:formatCode>
                <c:ptCount val="13"/>
                <c:pt idx="0">
                  <c:v>0</c:v>
                </c:pt>
                <c:pt idx="1">
                  <c:v>0</c:v>
                </c:pt>
                <c:pt idx="2">
                  <c:v>88</c:v>
                </c:pt>
                <c:pt idx="3">
                  <c:v>95</c:v>
                </c:pt>
                <c:pt idx="4">
                  <c:v>100</c:v>
                </c:pt>
                <c:pt idx="5">
                  <c:v>98</c:v>
                </c:pt>
                <c:pt idx="6">
                  <c:v>126</c:v>
                </c:pt>
                <c:pt idx="7">
                  <c:v>90</c:v>
                </c:pt>
                <c:pt idx="8">
                  <c:v>95</c:v>
                </c:pt>
                <c:pt idx="9">
                  <c:v>106</c:v>
                </c:pt>
                <c:pt idx="10">
                  <c:v>98</c:v>
                </c:pt>
                <c:pt idx="11">
                  <c:v>112</c:v>
                </c:pt>
                <c:pt idx="12">
                  <c:v>1008</c:v>
                </c:pt>
              </c:numCache>
            </c:numRef>
          </c:val>
          <c:extLst xmlns:c16r2="http://schemas.microsoft.com/office/drawing/2015/06/chart">
            <c:ext xmlns:c16="http://schemas.microsoft.com/office/drawing/2014/chart" uri="{C3380CC4-5D6E-409C-BE32-E72D297353CC}">
              <c16:uniqueId val="{0000001C-D4C1-4461-A448-813F90621D3D}"/>
            </c:ext>
          </c:extLst>
        </c:ser>
        <c:ser>
          <c:idx val="1"/>
          <c:order val="1"/>
          <c:tx>
            <c:strRef>
              <c:f>'[Akshaya.A performance analysis.xlsx]Sheet1'!$C$1</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1E-D4C1-4461-A448-813F90621D3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0-D4C1-4461-A448-813F90621D3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2-D4C1-4461-A448-813F90621D3D}"/>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4-D4C1-4461-A448-813F90621D3D}"/>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6-D4C1-4461-A448-813F90621D3D}"/>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8-D4C1-4461-A448-813F90621D3D}"/>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A-D4C1-4461-A448-813F90621D3D}"/>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C-D4C1-4461-A448-813F90621D3D}"/>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2E-D4C1-4461-A448-813F90621D3D}"/>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0-D4C1-4461-A448-813F90621D3D}"/>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2-D4C1-4461-A448-813F90621D3D}"/>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4-D4C1-4461-A448-813F90621D3D}"/>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6-D4C1-4461-A448-813F90621D3D}"/>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8-D4C1-4461-A448-813F90621D3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'[Akshaya.A performance analysis.xlsx]Sheet1'!$A$2:$A$14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'[Akshaya.A performance analysis.xlsx]Sheet1'!$C$2:$C$14</c:f>
              <c:numCache>
                <c:formatCode>General</c:formatCode>
                <c:ptCount val="13"/>
                <c:pt idx="1">
                  <c:v>0</c:v>
                </c:pt>
                <c:pt idx="2">
                  <c:v>108</c:v>
                </c:pt>
                <c:pt idx="3">
                  <c:v>116</c:v>
                </c:pt>
                <c:pt idx="4">
                  <c:v>99</c:v>
                </c:pt>
                <c:pt idx="5">
                  <c:v>106</c:v>
                </c:pt>
                <c:pt idx="6">
                  <c:v>100</c:v>
                </c:pt>
                <c:pt idx="7">
                  <c:v>105</c:v>
                </c:pt>
                <c:pt idx="8">
                  <c:v>108</c:v>
                </c:pt>
                <c:pt idx="9">
                  <c:v>96</c:v>
                </c:pt>
                <c:pt idx="10">
                  <c:v>99</c:v>
                </c:pt>
                <c:pt idx="11">
                  <c:v>101</c:v>
                </c:pt>
                <c:pt idx="12">
                  <c:v>1038</c:v>
                </c:pt>
              </c:numCache>
            </c:numRef>
          </c:val>
          <c:extLst xmlns:c16r2="http://schemas.microsoft.com/office/drawing/2015/06/chart">
            <c:ext xmlns:c16="http://schemas.microsoft.com/office/drawing/2014/chart" uri="{C3380CC4-5D6E-409C-BE32-E72D297353CC}">
              <c16:uniqueId val="{00000039-D4C1-4461-A448-813F90621D3D}"/>
            </c:ext>
          </c:extLst>
        </c:ser>
        <c:ser>
          <c:idx val="2"/>
          <c:order val="2"/>
          <c:tx>
            <c:strRef>
              <c:f>'[Akshaya.A performance analysis.xlsx]Sheet1'!$D$1</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B-D4C1-4461-A448-813F90621D3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D-D4C1-4461-A448-813F90621D3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3F-D4C1-4461-A448-813F90621D3D}"/>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1-D4C1-4461-A448-813F90621D3D}"/>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3-D4C1-4461-A448-813F90621D3D}"/>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5-D4C1-4461-A448-813F90621D3D}"/>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7-D4C1-4461-A448-813F90621D3D}"/>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9-D4C1-4461-A448-813F90621D3D}"/>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B-D4C1-4461-A448-813F90621D3D}"/>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D-D4C1-4461-A448-813F90621D3D}"/>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4F-D4C1-4461-A448-813F90621D3D}"/>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1-D4C1-4461-A448-813F90621D3D}"/>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3-D4C1-4461-A448-813F90621D3D}"/>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5-D4C1-4461-A448-813F90621D3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'[Akshaya.A performance analysis.xlsx]Sheet1'!$A$2:$A$14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'[Akshaya.A performance analysis.xlsx]Sheet1'!$D$2:$D$14</c:f>
              <c:numCache>
                <c:formatCode>General</c:formatCode>
                <c:ptCount val="13"/>
                <c:pt idx="1">
                  <c:v>0</c:v>
                </c:pt>
                <c:pt idx="2">
                  <c:v>107</c:v>
                </c:pt>
                <c:pt idx="3">
                  <c:v>89</c:v>
                </c:pt>
                <c:pt idx="4">
                  <c:v>103</c:v>
                </c:pt>
                <c:pt idx="5">
                  <c:v>92</c:v>
                </c:pt>
                <c:pt idx="6">
                  <c:v>78</c:v>
                </c:pt>
                <c:pt idx="7">
                  <c:v>106</c:v>
                </c:pt>
                <c:pt idx="8">
                  <c:v>96</c:v>
                </c:pt>
                <c:pt idx="9">
                  <c:v>102</c:v>
                </c:pt>
                <c:pt idx="10">
                  <c:v>100</c:v>
                </c:pt>
                <c:pt idx="11">
                  <c:v>81</c:v>
                </c:pt>
                <c:pt idx="12">
                  <c:v>954</c:v>
                </c:pt>
              </c:numCache>
            </c:numRef>
          </c:val>
          <c:extLst xmlns:c16r2="http://schemas.microsoft.com/office/drawing/2015/06/chart">
            <c:ext xmlns:c16="http://schemas.microsoft.com/office/drawing/2014/chart" uri="{C3380CC4-5D6E-409C-BE32-E72D297353CC}">
              <c16:uniqueId val="{00000056-D4C1-4461-A448-813F90621D3D}"/>
            </c:ext>
          </c:extLst>
        </c:ser>
        <c:ser>
          <c:idx val="3"/>
          <c:order val="3"/>
          <c:tx>
            <c:strRef>
              <c:f>'[Akshaya.A performance analysis.xlsx]Sheet1'!$E$1</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8-D4C1-4461-A448-813F90621D3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A-D4C1-4461-A448-813F90621D3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C-D4C1-4461-A448-813F90621D3D}"/>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5E-D4C1-4461-A448-813F90621D3D}"/>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0-D4C1-4461-A448-813F90621D3D}"/>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2-D4C1-4461-A448-813F90621D3D}"/>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4-D4C1-4461-A448-813F90621D3D}"/>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6-D4C1-4461-A448-813F90621D3D}"/>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8-D4C1-4461-A448-813F90621D3D}"/>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A-D4C1-4461-A448-813F90621D3D}"/>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C-D4C1-4461-A448-813F90621D3D}"/>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6E-D4C1-4461-A448-813F90621D3D}"/>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0-D4C1-4461-A448-813F90621D3D}"/>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2-D4C1-4461-A448-813F90621D3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'[Akshaya.A performance analysis.xlsx]Sheet1'!$A$2:$A$14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'[Akshaya.A performance analysis.xlsx]Sheet1'!$E$2:$E$14</c:f>
              <c:numCache>
                <c:formatCode>General</c:formatCode>
                <c:ptCount val="13"/>
                <c:pt idx="1">
                  <c:v>0</c:v>
                </c:pt>
                <c:pt idx="2">
                  <c:v>303</c:v>
                </c:pt>
                <c:pt idx="3">
                  <c:v>300</c:v>
                </c:pt>
                <c:pt idx="4">
                  <c:v>302</c:v>
                </c:pt>
                <c:pt idx="5">
                  <c:v>296</c:v>
                </c:pt>
                <c:pt idx="6">
                  <c:v>304</c:v>
                </c:pt>
                <c:pt idx="7">
                  <c:v>301</c:v>
                </c:pt>
                <c:pt idx="8">
                  <c:v>299</c:v>
                </c:pt>
                <c:pt idx="9">
                  <c:v>304</c:v>
                </c:pt>
                <c:pt idx="10">
                  <c:v>297</c:v>
                </c:pt>
                <c:pt idx="11">
                  <c:v>294</c:v>
                </c:pt>
                <c:pt idx="12">
                  <c:v>3000</c:v>
                </c:pt>
              </c:numCache>
            </c:numRef>
          </c:val>
          <c:extLst xmlns:c16r2="http://schemas.microsoft.com/office/drawing/2015/06/chart">
            <c:ext xmlns:c16="http://schemas.microsoft.com/office/drawing/2014/chart" uri="{C3380CC4-5D6E-409C-BE32-E72D297353CC}">
              <c16:uniqueId val="{00000073-D4C1-4461-A448-813F90621D3D}"/>
            </c:ext>
          </c:extLst>
        </c:ser>
        <c:ser>
          <c:idx val="4"/>
          <c:order val="4"/>
          <c:tx>
            <c:strRef>
              <c:f>'[Akshaya.A performance analysis.xlsx]Sheet1'!$F$1</c:f>
              <c:strCache>
                <c:ptCount val="1"/>
              </c:strCache>
            </c:strRef>
          </c:tx>
          <c:dPt>
            <c:idx val="0"/>
            <c:bubble3D val="0"/>
            <c:spPr>
              <a:solidFill>
                <a:schemeClr val="accent1"/>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5-D4C1-4461-A448-813F90621D3D}"/>
              </c:ext>
            </c:extLst>
          </c:dPt>
          <c:dPt>
            <c:idx val="1"/>
            <c:bubble3D val="0"/>
            <c:spPr>
              <a:solidFill>
                <a:schemeClr val="accent2"/>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7-D4C1-4461-A448-813F90621D3D}"/>
              </c:ext>
            </c:extLst>
          </c:dPt>
          <c:dPt>
            <c:idx val="2"/>
            <c:bubble3D val="0"/>
            <c:spPr>
              <a:solidFill>
                <a:schemeClr val="accent3"/>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9-D4C1-4461-A448-813F90621D3D}"/>
              </c:ext>
            </c:extLst>
          </c:dPt>
          <c:dPt>
            <c:idx val="3"/>
            <c:bubble3D val="0"/>
            <c:spPr>
              <a:solidFill>
                <a:schemeClr val="accent4"/>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B-D4C1-4461-A448-813F90621D3D}"/>
              </c:ext>
            </c:extLst>
          </c:dPt>
          <c:dPt>
            <c:idx val="4"/>
            <c:bubble3D val="0"/>
            <c:spPr>
              <a:solidFill>
                <a:schemeClr val="accent5"/>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D-D4C1-4461-A448-813F90621D3D}"/>
              </c:ext>
            </c:extLst>
          </c:dPt>
          <c:dPt>
            <c:idx val="5"/>
            <c:bubble3D val="0"/>
            <c:spPr>
              <a:solidFill>
                <a:schemeClr val="accent6"/>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7F-D4C1-4461-A448-813F90621D3D}"/>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1-D4C1-4461-A448-813F90621D3D}"/>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3-D4C1-4461-A448-813F90621D3D}"/>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5-D4C1-4461-A448-813F90621D3D}"/>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7-D4C1-4461-A448-813F90621D3D}"/>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9-D4C1-4461-A448-813F90621D3D}"/>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B-D4C1-4461-A448-813F90621D3D}"/>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D-D4C1-4461-A448-813F90621D3D}"/>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xmlns:c16r2="http://schemas.microsoft.com/office/drawing/2015/06/chart">
              <c:ext xmlns:c16="http://schemas.microsoft.com/office/drawing/2014/chart" uri="{C3380CC4-5D6E-409C-BE32-E72D297353CC}">
                <c16:uniqueId val="{0000008F-D4C1-4461-A448-813F90621D3D}"/>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xmlns:c16r2="http://schemas.microsoft.com/office/drawing/2015/06/chart">
              <c:ext xmlns:c15="http://schemas.microsoft.com/office/drawing/2012/chart" uri="{CE6537A1-D6FC-4f65-9D91-7224C49458BB}"/>
            </c:extLst>
          </c:dLbls>
          <c:cat>
            <c:strRef>
              <c:f>'[Akshaya.A performance analysis.xlsx]Sheet1'!$A$2:$A$14</c:f>
              <c:strCache>
                <c:ptCount val="13"/>
                <c:pt idx="0">
                  <c:v>Count of GenderCode</c:v>
                </c:pt>
                <c:pt idx="1">
                  <c:v>BusinessUnit</c:v>
                </c:pt>
                <c:pt idx="2">
                  <c:v>BPC</c:v>
                </c:pt>
                <c:pt idx="3">
                  <c:v>CCDR</c:v>
                </c:pt>
                <c:pt idx="4">
                  <c:v>EW</c:v>
                </c:pt>
                <c:pt idx="5">
                  <c:v>MSC</c:v>
                </c:pt>
                <c:pt idx="6">
                  <c:v>NEL</c:v>
                </c:pt>
                <c:pt idx="7">
                  <c:v>PL</c:v>
                </c:pt>
                <c:pt idx="8">
                  <c:v>PYZ</c:v>
                </c:pt>
                <c:pt idx="9">
                  <c:v>SVG</c:v>
                </c:pt>
                <c:pt idx="10">
                  <c:v>TNS</c:v>
                </c:pt>
                <c:pt idx="11">
                  <c:v>WBL</c:v>
                </c:pt>
                <c:pt idx="12">
                  <c:v>Grand Total</c:v>
                </c:pt>
              </c:strCache>
            </c:strRef>
          </c:cat>
          <c:val>
            <c:numRef>
              <c:f>'[Akshaya.A performance analysis.xlsx]Sheet1'!$F$2:$F$14</c:f>
              <c:numCache>
                <c:formatCode>General</c:formatCode>
                <c:ptCount val="13"/>
              </c:numCache>
            </c:numRef>
          </c:val>
          <c:extLst xmlns:c16r2="http://schemas.microsoft.com/office/drawing/2015/06/chart">
            <c:ext xmlns:c16="http://schemas.microsoft.com/office/drawing/2014/chart" uri="{C3380CC4-5D6E-409C-BE32-E72D297353CC}">
              <c16:uniqueId val="{00000090-D4C1-4461-A448-813F90621D3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9724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6990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36695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098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9069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1852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22317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6913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26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29/08/2024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3738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29/08/2024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7532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29/08/2024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163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29/08/2024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8178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29/08/2024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6443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29/08/2024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4428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29/08/2024</a:t>
            </a:fld>
            <a:endParaRPr lang="en-US"/>
          </a:p>
        </p:txBody>
      </p:sp>
    </p:spTree>
    <p:extLst>
      <p:ext uri="{BB962C8B-B14F-4D97-AF65-F5344CB8AC3E}">
        <p14:creationId xmlns:p14="http://schemas.microsoft.com/office/powerpoint/2010/main" val="40061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29/08/2024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8461604"/>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771775" y="511182"/>
            <a:ext cx="13868400" cy="1524776"/>
          </a:xfrm>
          <a:prstGeom prst="rect">
            <a:avLst/>
          </a:prstGeom>
        </p:spPr>
        <p:txBody>
          <a:bodyPr vert="horz" wrap="square" lIns="0" tIns="16510" rIns="0" bIns="0" rtlCol="0">
            <a:spAutoFit/>
          </a:bodyPr>
          <a:lstStyle/>
          <a:p>
            <a:pPr marL="3213735">
              <a:spcBef>
                <a:spcPts val="130"/>
              </a:spcBef>
            </a:pPr>
            <a:r>
              <a:rPr lang="en-US" sz="4400" b="1" dirty="0">
                <a:solidFill>
                  <a:schemeClr val="accent1">
                    <a:lumMod val="75000"/>
                  </a:schemeClr>
                </a:solidFill>
                <a:latin typeface="Stencil" panose="040409050D0802020404" pitchFamily="82" charset="0"/>
                <a:cs typeface="Times New Roman" panose="02020603050405020304" pitchFamily="18" charset="0"/>
              </a:rPr>
              <a:t>Employee Data Analysis using Excel</a:t>
            </a:r>
            <a:r>
              <a:rPr lang="en-US" sz="4400" b="1" i="0" dirty="0">
                <a:solidFill>
                  <a:schemeClr val="accent1">
                    <a:lumMod val="75000"/>
                  </a:schemeClr>
                </a:solidFill>
                <a:effectLst/>
                <a:latin typeface="Stencil" panose="040409050D0802020404" pitchFamily="82" charset="0"/>
                <a:cs typeface="Times New Roman" panose="02020603050405020304" pitchFamily="18" charset="0"/>
              </a:rPr>
              <a:t> </a:t>
            </a:r>
            <a:r>
              <a:rPr lang="en-US" b="1" i="0" dirty="0">
                <a:solidFill>
                  <a:schemeClr val="accent1">
                    <a:lumMod val="75000"/>
                  </a:schemeClr>
                </a:solidFill>
                <a:effectLst/>
                <a:latin typeface="Roboto" panose="020F0502020204030204" pitchFamily="2" charset="0"/>
              </a:rPr>
              <a:t/>
            </a:r>
            <a:br>
              <a:rPr lang="en-US" b="1" i="0" dirty="0">
                <a:solidFill>
                  <a:schemeClr val="accent1">
                    <a:lumMod val="75000"/>
                  </a:schemeClr>
                </a:solidFill>
                <a:effectLst/>
                <a:latin typeface="Roboto" panose="020F0502020204030204" pitchFamily="2" charset="0"/>
              </a:rPr>
            </a:br>
            <a:endParaRPr spc="15" dirty="0">
              <a:solidFill>
                <a:schemeClr val="accent1">
                  <a:lumMod val="75000"/>
                </a:schemeClr>
              </a:solidFill>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819150" y="2998738"/>
            <a:ext cx="10277475" cy="2308324"/>
          </a:xfrm>
          <a:prstGeom prst="rect">
            <a:avLst/>
          </a:prstGeom>
          <a:noFill/>
        </p:spPr>
        <p:txBody>
          <a:bodyPr wrap="square" rtlCol="0">
            <a:spAutoFit/>
          </a:bodyPr>
          <a:lstStyle/>
          <a:p>
            <a:r>
              <a:rPr lang="en-US" sz="2400" dirty="0">
                <a:latin typeface="Arial Black" panose="020B0A04020102020204" pitchFamily="34" charset="0"/>
              </a:rPr>
              <a:t>STUDENT NAME:</a:t>
            </a:r>
            <a:r>
              <a:rPr lang="en-IN" sz="2400" dirty="0">
                <a:latin typeface="Arial Black" panose="020B0A04020102020204" pitchFamily="34" charset="0"/>
              </a:rPr>
              <a:t> AKSHAYA A</a:t>
            </a:r>
            <a:endParaRPr lang="en-US" sz="2400" dirty="0">
              <a:latin typeface="Arial Black" panose="020B0A04020102020204" pitchFamily="34" charset="0"/>
            </a:endParaRPr>
          </a:p>
          <a:p>
            <a:r>
              <a:rPr lang="en-US" sz="2400" dirty="0">
                <a:latin typeface="Arial Black" panose="020B0A04020102020204" pitchFamily="34" charset="0"/>
              </a:rPr>
              <a:t>REGISTER </a:t>
            </a:r>
            <a:r>
              <a:rPr lang="en-US" sz="2400" dirty="0" smtClean="0">
                <a:latin typeface="Arial Black" panose="020B0A04020102020204" pitchFamily="34" charset="0"/>
              </a:rPr>
              <a:t>NO: 312209816</a:t>
            </a:r>
          </a:p>
          <a:p>
            <a:r>
              <a:rPr lang="en-US" sz="2400" dirty="0" smtClean="0">
                <a:latin typeface="Arial Black" panose="020B0A04020102020204" pitchFamily="34" charset="0"/>
              </a:rPr>
              <a:t>NM ID:asunm1363312209816</a:t>
            </a:r>
            <a:endParaRPr lang="en-US" sz="2400" dirty="0">
              <a:latin typeface="Arial Black" panose="020B0A04020102020204" pitchFamily="34" charset="0"/>
            </a:endParaRPr>
          </a:p>
          <a:p>
            <a:r>
              <a:rPr lang="en-US" sz="2400" dirty="0">
                <a:latin typeface="Arial Black" panose="020B0A04020102020204" pitchFamily="34" charset="0"/>
              </a:rPr>
              <a:t>DEPARTMENT:</a:t>
            </a:r>
            <a:r>
              <a:rPr lang="en-IN" sz="2400" dirty="0">
                <a:latin typeface="Arial Black" panose="020B0A04020102020204" pitchFamily="34" charset="0"/>
              </a:rPr>
              <a:t> </a:t>
            </a:r>
            <a:r>
              <a:rPr lang="en-IN" sz="2400" dirty="0" smtClean="0">
                <a:latin typeface="Arial Black" panose="020B0A04020102020204" pitchFamily="34" charset="0"/>
              </a:rPr>
              <a:t>B.COM(ACCOUNTING AND </a:t>
            </a:r>
            <a:r>
              <a:rPr lang="en-IN" sz="2400" b="1" dirty="0" smtClean="0">
                <a:latin typeface="Arial Black" panose="020B0A04020102020204" pitchFamily="34" charset="0"/>
              </a:rPr>
              <a:t>FINANCE</a:t>
            </a:r>
            <a:r>
              <a:rPr lang="en-IN" sz="2400" dirty="0" smtClean="0">
                <a:latin typeface="Arial Black" panose="020B0A04020102020204" pitchFamily="34" charset="0"/>
              </a:rPr>
              <a:t>)</a:t>
            </a:r>
            <a:endParaRPr lang="en-US" sz="2400" dirty="0">
              <a:latin typeface="Arial Black" panose="020B0A04020102020204" pitchFamily="34" charset="0"/>
            </a:endParaRPr>
          </a:p>
          <a:p>
            <a:r>
              <a:rPr lang="en-US" sz="2400" dirty="0">
                <a:latin typeface="Arial Black" panose="020B0A04020102020204" pitchFamily="34" charset="0"/>
              </a:rPr>
              <a:t>COLLEGE</a:t>
            </a:r>
            <a:r>
              <a:rPr lang="en-IN" sz="2400" dirty="0">
                <a:latin typeface="Arial Black" panose="020B0A04020102020204" pitchFamily="34" charset="0"/>
              </a:rPr>
              <a:t>: VALLIAMMAL COLLEGE FOR WOMEN </a:t>
            </a:r>
            <a:endParaRPr lang="en-US" sz="2400" dirty="0">
              <a:latin typeface="Arial Black" panose="020B0A04020102020204" pitchFamily="34" charset="0"/>
            </a:endParaRPr>
          </a:p>
          <a:p>
            <a:r>
              <a:rPr lang="en-US" sz="2400" dirty="0">
                <a:latin typeface="Arial Black" panose="020B0A04020102020204" pitchFamily="34" charset="0"/>
              </a:rPr>
              <a:t>           </a:t>
            </a:r>
            <a:endParaRPr lang="en-IN" sz="2400" dirty="0">
              <a:latin typeface="Arial Black" panose="020B0A040201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1077202" y="291147"/>
            <a:ext cx="4060825"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1">
                    <a:lumMod val="75000"/>
                  </a:schemeClr>
                </a:solidFill>
                <a:latin typeface="Stencil" panose="040409050D0802020404" pitchFamily="82" charset="0"/>
                <a:cs typeface="Trebuchet MS"/>
              </a:rPr>
              <a:t>M</a:t>
            </a:r>
            <a:r>
              <a:rPr sz="4800" b="1" dirty="0">
                <a:solidFill>
                  <a:schemeClr val="accent1">
                    <a:lumMod val="75000"/>
                  </a:schemeClr>
                </a:solidFill>
                <a:latin typeface="Stencil" panose="040409050D0802020404" pitchFamily="82" charset="0"/>
                <a:cs typeface="Trebuchet MS"/>
              </a:rPr>
              <a:t>O</a:t>
            </a:r>
            <a:r>
              <a:rPr sz="4800" b="1" spc="-15" dirty="0">
                <a:solidFill>
                  <a:schemeClr val="accent1">
                    <a:lumMod val="75000"/>
                  </a:schemeClr>
                </a:solidFill>
                <a:latin typeface="Stencil" panose="040409050D0802020404" pitchFamily="82" charset="0"/>
                <a:cs typeface="Trebuchet MS"/>
              </a:rPr>
              <a:t>D</a:t>
            </a:r>
            <a:r>
              <a:rPr sz="4800" b="1" spc="-35" dirty="0">
                <a:solidFill>
                  <a:schemeClr val="accent1">
                    <a:lumMod val="75000"/>
                  </a:schemeClr>
                </a:solidFill>
                <a:latin typeface="Stencil" panose="040409050D0802020404" pitchFamily="82" charset="0"/>
                <a:cs typeface="Trebuchet MS"/>
              </a:rPr>
              <a:t>E</a:t>
            </a:r>
            <a:r>
              <a:rPr sz="4800" b="1" spc="-30" dirty="0">
                <a:solidFill>
                  <a:schemeClr val="accent1">
                    <a:lumMod val="75000"/>
                  </a:schemeClr>
                </a:solidFill>
                <a:latin typeface="Stencil" panose="040409050D0802020404" pitchFamily="82" charset="0"/>
                <a:cs typeface="Trebuchet MS"/>
              </a:rPr>
              <a:t>LL</a:t>
            </a:r>
            <a:r>
              <a:rPr sz="4800" b="1" spc="-5" dirty="0">
                <a:solidFill>
                  <a:schemeClr val="accent1">
                    <a:lumMod val="75000"/>
                  </a:schemeClr>
                </a:solidFill>
                <a:latin typeface="Stencil" panose="040409050D0802020404" pitchFamily="82" charset="0"/>
                <a:cs typeface="Trebuchet MS"/>
              </a:rPr>
              <a:t>I</a:t>
            </a:r>
            <a:r>
              <a:rPr sz="4800" b="1" spc="30" dirty="0">
                <a:solidFill>
                  <a:schemeClr val="accent1">
                    <a:lumMod val="75000"/>
                  </a:schemeClr>
                </a:solidFill>
                <a:latin typeface="Stencil" panose="040409050D0802020404" pitchFamily="82" charset="0"/>
                <a:cs typeface="Trebuchet MS"/>
              </a:rPr>
              <a:t>N</a:t>
            </a:r>
            <a:r>
              <a:rPr sz="4800" b="1" spc="5" dirty="0">
                <a:solidFill>
                  <a:schemeClr val="accent1">
                    <a:lumMod val="75000"/>
                  </a:schemeClr>
                </a:solidFill>
                <a:latin typeface="Stencil" panose="040409050D0802020404" pitchFamily="82" charset="0"/>
                <a:cs typeface="Trebuchet MS"/>
              </a:rPr>
              <a:t>G</a:t>
            </a:r>
            <a:endParaRPr sz="4800" dirty="0">
              <a:solidFill>
                <a:schemeClr val="accent1">
                  <a:lumMod val="75000"/>
                </a:schemeClr>
              </a:solidFill>
              <a:latin typeface="Stencil" panose="040409050D0802020404"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xmlns="" id="{8F364945-0B94-BFDE-06DB-696706604966}"/>
              </a:ext>
            </a:extLst>
          </p:cNvPr>
          <p:cNvSpPr txBox="1"/>
          <p:nvPr/>
        </p:nvSpPr>
        <p:spPr>
          <a:xfrm>
            <a:off x="1077202" y="990669"/>
            <a:ext cx="6557962" cy="5170646"/>
          </a:xfrm>
          <a:prstGeom prst="rect">
            <a:avLst/>
          </a:prstGeom>
          <a:noFill/>
        </p:spPr>
        <p:txBody>
          <a:bodyPr wrap="square" rtlCol="0">
            <a:spAutoFit/>
          </a:bodyPr>
          <a:lstStyle/>
          <a:p>
            <a:pPr marL="1200150" lvl="2" indent="-285750" algn="just">
              <a:buFont typeface="Arial" panose="020B0604020202020204" pitchFamily="34" charset="0"/>
              <a:buChar char="•"/>
            </a:pPr>
            <a:endParaRPr lang="en-IN" dirty="0"/>
          </a:p>
          <a:p>
            <a:pPr marL="342900" indent="-342900" algn="just">
              <a:buFont typeface="Wingdings" panose="05000000000000000000" pitchFamily="2" charset="2"/>
              <a:buChar char="Ø"/>
            </a:pPr>
            <a:r>
              <a:rPr lang="en-IN" sz="2400" dirty="0" smtClean="0">
                <a:latin typeface="Arial" panose="020B0604020202020204" pitchFamily="34" charset="0"/>
                <a:cs typeface="Arial" panose="020B0604020202020204" pitchFamily="34" charset="0"/>
              </a:rPr>
              <a:t>Data collection</a:t>
            </a:r>
            <a:r>
              <a:rPr lang="en-IN" sz="2400" dirty="0">
                <a:latin typeface="Arial" panose="020B0604020202020204" pitchFamily="34" charset="0"/>
                <a:cs typeface="Arial" panose="020B0604020202020204" pitchFamily="34" charset="0"/>
              </a:rPr>
              <a:t>
Identification 
Gathering 
Preparation 
</a:t>
            </a:r>
            <a:r>
              <a:rPr lang="en-IN" sz="2400" dirty="0" smtClean="0">
                <a:latin typeface="Arial" panose="020B0604020202020204" pitchFamily="34" charset="0"/>
                <a:cs typeface="Arial" panose="020B0604020202020204" pitchFamily="34" charset="0"/>
              </a:rPr>
              <a:t>Data clearing</a:t>
            </a:r>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Standardization 
Correction
Validation 
</a:t>
            </a:r>
            <a:r>
              <a:rPr lang="en-IN" sz="2400" dirty="0" smtClean="0">
                <a:latin typeface="Arial" panose="020B0604020202020204" pitchFamily="34" charset="0"/>
                <a:cs typeface="Arial" panose="020B0604020202020204" pitchFamily="34" charset="0"/>
              </a:rPr>
              <a:t>Summary</a:t>
            </a:r>
            <a:endParaRPr lang="en-IN" sz="2400" dirty="0">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Ø"/>
            </a:pPr>
            <a:r>
              <a:rPr lang="en-IN" sz="2400" dirty="0">
                <a:latin typeface="Arial" panose="020B0604020202020204" pitchFamily="34" charset="0"/>
                <a:cs typeface="Arial" panose="020B0604020202020204" pitchFamily="34" charset="0"/>
              </a:rPr>
              <a:t>Data analysis involves examining, transforming, </a:t>
            </a:r>
            <a:r>
              <a:rPr lang="en-IN" sz="2400" dirty="0" smtClean="0">
                <a:latin typeface="Arial" panose="020B0604020202020204" pitchFamily="34" charset="0"/>
                <a:cs typeface="Arial" panose="020B0604020202020204" pitchFamily="34" charset="0"/>
              </a:rPr>
              <a:t>and modelling </a:t>
            </a:r>
            <a:r>
              <a:rPr lang="en-IN" sz="2400" dirty="0">
                <a:latin typeface="Arial" panose="020B0604020202020204" pitchFamily="34" charset="0"/>
                <a:cs typeface="Arial" panose="020B0604020202020204" pitchFamily="34" charset="0"/>
              </a:rPr>
              <a:t>data to extract meaningful insights, identify patterns, and support decision-making. </a:t>
            </a:r>
            <a:endParaRPr lang="en-US" sz="2400" dirty="0">
              <a:latin typeface="Arial" panose="020B0604020202020204" pitchFamily="34" charset="0"/>
              <a:cs typeface="Arial" panose="020B0604020202020204" pitchFamily="34" charset="0"/>
            </a:endParaRPr>
          </a:p>
        </p:txBody>
      </p:sp>
      <p:pic>
        <p:nvPicPr>
          <p:cNvPr id="10" name="object 2"/>
          <p:cNvPicPr/>
          <p:nvPr/>
        </p:nvPicPr>
        <p:blipFill>
          <a:blip r:embed="rId3" cstate="print"/>
          <a:stretch>
            <a:fillRect/>
          </a:stretch>
        </p:blipFill>
        <p:spPr>
          <a:xfrm>
            <a:off x="6744946" y="955378"/>
            <a:ext cx="2695574" cy="324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83268" cy="690574"/>
          </a:xfrm>
          <a:prstGeom prst="rect">
            <a:avLst/>
          </a:prstGeom>
        </p:spPr>
        <p:txBody>
          <a:bodyPr vert="horz" wrap="square" lIns="0" tIns="13335" rIns="0" bIns="0" rtlCol="0">
            <a:spAutoFit/>
          </a:bodyPr>
          <a:lstStyle/>
          <a:p>
            <a:pPr marL="12700">
              <a:lnSpc>
                <a:spcPct val="100000"/>
              </a:lnSpc>
              <a:spcBef>
                <a:spcPts val="105"/>
              </a:spcBef>
            </a:pPr>
            <a:r>
              <a:rPr sz="4400" dirty="0">
                <a:latin typeface="Stencil" panose="040409050D0802020404" pitchFamily="82" charset="0"/>
              </a:rPr>
              <a:t>R</a:t>
            </a:r>
            <a:r>
              <a:rPr sz="4400" spc="-40" dirty="0">
                <a:latin typeface="Stencil" panose="040409050D0802020404" pitchFamily="82" charset="0"/>
              </a:rPr>
              <a:t>E</a:t>
            </a:r>
            <a:r>
              <a:rPr sz="4400" spc="15" dirty="0">
                <a:latin typeface="Stencil" panose="040409050D0802020404" pitchFamily="82" charset="0"/>
              </a:rPr>
              <a:t>S</a:t>
            </a:r>
            <a:r>
              <a:rPr sz="4400" spc="-30" dirty="0">
                <a:latin typeface="Stencil" panose="040409050D0802020404" pitchFamily="82" charset="0"/>
              </a:rPr>
              <a:t>U</a:t>
            </a:r>
            <a:r>
              <a:rPr sz="4400" spc="-405" dirty="0">
                <a:latin typeface="Stencil" panose="040409050D0802020404" pitchFamily="82" charset="0"/>
              </a:rPr>
              <a:t>L</a:t>
            </a:r>
            <a:r>
              <a:rPr sz="4400" dirty="0">
                <a:latin typeface="Stencil" panose="040409050D0802020404" pitchFamily="82"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图表 2">
            <a:extLst>
              <a:ext uri="{FF2B5EF4-FFF2-40B4-BE49-F238E27FC236}">
                <a16:creationId xmlns:a16="http://schemas.microsoft.com/office/drawing/2014/main" xmlns="" id="{00000000-0008-0000-0100-000003000000}"/>
              </a:ext>
            </a:extLst>
          </p:cNvPr>
          <p:cNvGraphicFramePr>
            <a:graphicFrameLocks/>
          </p:cNvGraphicFramePr>
          <p:nvPr>
            <p:extLst>
              <p:ext uri="{D42A27DB-BD31-4B8C-83A1-F6EECF244321}">
                <p14:modId xmlns:p14="http://schemas.microsoft.com/office/powerpoint/2010/main" val="775881046"/>
              </p:ext>
            </p:extLst>
          </p:nvPr>
        </p:nvGraphicFramePr>
        <p:xfrm>
          <a:off x="1219200" y="1371600"/>
          <a:ext cx="7620000" cy="49530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normAutofit/>
          </a:bodyPr>
          <a:lstStyle/>
          <a:p>
            <a:r>
              <a:rPr lang="en-US" sz="4400" dirty="0" smtClean="0">
                <a:latin typeface="Stencil" panose="040409050D0802020404" pitchFamily="82" charset="0"/>
                <a:cs typeface="Times New Roman" panose="02020603050405020304" pitchFamily="18" charset="0"/>
              </a:rPr>
              <a:t>CONCLUSION</a:t>
            </a:r>
            <a:endParaRPr lang="en-IN" sz="4400" dirty="0">
              <a:latin typeface="Stencil" panose="040409050D0802020404"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xmlns="" id="{41AEFDC1-E1C1-8F44-7542-F65DE2D80798}"/>
              </a:ext>
            </a:extLst>
          </p:cNvPr>
          <p:cNvSpPr txBox="1"/>
          <p:nvPr/>
        </p:nvSpPr>
        <p:spPr>
          <a:xfrm>
            <a:off x="514230" y="1625202"/>
            <a:ext cx="8782169" cy="3108543"/>
          </a:xfrm>
          <a:prstGeom prst="rect">
            <a:avLst/>
          </a:prstGeom>
          <a:noFill/>
        </p:spPr>
        <p:txBody>
          <a:bodyPr wrap="square" rtlCol="0">
            <a:spAutoFit/>
          </a:bodyPr>
          <a:lstStyle/>
          <a:p>
            <a:pPr marL="285750" indent="-285750" algn="l">
              <a:buFont typeface="Arial" panose="020B0604020202020204" pitchFamily="34" charset="0"/>
              <a:buChar char="•"/>
            </a:pPr>
            <a:r>
              <a:rPr lang="en-IN" sz="2800" dirty="0">
                <a:latin typeface="Baskerville Old Face" panose="02020602080505020303" pitchFamily="18" charset="0"/>
                <a:cs typeface="AngsanaUPC" panose="02020603050405020304" pitchFamily="18" charset="-34"/>
              </a:rPr>
              <a:t>In conclusion, the employee data analysis conducted using Excel provided valuable insights into workforce trends, enabling more informed decision-making. </a:t>
            </a:r>
            <a:endParaRPr lang="en-IN" sz="2800" dirty="0" smtClean="0">
              <a:latin typeface="Baskerville Old Face" panose="02020602080505020303" pitchFamily="18" charset="0"/>
              <a:cs typeface="AngsanaUPC" panose="02020603050405020304" pitchFamily="18" charset="-34"/>
            </a:endParaRPr>
          </a:p>
          <a:p>
            <a:pPr marL="285750" indent="-285750" algn="l">
              <a:buFont typeface="Arial" panose="020B0604020202020204" pitchFamily="34" charset="0"/>
              <a:buChar char="•"/>
            </a:pPr>
            <a:r>
              <a:rPr lang="en-IN" sz="2800" dirty="0">
                <a:latin typeface="Baskerville Old Face" panose="02020602080505020303" pitchFamily="18" charset="0"/>
                <a:cs typeface="AngsanaUPC" panose="02020603050405020304" pitchFamily="18" charset="-34"/>
              </a:rPr>
              <a:t>
The use of Excel allowed for efficient data organization, visualization, and reporting, ultimately helping to enhance HR strategies, improve employee satisfaction</a:t>
            </a:r>
            <a:r>
              <a:rPr lang="en-IN" sz="2400" dirty="0">
                <a:latin typeface="AngsanaUPC" panose="02020603050405020304" pitchFamily="18" charset="-34"/>
                <a:cs typeface="AngsanaUPC" panose="02020603050405020304" pitchFamily="18" charset="-34"/>
              </a:rPr>
              <a:t>.</a:t>
            </a:r>
            <a:endParaRPr lang="en-US" sz="2400" dirty="0">
              <a:latin typeface="AngsanaUPC" panose="02020603050405020304" pitchFamily="18" charset="-34"/>
              <a:cs typeface="AngsanaUPC" panose="02020603050405020304" pitchFamily="18" charset="-34"/>
            </a:endParaRPr>
          </a:p>
        </p:txBody>
      </p:sp>
      <p:pic>
        <p:nvPicPr>
          <p:cNvPr id="4" name="Picture 3">
            <a:extLst>
              <a:ext uri="{FF2B5EF4-FFF2-40B4-BE49-F238E27FC236}">
                <a16:creationId xmlns:a16="http://schemas.microsoft.com/office/drawing/2014/main" xmlns=""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763053"/>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253726" y="794458"/>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868735" y="987208"/>
            <a:ext cx="6912620" cy="693780"/>
          </a:xfrm>
          <a:prstGeom prst="rect">
            <a:avLst/>
          </a:prstGeom>
        </p:spPr>
        <p:txBody>
          <a:bodyPr vert="horz" wrap="square" lIns="0" tIns="16510" rIns="0" bIns="0" rtlCol="0">
            <a:spAutoFit/>
          </a:bodyPr>
          <a:lstStyle/>
          <a:p>
            <a:pPr marL="12700">
              <a:lnSpc>
                <a:spcPct val="100000"/>
              </a:lnSpc>
              <a:spcBef>
                <a:spcPts val="130"/>
              </a:spcBef>
            </a:pPr>
            <a:r>
              <a:rPr sz="4400" spc="5" dirty="0">
                <a:latin typeface="Stencil" panose="040409050D0802020404" pitchFamily="82" charset="0"/>
              </a:rPr>
              <a:t>PROJECT</a:t>
            </a:r>
            <a:r>
              <a:rPr sz="4400" spc="-85" dirty="0">
                <a:latin typeface="Stencil" panose="040409050D0802020404" pitchFamily="82" charset="0"/>
              </a:rPr>
              <a:t> </a:t>
            </a:r>
            <a:r>
              <a:rPr sz="4400" spc="25" dirty="0" smtClean="0">
                <a:latin typeface="Stencil" panose="040409050D0802020404" pitchFamily="82" charset="0"/>
              </a:rPr>
              <a:t>TITLE</a:t>
            </a:r>
            <a:endParaRPr sz="4400" dirty="0">
              <a:latin typeface="Stencil" panose="040409050D0802020404" pitchFamily="82"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759674" y="2789254"/>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7362825" y="226678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
        <p:nvSpPr>
          <p:cNvPr id="21" name="object 21"/>
          <p:cNvSpPr txBox="1">
            <a:spLocks noGrp="1"/>
          </p:cNvSpPr>
          <p:nvPr>
            <p:ph type="title"/>
          </p:nvPr>
        </p:nvSpPr>
        <p:spPr>
          <a:xfrm>
            <a:off x="739774" y="445388"/>
            <a:ext cx="3679825" cy="758190"/>
          </a:xfrm>
          <a:prstGeom prst="rect">
            <a:avLst/>
          </a:prstGeom>
        </p:spPr>
        <p:txBody>
          <a:bodyPr vert="horz" wrap="square" lIns="0" tIns="13335" rIns="0" bIns="0" rtlCol="0">
            <a:spAutoFit/>
          </a:bodyPr>
          <a:lstStyle/>
          <a:p>
            <a:pPr marL="12700">
              <a:lnSpc>
                <a:spcPct val="100000"/>
              </a:lnSpc>
              <a:spcBef>
                <a:spcPts val="105"/>
              </a:spcBef>
            </a:pPr>
            <a:r>
              <a:rPr sz="4800" spc="25" dirty="0">
                <a:latin typeface="Stencil" panose="040409050D0802020404" pitchFamily="82" charset="0"/>
              </a:rPr>
              <a:t>A</a:t>
            </a:r>
            <a:r>
              <a:rPr sz="4800" spc="-5" dirty="0">
                <a:latin typeface="Stencil" panose="040409050D0802020404" pitchFamily="82" charset="0"/>
              </a:rPr>
              <a:t>G</a:t>
            </a:r>
            <a:r>
              <a:rPr sz="4800" spc="-35" dirty="0">
                <a:latin typeface="Stencil" panose="040409050D0802020404" pitchFamily="82" charset="0"/>
              </a:rPr>
              <a:t>E</a:t>
            </a:r>
            <a:r>
              <a:rPr sz="4800" spc="15" dirty="0">
                <a:latin typeface="Stencil" panose="040409050D0802020404" pitchFamily="82" charset="0"/>
              </a:rPr>
              <a:t>N</a:t>
            </a:r>
            <a:r>
              <a:rPr sz="4800" dirty="0">
                <a:latin typeface="Stencil" panose="040409050D0802020404" pitchFamily="82" charset="0"/>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793357" y="1203578"/>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1" y="855873"/>
            <a:ext cx="69383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tencil" panose="040409050D0802020404" pitchFamily="82" charset="0"/>
              </a:rPr>
              <a:t>P</a:t>
            </a:r>
            <a:r>
              <a:rPr sz="4250" spc="15" dirty="0">
                <a:latin typeface="Stencil" panose="040409050D0802020404" pitchFamily="82" charset="0"/>
              </a:rPr>
              <a:t>ROB</a:t>
            </a:r>
            <a:r>
              <a:rPr sz="4250" spc="55" dirty="0">
                <a:latin typeface="Stencil" panose="040409050D0802020404" pitchFamily="82" charset="0"/>
              </a:rPr>
              <a:t>L</a:t>
            </a:r>
            <a:r>
              <a:rPr sz="4250" spc="-20" dirty="0">
                <a:latin typeface="Stencil" panose="040409050D0802020404" pitchFamily="82" charset="0"/>
              </a:rPr>
              <a:t>E</a:t>
            </a:r>
            <a:r>
              <a:rPr sz="4250" spc="20" dirty="0">
                <a:latin typeface="Stencil" panose="040409050D0802020404" pitchFamily="82" charset="0"/>
              </a:rPr>
              <a:t>M</a:t>
            </a:r>
            <a:r>
              <a:rPr sz="4250" dirty="0">
                <a:latin typeface="Stencil" panose="040409050D0802020404" pitchFamily="82" charset="0"/>
              </a:rPr>
              <a:t>	</a:t>
            </a:r>
            <a:r>
              <a:rPr sz="4250" spc="10" dirty="0">
                <a:latin typeface="Stencil" panose="040409050D0802020404" pitchFamily="82" charset="0"/>
              </a:rPr>
              <a:t>S</a:t>
            </a:r>
            <a:r>
              <a:rPr sz="4250" spc="-370" dirty="0">
                <a:latin typeface="Stencil" panose="040409050D0802020404" pitchFamily="82" charset="0"/>
              </a:rPr>
              <a:t>T</a:t>
            </a:r>
            <a:r>
              <a:rPr sz="4250" spc="-375" dirty="0">
                <a:latin typeface="Stencil" panose="040409050D0802020404" pitchFamily="82" charset="0"/>
              </a:rPr>
              <a:t>A</a:t>
            </a:r>
            <a:r>
              <a:rPr sz="4250" spc="15" dirty="0">
                <a:latin typeface="Stencil" panose="040409050D0802020404" pitchFamily="82" charset="0"/>
              </a:rPr>
              <a:t>T</a:t>
            </a:r>
            <a:r>
              <a:rPr sz="4250" spc="-10" dirty="0">
                <a:latin typeface="Stencil" panose="040409050D0802020404" pitchFamily="82" charset="0"/>
              </a:rPr>
              <a:t>E</a:t>
            </a:r>
            <a:r>
              <a:rPr sz="4250" spc="-20" dirty="0">
                <a:latin typeface="Stencil" panose="040409050D0802020404" pitchFamily="82" charset="0"/>
              </a:rPr>
              <a:t>ME</a:t>
            </a:r>
            <a:r>
              <a:rPr sz="4250" spc="10" dirty="0">
                <a:latin typeface="Stencil" panose="040409050D0802020404" pitchFamily="82" charset="0"/>
              </a:rPr>
              <a:t>NT</a:t>
            </a:r>
            <a:endParaRPr sz="4250" dirty="0">
              <a:latin typeface="Stencil" panose="040409050D0802020404"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xmlns=""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xmlns="" id="{E0309066-C252-0701-10D8-AA07F75F962B}"/>
              </a:ext>
            </a:extLst>
          </p:cNvPr>
          <p:cNvSpPr txBox="1"/>
          <p:nvPr/>
        </p:nvSpPr>
        <p:spPr>
          <a:xfrm>
            <a:off x="676275" y="2019300"/>
            <a:ext cx="7176454"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923498"/>
            <a:ext cx="7850888"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tencil" panose="040409050D0802020404" pitchFamily="82" charset="0"/>
              </a:rPr>
              <a:t>PROJECT	</a:t>
            </a:r>
            <a:r>
              <a:rPr sz="4250" spc="-20" dirty="0">
                <a:latin typeface="Stencil" panose="040409050D0802020404" pitchFamily="82" charset="0"/>
              </a:rPr>
              <a:t>OVERVIEW</a:t>
            </a:r>
            <a:endParaRPr sz="4250" dirty="0">
              <a:latin typeface="Stencil" panose="040409050D0802020404"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19389" y="891793"/>
            <a:ext cx="7891211" cy="693780"/>
          </a:xfrm>
          <a:prstGeom prst="rect">
            <a:avLst/>
          </a:prstGeom>
        </p:spPr>
        <p:txBody>
          <a:bodyPr vert="horz" wrap="square" lIns="0" tIns="16510" rIns="0" bIns="0" rtlCol="0">
            <a:spAutoFit/>
          </a:bodyPr>
          <a:lstStyle/>
          <a:p>
            <a:pPr marL="12700">
              <a:lnSpc>
                <a:spcPct val="100000"/>
              </a:lnSpc>
              <a:spcBef>
                <a:spcPts val="130"/>
              </a:spcBef>
            </a:pPr>
            <a:r>
              <a:rPr sz="4400" spc="25" dirty="0">
                <a:latin typeface="Stencil" panose="040409050D0802020404" pitchFamily="82" charset="0"/>
              </a:rPr>
              <a:t>W</a:t>
            </a:r>
            <a:r>
              <a:rPr sz="4400" spc="-20" dirty="0">
                <a:latin typeface="Stencil" panose="040409050D0802020404" pitchFamily="82" charset="0"/>
              </a:rPr>
              <a:t>H</a:t>
            </a:r>
            <a:r>
              <a:rPr sz="4400" spc="20" dirty="0">
                <a:latin typeface="Stencil" panose="040409050D0802020404" pitchFamily="82" charset="0"/>
              </a:rPr>
              <a:t>O</a:t>
            </a:r>
            <a:r>
              <a:rPr sz="4400" spc="-235" dirty="0">
                <a:latin typeface="Stencil" panose="040409050D0802020404" pitchFamily="82" charset="0"/>
              </a:rPr>
              <a:t> </a:t>
            </a:r>
            <a:r>
              <a:rPr sz="4400" spc="-10" dirty="0">
                <a:latin typeface="Stencil" panose="040409050D0802020404" pitchFamily="82" charset="0"/>
              </a:rPr>
              <a:t>AR</a:t>
            </a:r>
            <a:r>
              <a:rPr sz="4400" spc="15" dirty="0">
                <a:latin typeface="Stencil" panose="040409050D0802020404" pitchFamily="82" charset="0"/>
              </a:rPr>
              <a:t>E</a:t>
            </a:r>
            <a:r>
              <a:rPr sz="4400" spc="-35" dirty="0">
                <a:latin typeface="Stencil" panose="040409050D0802020404" pitchFamily="82" charset="0"/>
              </a:rPr>
              <a:t> </a:t>
            </a:r>
            <a:r>
              <a:rPr sz="4400" spc="-10" dirty="0">
                <a:latin typeface="Stencil" panose="040409050D0802020404" pitchFamily="82" charset="0"/>
              </a:rPr>
              <a:t>T</a:t>
            </a:r>
            <a:r>
              <a:rPr sz="4400" spc="-15" dirty="0">
                <a:latin typeface="Stencil" panose="040409050D0802020404" pitchFamily="82" charset="0"/>
              </a:rPr>
              <a:t>H</a:t>
            </a:r>
            <a:r>
              <a:rPr sz="4400" spc="15" dirty="0">
                <a:latin typeface="Stencil" panose="040409050D0802020404" pitchFamily="82" charset="0"/>
              </a:rPr>
              <a:t>E</a:t>
            </a:r>
            <a:r>
              <a:rPr sz="4400" spc="-35" dirty="0">
                <a:latin typeface="Stencil" panose="040409050D0802020404" pitchFamily="82" charset="0"/>
              </a:rPr>
              <a:t> </a:t>
            </a:r>
            <a:r>
              <a:rPr sz="4400" spc="-20" dirty="0">
                <a:latin typeface="Stencil" panose="040409050D0802020404" pitchFamily="82" charset="0"/>
              </a:rPr>
              <a:t>E</a:t>
            </a:r>
            <a:r>
              <a:rPr sz="4400" spc="30" dirty="0">
                <a:latin typeface="Stencil" panose="040409050D0802020404" pitchFamily="82" charset="0"/>
              </a:rPr>
              <a:t>N</a:t>
            </a:r>
            <a:r>
              <a:rPr sz="4400" spc="15" dirty="0">
                <a:latin typeface="Stencil" panose="040409050D0802020404" pitchFamily="82" charset="0"/>
              </a:rPr>
              <a:t>D</a:t>
            </a:r>
            <a:r>
              <a:rPr sz="4400" spc="-45" dirty="0">
                <a:latin typeface="Stencil" panose="040409050D0802020404" pitchFamily="82" charset="0"/>
              </a:rPr>
              <a:t> </a:t>
            </a:r>
            <a:r>
              <a:rPr sz="4400" dirty="0">
                <a:latin typeface="Stencil" panose="040409050D0802020404" pitchFamily="82" charset="0"/>
              </a:rPr>
              <a:t>U</a:t>
            </a:r>
            <a:r>
              <a:rPr sz="4400" spc="10" dirty="0">
                <a:latin typeface="Stencil" panose="040409050D0802020404" pitchFamily="82" charset="0"/>
              </a:rPr>
              <a:t>S</a:t>
            </a:r>
            <a:r>
              <a:rPr sz="4400" spc="-25" dirty="0">
                <a:latin typeface="Stencil" panose="040409050D0802020404" pitchFamily="82" charset="0"/>
              </a:rPr>
              <a:t>E</a:t>
            </a:r>
            <a:r>
              <a:rPr sz="4400" spc="-10" dirty="0">
                <a:latin typeface="Stencil" panose="040409050D0802020404" pitchFamily="82" charset="0"/>
              </a:rPr>
              <a:t>R</a:t>
            </a:r>
            <a:r>
              <a:rPr sz="4400" spc="5" dirty="0">
                <a:latin typeface="Stencil" panose="040409050D0802020404" pitchFamily="82" charset="0"/>
              </a:rPr>
              <a:t>S?</a:t>
            </a:r>
            <a:endParaRPr sz="4400" dirty="0">
              <a:latin typeface="Stencil" panose="040409050D0802020404"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xmlns=""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xmlns=""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xmlns=""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xmlns=""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xmlns=""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xmlns=""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xmlns=""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xmlns=""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xmlns=""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xmlns=""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xmlns=""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xmlns=""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xmlns=""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84545" y="1857375"/>
            <a:ext cx="2695574" cy="324802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736368"/>
            <a:ext cx="11633835" cy="629018"/>
          </a:xfrm>
          <a:prstGeom prst="rect">
            <a:avLst/>
          </a:prstGeom>
        </p:spPr>
        <p:txBody>
          <a:bodyPr vert="horz" wrap="square" lIns="0" tIns="13335" rIns="0" bIns="0" rtlCol="0">
            <a:spAutoFit/>
          </a:bodyPr>
          <a:lstStyle/>
          <a:p>
            <a:pPr marL="12700">
              <a:lnSpc>
                <a:spcPct val="100000"/>
              </a:lnSpc>
              <a:spcBef>
                <a:spcPts val="105"/>
              </a:spcBef>
            </a:pPr>
            <a:r>
              <a:rPr sz="4000" spc="10" dirty="0">
                <a:latin typeface="Stencil" panose="040409050D0802020404" pitchFamily="82" charset="0"/>
              </a:rPr>
              <a:t>O</a:t>
            </a:r>
            <a:r>
              <a:rPr sz="4000" spc="25" dirty="0">
                <a:latin typeface="Stencil" panose="040409050D0802020404" pitchFamily="82" charset="0"/>
              </a:rPr>
              <a:t>U</a:t>
            </a:r>
            <a:r>
              <a:rPr sz="4000" dirty="0">
                <a:latin typeface="Stencil" panose="040409050D0802020404" pitchFamily="82" charset="0"/>
              </a:rPr>
              <a:t>R</a:t>
            </a:r>
            <a:r>
              <a:rPr sz="4000" spc="5" dirty="0">
                <a:latin typeface="Stencil" panose="040409050D0802020404" pitchFamily="82" charset="0"/>
              </a:rPr>
              <a:t> </a:t>
            </a:r>
            <a:r>
              <a:rPr sz="4000" spc="25" dirty="0">
                <a:latin typeface="Stencil" panose="040409050D0802020404" pitchFamily="82" charset="0"/>
              </a:rPr>
              <a:t>S</a:t>
            </a:r>
            <a:r>
              <a:rPr sz="4000" spc="10" dirty="0">
                <a:latin typeface="Stencil" panose="040409050D0802020404" pitchFamily="82" charset="0"/>
              </a:rPr>
              <a:t>O</a:t>
            </a:r>
            <a:r>
              <a:rPr sz="4000" spc="25" dirty="0">
                <a:latin typeface="Stencil" panose="040409050D0802020404" pitchFamily="82" charset="0"/>
              </a:rPr>
              <a:t>LU</a:t>
            </a:r>
            <a:r>
              <a:rPr sz="4000" spc="-35" dirty="0">
                <a:latin typeface="Stencil" panose="040409050D0802020404" pitchFamily="82" charset="0"/>
              </a:rPr>
              <a:t>T</a:t>
            </a:r>
            <a:r>
              <a:rPr sz="4000" spc="-30" dirty="0">
                <a:latin typeface="Stencil" panose="040409050D0802020404" pitchFamily="82" charset="0"/>
              </a:rPr>
              <a:t>I</a:t>
            </a:r>
            <a:r>
              <a:rPr sz="4000" spc="10" dirty="0">
                <a:latin typeface="Stencil" panose="040409050D0802020404" pitchFamily="82" charset="0"/>
              </a:rPr>
              <a:t>O</a:t>
            </a:r>
            <a:r>
              <a:rPr sz="4000" dirty="0">
                <a:latin typeface="Stencil" panose="040409050D0802020404" pitchFamily="82" charset="0"/>
              </a:rPr>
              <a:t>N</a:t>
            </a:r>
            <a:r>
              <a:rPr sz="4000" spc="-345" dirty="0">
                <a:latin typeface="Stencil" panose="040409050D0802020404" pitchFamily="82" charset="0"/>
              </a:rPr>
              <a:t> </a:t>
            </a:r>
            <a:r>
              <a:rPr sz="4000" spc="-35" dirty="0">
                <a:latin typeface="Stencil" panose="040409050D0802020404" pitchFamily="82" charset="0"/>
              </a:rPr>
              <a:t>A</a:t>
            </a:r>
            <a:r>
              <a:rPr sz="4000" spc="-5" dirty="0">
                <a:latin typeface="Stencil" panose="040409050D0802020404" pitchFamily="82" charset="0"/>
              </a:rPr>
              <a:t>N</a:t>
            </a:r>
            <a:r>
              <a:rPr sz="4000" dirty="0">
                <a:latin typeface="Stencil" panose="040409050D0802020404" pitchFamily="82" charset="0"/>
              </a:rPr>
              <a:t>D</a:t>
            </a:r>
            <a:r>
              <a:rPr sz="4000" spc="35" dirty="0">
                <a:latin typeface="Stencil" panose="040409050D0802020404" pitchFamily="82" charset="0"/>
              </a:rPr>
              <a:t> </a:t>
            </a:r>
            <a:r>
              <a:rPr sz="4000" spc="-30" dirty="0">
                <a:latin typeface="Stencil" panose="040409050D0802020404" pitchFamily="82" charset="0"/>
              </a:rPr>
              <a:t>I</a:t>
            </a:r>
            <a:r>
              <a:rPr sz="4000" spc="-35" dirty="0">
                <a:latin typeface="Stencil" panose="040409050D0802020404" pitchFamily="82" charset="0"/>
              </a:rPr>
              <a:t>T</a:t>
            </a:r>
            <a:r>
              <a:rPr sz="4000" dirty="0">
                <a:latin typeface="Stencil" panose="040409050D0802020404" pitchFamily="82" charset="0"/>
              </a:rPr>
              <a:t>S</a:t>
            </a:r>
            <a:r>
              <a:rPr sz="4000" spc="60" dirty="0">
                <a:latin typeface="Stencil" panose="040409050D0802020404" pitchFamily="82" charset="0"/>
              </a:rPr>
              <a:t> </a:t>
            </a:r>
            <a:r>
              <a:rPr sz="4000" spc="-295" dirty="0">
                <a:latin typeface="Stencil" panose="040409050D0802020404" pitchFamily="82" charset="0"/>
              </a:rPr>
              <a:t>V</a:t>
            </a:r>
            <a:r>
              <a:rPr sz="4000" spc="-35" dirty="0">
                <a:latin typeface="Stencil" panose="040409050D0802020404" pitchFamily="82" charset="0"/>
              </a:rPr>
              <a:t>A</a:t>
            </a:r>
            <a:r>
              <a:rPr sz="4000" spc="25" dirty="0">
                <a:latin typeface="Stencil" panose="040409050D0802020404" pitchFamily="82" charset="0"/>
              </a:rPr>
              <a:t>LU</a:t>
            </a:r>
            <a:r>
              <a:rPr sz="4000" dirty="0">
                <a:latin typeface="Stencil" panose="040409050D0802020404" pitchFamily="82" charset="0"/>
              </a:rPr>
              <a:t>E</a:t>
            </a:r>
            <a:r>
              <a:rPr sz="4000" spc="-65" dirty="0">
                <a:latin typeface="Stencil" panose="040409050D0802020404" pitchFamily="82" charset="0"/>
              </a:rPr>
              <a:t> </a:t>
            </a:r>
            <a:r>
              <a:rPr sz="4000" spc="-15" dirty="0">
                <a:latin typeface="Stencil" panose="040409050D0802020404" pitchFamily="82" charset="0"/>
              </a:rPr>
              <a:t>P</a:t>
            </a:r>
            <a:r>
              <a:rPr sz="4000" spc="-30" dirty="0">
                <a:latin typeface="Stencil" panose="040409050D0802020404" pitchFamily="82" charset="0"/>
              </a:rPr>
              <a:t>R</a:t>
            </a:r>
            <a:r>
              <a:rPr sz="4000" spc="10" dirty="0">
                <a:latin typeface="Stencil" panose="040409050D0802020404" pitchFamily="82" charset="0"/>
              </a:rPr>
              <a:t>O</a:t>
            </a:r>
            <a:r>
              <a:rPr sz="4000" spc="-15" dirty="0">
                <a:latin typeface="Stencil" panose="040409050D0802020404" pitchFamily="82" charset="0"/>
              </a:rPr>
              <a:t>P</a:t>
            </a:r>
            <a:r>
              <a:rPr sz="4000" spc="10" dirty="0">
                <a:latin typeface="Stencil" panose="040409050D0802020404" pitchFamily="82" charset="0"/>
              </a:rPr>
              <a:t>O</a:t>
            </a:r>
            <a:r>
              <a:rPr sz="4000" spc="25" dirty="0">
                <a:latin typeface="Stencil" panose="040409050D0802020404" pitchFamily="82" charset="0"/>
              </a:rPr>
              <a:t>S</a:t>
            </a:r>
            <a:r>
              <a:rPr sz="4000" spc="-30" dirty="0">
                <a:latin typeface="Stencil" panose="040409050D0802020404" pitchFamily="82" charset="0"/>
              </a:rPr>
              <a:t>I</a:t>
            </a:r>
            <a:r>
              <a:rPr sz="4000" spc="-35" dirty="0">
                <a:latin typeface="Stencil" panose="040409050D0802020404" pitchFamily="82" charset="0"/>
              </a:rPr>
              <a:t>T</a:t>
            </a:r>
            <a:r>
              <a:rPr sz="4000" spc="-30" dirty="0">
                <a:latin typeface="Stencil" panose="040409050D0802020404" pitchFamily="82" charset="0"/>
              </a:rPr>
              <a:t>I</a:t>
            </a:r>
            <a:r>
              <a:rPr sz="4000" spc="10" dirty="0">
                <a:latin typeface="Stencil" panose="040409050D0802020404" pitchFamily="82" charset="0"/>
              </a:rPr>
              <a:t>O</a:t>
            </a:r>
            <a:r>
              <a:rPr sz="4000" dirty="0">
                <a:latin typeface="Stencil" panose="040409050D0802020404"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xmlns="" id="{2DDEECEE-3174-E008-2C99-DAB4DDE30845}"/>
              </a:ext>
            </a:extLst>
          </p:cNvPr>
          <p:cNvSpPr txBox="1"/>
          <p:nvPr/>
        </p:nvSpPr>
        <p:spPr>
          <a:xfrm>
            <a:off x="947738" y="1823145"/>
            <a:ext cx="5748337" cy="3539430"/>
          </a:xfrm>
          <a:prstGeom prst="rect">
            <a:avLst/>
          </a:prstGeom>
          <a:noFill/>
        </p:spPr>
        <p:txBody>
          <a:bodyPr wrap="square" rtlCol="0">
            <a:spAutoFit/>
          </a:bodyPr>
          <a:lstStyle/>
          <a:p>
            <a:pPr marL="342900" indent="-342900" algn="l">
              <a:buFont typeface="+mj-lt"/>
              <a:buAutoNum type="arabicPeriod"/>
            </a:pPr>
            <a:r>
              <a:rPr lang="en-IN" sz="28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normAutofit/>
          </a:bodyPr>
          <a:lstStyle/>
          <a:p>
            <a:r>
              <a:rPr lang="en-IN" sz="4400" dirty="0" smtClean="0">
                <a:latin typeface="Stencil" panose="040409050D0802020404" pitchFamily="82" charset="0"/>
              </a:rPr>
              <a:t>DATASET DESCRIPTION</a:t>
            </a:r>
            <a:endParaRPr lang="en-IN" sz="4400" dirty="0">
              <a:latin typeface="Stencil" panose="040409050D0802020404" pitchFamily="82" charset="0"/>
            </a:endParaRPr>
          </a:p>
        </p:txBody>
      </p:sp>
      <p:sp>
        <p:nvSpPr>
          <p:cNvPr id="3" name="TextBox 2">
            <a:extLst>
              <a:ext uri="{FF2B5EF4-FFF2-40B4-BE49-F238E27FC236}">
                <a16:creationId xmlns:a16="http://schemas.microsoft.com/office/drawing/2014/main" xmlns="" id="{BA1C6C54-10F9-EB7E-BC6D-E8F55DF5488C}"/>
              </a:ext>
            </a:extLst>
          </p:cNvPr>
          <p:cNvSpPr txBox="1"/>
          <p:nvPr/>
        </p:nvSpPr>
        <p:spPr>
          <a:xfrm>
            <a:off x="2133600" y="1752600"/>
            <a:ext cx="6772275" cy="4678204"/>
          </a:xfrm>
          <a:prstGeom prst="rect">
            <a:avLst/>
          </a:prstGeom>
          <a:noFill/>
        </p:spPr>
        <p:txBody>
          <a:bodyPr wrap="square" rtlCol="0">
            <a:spAutoFit/>
          </a:bodyPr>
          <a:lstStyle/>
          <a:p>
            <a:pPr marL="457200" indent="-457200" algn="l">
              <a:buFont typeface="Wingdings" panose="05000000000000000000" pitchFamily="2" charset="2"/>
              <a:buChar char="Ø"/>
            </a:pPr>
            <a:r>
              <a:rPr lang="en-IN" sz="2800" dirty="0">
                <a:latin typeface="JasmineUPC" panose="02020603050405020304" pitchFamily="18" charset="-34"/>
                <a:cs typeface="JasmineUPC" panose="02020603050405020304" pitchFamily="18" charset="-34"/>
              </a:rPr>
              <a:t>EMPLOYEE ID 
FIRST NAME
LAST NAME
BUSINESS UNIT 
EMPLOYEE TYPE
EMPLOYEE CLASSIFICATION TYPE
GENDER
PERFORMANCE SCORE
CURRENT EMPLOYEE </a:t>
            </a:r>
            <a:r>
              <a:rPr lang="en-IN" sz="2800" dirty="0" smtClean="0">
                <a:latin typeface="JasmineUPC" panose="02020603050405020304" pitchFamily="18" charset="-34"/>
                <a:cs typeface="JasmineUPC" panose="02020603050405020304" pitchFamily="18" charset="-34"/>
              </a:rPr>
              <a:t>RATE
 PERFORMANCE LEVEL.</a:t>
            </a:r>
            <a:endParaRPr lang="en-IN" sz="2800" dirty="0">
              <a:latin typeface="JasmineUPC" panose="02020603050405020304" pitchFamily="18" charset="-34"/>
              <a:cs typeface="JasmineUPC" panose="02020603050405020304" pitchFamily="18" charset="-34"/>
            </a:endParaRPr>
          </a:p>
          <a:p>
            <a:pPr algn="l"/>
            <a:endParaRPr lang="en-US" dirty="0"/>
          </a:p>
        </p:txBody>
      </p:sp>
      <p:grpSp>
        <p:nvGrpSpPr>
          <p:cNvPr id="5" name="object 18"/>
          <p:cNvGrpSpPr/>
          <p:nvPr/>
        </p:nvGrpSpPr>
        <p:grpSpPr>
          <a:xfrm>
            <a:off x="7211839" y="2209800"/>
            <a:ext cx="4124325" cy="3009900"/>
            <a:chOff x="47625" y="3819523"/>
            <a:chExt cx="4124325" cy="3009900"/>
          </a:xfrm>
        </p:grpSpPr>
        <p:pic>
          <p:nvPicPr>
            <p:cNvPr id="6" name="object 19"/>
            <p:cNvPicPr/>
            <p:nvPr/>
          </p:nvPicPr>
          <p:blipFill>
            <a:blip r:embed="rId2" cstate="print"/>
            <a:stretch>
              <a:fillRect/>
            </a:stretch>
          </p:blipFill>
          <p:spPr>
            <a:xfrm>
              <a:off x="466725" y="6410325"/>
              <a:ext cx="3705225" cy="295275"/>
            </a:xfrm>
            <a:prstGeom prst="rect">
              <a:avLst/>
            </a:prstGeom>
          </p:spPr>
        </p:pic>
        <p:pic>
          <p:nvPicPr>
            <p:cNvPr id="7" name="object 20"/>
            <p:cNvPicPr/>
            <p:nvPr/>
          </p:nvPicPr>
          <p:blipFill>
            <a:blip r:embed="rId3" cstate="print"/>
            <a:stretch>
              <a:fillRect/>
            </a:stretch>
          </p:blipFill>
          <p:spPr>
            <a:xfrm>
              <a:off x="47625" y="3819523"/>
              <a:ext cx="1733550" cy="3009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9070975" cy="693780"/>
          </a:xfrm>
          <a:prstGeom prst="rect">
            <a:avLst/>
          </a:prstGeom>
        </p:spPr>
        <p:txBody>
          <a:bodyPr vert="horz" wrap="square" lIns="0" tIns="16510" rIns="0" bIns="0" rtlCol="0">
            <a:spAutoFit/>
          </a:bodyPr>
          <a:lstStyle/>
          <a:p>
            <a:pPr marL="12700">
              <a:lnSpc>
                <a:spcPct val="100000"/>
              </a:lnSpc>
              <a:spcBef>
                <a:spcPts val="130"/>
              </a:spcBef>
            </a:pPr>
            <a:r>
              <a:rPr sz="4400" spc="15" dirty="0">
                <a:latin typeface="Stencil" panose="040409050D0802020404" pitchFamily="82" charset="0"/>
              </a:rPr>
              <a:t>THE</a:t>
            </a:r>
            <a:r>
              <a:rPr sz="4400" spc="20" dirty="0">
                <a:latin typeface="Stencil" panose="040409050D0802020404" pitchFamily="82" charset="0"/>
              </a:rPr>
              <a:t> </a:t>
            </a:r>
            <a:r>
              <a:rPr lang="en-US" sz="4400" spc="20" dirty="0" smtClean="0">
                <a:latin typeface="Stencil" panose="040409050D0802020404" pitchFamily="82" charset="0"/>
              </a:rPr>
              <a:t>"</a:t>
            </a:r>
            <a:r>
              <a:rPr sz="4400" spc="10" dirty="0">
                <a:latin typeface="Stencil" panose="040409050D0802020404" pitchFamily="82" charset="0"/>
              </a:rPr>
              <a:t>WOW</a:t>
            </a:r>
            <a:r>
              <a:rPr lang="en-US" sz="4400" spc="10" dirty="0">
                <a:latin typeface="Stencil" panose="040409050D0802020404" pitchFamily="82" charset="0"/>
              </a:rPr>
              <a:t>"</a:t>
            </a:r>
            <a:r>
              <a:rPr sz="4400" spc="85" dirty="0">
                <a:latin typeface="Stencil" panose="040409050D0802020404" pitchFamily="82" charset="0"/>
              </a:rPr>
              <a:t> </a:t>
            </a:r>
            <a:r>
              <a:rPr sz="4400" spc="10" dirty="0" smtClean="0">
                <a:latin typeface="Stencil" panose="040409050D0802020404" pitchFamily="82" charset="0"/>
              </a:rPr>
              <a:t>IN</a:t>
            </a:r>
            <a:r>
              <a:rPr lang="en-IN" sz="4400" spc="-5" dirty="0" smtClean="0">
                <a:latin typeface="Stencil" panose="040409050D0802020404" pitchFamily="82" charset="0"/>
              </a:rPr>
              <a:t> </a:t>
            </a:r>
            <a:r>
              <a:rPr sz="4400" spc="15" dirty="0" smtClean="0">
                <a:latin typeface="Stencil" panose="040409050D0802020404" pitchFamily="82" charset="0"/>
              </a:rPr>
              <a:t>OUR</a:t>
            </a:r>
            <a:r>
              <a:rPr sz="4400" spc="-10" dirty="0" smtClean="0">
                <a:latin typeface="Stencil" panose="040409050D0802020404" pitchFamily="82" charset="0"/>
              </a:rPr>
              <a:t> </a:t>
            </a:r>
            <a:r>
              <a:rPr sz="4400" spc="20" dirty="0" smtClean="0">
                <a:latin typeface="Stencil" panose="040409050D0802020404" pitchFamily="82" charset="0"/>
              </a:rPr>
              <a:t>SOLUTION</a:t>
            </a:r>
            <a:endParaRPr sz="4400" dirty="0">
              <a:latin typeface="Stencil" panose="040409050D0802020404"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569B608A-CC77-D909-583B-53222E16E073}"/>
              </a:ext>
            </a:extLst>
          </p:cNvPr>
          <p:cNvSpPr txBox="1"/>
          <p:nvPr/>
        </p:nvSpPr>
        <p:spPr>
          <a:xfrm>
            <a:off x="739775" y="2533472"/>
            <a:ext cx="6042025" cy="2400657"/>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a:t>
            </a:r>
            <a:endParaRPr lang="en-IN" dirty="0" smtClean="0"/>
          </a:p>
          <a:p>
            <a:pPr algn="ctr"/>
            <a:r>
              <a:rPr lang="en-IN" sz="3200" dirty="0" smtClean="0">
                <a:latin typeface="Aparajita" panose="020B0604020202020204" pitchFamily="34" charset="0"/>
                <a:cs typeface="Aparajita" panose="020B0604020202020204" pitchFamily="34" charset="0"/>
              </a:rPr>
              <a:t>=</a:t>
            </a:r>
            <a:r>
              <a:rPr lang="en-IN" sz="3200" dirty="0">
                <a:latin typeface="Aparajita" panose="020B0604020202020204" pitchFamily="34" charset="0"/>
                <a:cs typeface="Aparajita" panose="020B0604020202020204" pitchFamily="34" charset="0"/>
              </a:rPr>
              <a:t>IFS(Z9&gt;=5,”VERY HIGH”,Z9&gt;=4,”HIGH”,Z9&gt;=3,”MED”,TRUE,”LOW”)</a:t>
            </a:r>
            <a:endParaRPr lang="en-US" sz="3200" dirty="0">
              <a:latin typeface="Aparajita" panose="020B0604020202020204" pitchFamily="34" charset="0"/>
              <a:cs typeface="Aparajita" panose="020B0604020202020204" pitchFamily="34" charset="0"/>
            </a:endParaRPr>
          </a:p>
        </p:txBody>
      </p:sp>
      <p:pic>
        <p:nvPicPr>
          <p:cNvPr id="11" name="object 6"/>
          <p:cNvPicPr/>
          <p:nvPr/>
        </p:nvPicPr>
        <p:blipFill>
          <a:blip r:embed="rId2" cstate="print"/>
          <a:stretch>
            <a:fillRect/>
          </a:stretch>
        </p:blipFill>
        <p:spPr>
          <a:xfrm>
            <a:off x="7350809" y="1943100"/>
            <a:ext cx="2466975" cy="34194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219</TotalTime>
  <Words>186</Words>
  <Application>Microsoft Office PowerPoint</Application>
  <PresentationFormat>Widescreen</PresentationFormat>
  <Paragraphs>55</Paragraphs>
  <Slides>12</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Algerian</vt:lpstr>
      <vt:lpstr>AngsanaUPC</vt:lpstr>
      <vt:lpstr>Aparajita</vt:lpstr>
      <vt:lpstr>Arial</vt:lpstr>
      <vt:lpstr>Arial Black</vt:lpstr>
      <vt:lpstr>Baskerville Old Face</vt:lpstr>
      <vt:lpstr>Calibri</vt:lpstr>
      <vt:lpstr>JasmineUPC</vt:lpstr>
      <vt:lpstr>Roboto</vt:lpstr>
      <vt:lpstr>Stencil</vt:lpstr>
      <vt:lpstr>Times New Roman</vt:lpstr>
      <vt:lpstr>Trebuchet MS</vt:lpstr>
      <vt:lpstr>Wingdings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45</cp:revision>
  <dcterms:created xsi:type="dcterms:W3CDTF">2024-03-29T15:07:22Z</dcterms:created>
  <dcterms:modified xsi:type="dcterms:W3CDTF">2024-08-30T04:26:07Z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