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80220" y="7620"/>
            <a:ext cx="1216025" cy="6851650"/>
          </a:xfrm>
          <a:custGeom>
            <a:avLst/>
            <a:gdLst/>
            <a:ahLst/>
            <a:cxnLst/>
            <a:rect l="l" t="t" r="r" b="b"/>
            <a:pathLst>
              <a:path w="1216025" h="6851650">
                <a:moveTo>
                  <a:pt x="0" y="0"/>
                </a:moveTo>
                <a:lnTo>
                  <a:pt x="1215898" y="6851519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0836" y="3695700"/>
            <a:ext cx="4742815" cy="3163570"/>
          </a:xfrm>
          <a:custGeom>
            <a:avLst/>
            <a:gdLst/>
            <a:ahLst/>
            <a:cxnLst/>
            <a:rect l="l" t="t" r="r" b="b"/>
            <a:pathLst>
              <a:path w="4742815" h="3163570">
                <a:moveTo>
                  <a:pt x="4742561" y="0"/>
                </a:moveTo>
                <a:lnTo>
                  <a:pt x="0" y="316335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3712" y="1380744"/>
            <a:ext cx="1228725" cy="1057910"/>
          </a:xfrm>
          <a:custGeom>
            <a:avLst/>
            <a:gdLst/>
            <a:ahLst/>
            <a:cxnLst/>
            <a:rect l="l" t="t" r="r" b="b"/>
            <a:pathLst>
              <a:path w="1228725" h="1057910">
                <a:moveTo>
                  <a:pt x="964183" y="0"/>
                </a:moveTo>
                <a:lnTo>
                  <a:pt x="264236" y="0"/>
                </a:lnTo>
                <a:lnTo>
                  <a:pt x="0" y="528827"/>
                </a:lnTo>
                <a:lnTo>
                  <a:pt x="264236" y="1057655"/>
                </a:lnTo>
                <a:lnTo>
                  <a:pt x="964183" y="1057655"/>
                </a:lnTo>
                <a:lnTo>
                  <a:pt x="1228344" y="528827"/>
                </a:lnTo>
                <a:lnTo>
                  <a:pt x="964183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37944" y="1106424"/>
            <a:ext cx="649605" cy="561340"/>
          </a:xfrm>
          <a:custGeom>
            <a:avLst/>
            <a:gdLst/>
            <a:ahLst/>
            <a:cxnLst/>
            <a:rect l="l" t="t" r="r" b="b"/>
            <a:pathLst>
              <a:path w="649605" h="561339">
                <a:moveTo>
                  <a:pt x="508381" y="0"/>
                </a:moveTo>
                <a:lnTo>
                  <a:pt x="140843" y="0"/>
                </a:lnTo>
                <a:lnTo>
                  <a:pt x="0" y="280415"/>
                </a:lnTo>
                <a:lnTo>
                  <a:pt x="140843" y="560831"/>
                </a:lnTo>
                <a:lnTo>
                  <a:pt x="508381" y="560831"/>
                </a:lnTo>
                <a:lnTo>
                  <a:pt x="649224" y="280415"/>
                </a:lnTo>
                <a:lnTo>
                  <a:pt x="50838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752088" y="1191767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591" y="0"/>
                </a:moveTo>
                <a:lnTo>
                  <a:pt x="359663" y="0"/>
                </a:lnTo>
                <a:lnTo>
                  <a:pt x="0" y="719201"/>
                </a:lnTo>
                <a:lnTo>
                  <a:pt x="359663" y="1438656"/>
                </a:lnTo>
                <a:lnTo>
                  <a:pt x="1307591" y="1438656"/>
                </a:lnTo>
                <a:lnTo>
                  <a:pt x="1667256" y="719201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800855" y="5230367"/>
            <a:ext cx="722630" cy="619125"/>
          </a:xfrm>
          <a:custGeom>
            <a:avLst/>
            <a:gdLst/>
            <a:ahLst/>
            <a:cxnLst/>
            <a:rect l="l" t="t" r="r" b="b"/>
            <a:pathLst>
              <a:path w="722629" h="619125">
                <a:moveTo>
                  <a:pt x="567944" y="0"/>
                </a:moveTo>
                <a:lnTo>
                  <a:pt x="154432" y="0"/>
                </a:lnTo>
                <a:lnTo>
                  <a:pt x="0" y="309371"/>
                </a:lnTo>
                <a:lnTo>
                  <a:pt x="154432" y="618743"/>
                </a:lnTo>
                <a:lnTo>
                  <a:pt x="567944" y="618743"/>
                </a:lnTo>
                <a:lnTo>
                  <a:pt x="722376" y="309371"/>
                </a:lnTo>
                <a:lnTo>
                  <a:pt x="56794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634" y="1742694"/>
            <a:ext cx="5332730" cy="1487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80220" y="7620"/>
            <a:ext cx="1216025" cy="6851650"/>
          </a:xfrm>
          <a:custGeom>
            <a:avLst/>
            <a:gdLst/>
            <a:ahLst/>
            <a:cxnLst/>
            <a:rect l="l" t="t" r="r" b="b"/>
            <a:pathLst>
              <a:path w="1216025" h="6851650">
                <a:moveTo>
                  <a:pt x="0" y="0"/>
                </a:moveTo>
                <a:lnTo>
                  <a:pt x="1215898" y="6851519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50836" y="3695700"/>
            <a:ext cx="4742815" cy="3163570"/>
          </a:xfrm>
          <a:custGeom>
            <a:avLst/>
            <a:gdLst/>
            <a:ahLst/>
            <a:cxnLst/>
            <a:rect l="l" t="t" r="r" b="b"/>
            <a:pathLst>
              <a:path w="4742815" h="3163570">
                <a:moveTo>
                  <a:pt x="4742561" y="0"/>
                </a:moveTo>
                <a:lnTo>
                  <a:pt x="0" y="316335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80220" y="7620"/>
            <a:ext cx="1216025" cy="6851650"/>
          </a:xfrm>
          <a:custGeom>
            <a:avLst/>
            <a:gdLst/>
            <a:ahLst/>
            <a:cxnLst/>
            <a:rect l="l" t="t" r="r" b="b"/>
            <a:pathLst>
              <a:path w="1216025" h="6851650">
                <a:moveTo>
                  <a:pt x="0" y="0"/>
                </a:moveTo>
                <a:lnTo>
                  <a:pt x="1215898" y="6851519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0836" y="3695700"/>
            <a:ext cx="4742815" cy="3163570"/>
          </a:xfrm>
          <a:custGeom>
            <a:avLst/>
            <a:gdLst/>
            <a:ahLst/>
            <a:cxnLst/>
            <a:rect l="l" t="t" r="r" b="b"/>
            <a:pathLst>
              <a:path w="4742815" h="3163570">
                <a:moveTo>
                  <a:pt x="4742561" y="0"/>
                </a:moveTo>
                <a:lnTo>
                  <a:pt x="0" y="316335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091" y="367995"/>
            <a:ext cx="10681817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37766"/>
            <a:ext cx="11120119" cy="3677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1536" y="6472857"/>
            <a:ext cx="2260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38600" y="1225832"/>
            <a:ext cx="5332730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27655" marR="5080">
              <a:lnSpc>
                <a:spcPct val="100000"/>
              </a:lnSpc>
              <a:spcBef>
                <a:spcPts val="90"/>
              </a:spcBef>
            </a:pPr>
            <a:r>
              <a:rPr lang="en-IN" spc="15"/>
              <a:t>AKSHAYA R</a:t>
            </a:r>
            <a:br>
              <a:rPr lang="en-IN" spc="15" dirty="0"/>
            </a:br>
            <a:r>
              <a:rPr lang="en-IN" spc="15" dirty="0"/>
              <a:t>BE-CSE</a:t>
            </a:r>
            <a:r>
              <a:rPr spc="10" dirty="0"/>
              <a:t> </a:t>
            </a:r>
            <a:r>
              <a:rPr lang="en-IN" spc="10" dirty="0"/>
              <a:t>III YR</a:t>
            </a:r>
            <a:br>
              <a:rPr lang="en-IN" spc="10" dirty="0"/>
            </a:br>
            <a:r>
              <a:rPr spc="10" dirty="0"/>
              <a:t>SINCET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04965" y="3441032"/>
            <a:ext cx="33642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C926B"/>
                </a:solidFill>
                <a:latin typeface="Arial MT"/>
                <a:cs typeface="Arial MT"/>
              </a:rPr>
              <a:t>Naan</a:t>
            </a:r>
            <a:r>
              <a:rPr sz="2400" spc="-55" dirty="0">
                <a:solidFill>
                  <a:srgbClr val="2C926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C926B"/>
                </a:solidFill>
                <a:latin typeface="Arial MT"/>
                <a:cs typeface="Arial MT"/>
              </a:rPr>
              <a:t>Mudhalvan</a:t>
            </a:r>
            <a:r>
              <a:rPr sz="2400" spc="-30" dirty="0">
                <a:solidFill>
                  <a:srgbClr val="2C926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C926B"/>
                </a:solidFill>
                <a:latin typeface="Arial MT"/>
                <a:cs typeface="Arial MT"/>
              </a:rPr>
              <a:t>Project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91" y="367995"/>
            <a:ext cx="3674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937766"/>
            <a:ext cx="8004809" cy="3677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64769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data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current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market</a:t>
            </a:r>
            <a:r>
              <a:rPr sz="20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trends,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we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predict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next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quarter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sz="20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increase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10%.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forecast</a:t>
            </a:r>
            <a:r>
              <a:rPr sz="20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takes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account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seasonal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variations,</a:t>
            </a:r>
            <a:r>
              <a:rPr sz="20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economic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indicators,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recent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marketing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efforts.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lr>
                <a:srgbClr val="0D0D0D"/>
              </a:buClr>
              <a:buFont typeface="Arial MT"/>
              <a:buChar char="•"/>
              <a:tabLst>
                <a:tab pos="368935" algn="l"/>
                <a:tab pos="370205" algn="l"/>
              </a:tabLst>
            </a:pPr>
            <a:r>
              <a:rPr dirty="0"/>
              <a:t>	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However,</a:t>
            </a:r>
            <a:r>
              <a:rPr sz="20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please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note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predictions</a:t>
            </a:r>
            <a:r>
              <a:rPr sz="20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subject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uncertainty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external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factors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beyond</a:t>
            </a:r>
            <a:r>
              <a:rPr sz="2000" spc="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our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control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may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influence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actual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outcomes.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369570" indent="-357505">
              <a:lnSpc>
                <a:spcPts val="2375"/>
              </a:lnSpc>
              <a:spcBef>
                <a:spcPts val="5"/>
              </a:spcBef>
              <a:buChar char="•"/>
              <a:tabLst>
                <a:tab pos="368935" algn="l"/>
                <a:tab pos="370205" algn="l"/>
              </a:tabLst>
            </a:pP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We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recommend</a:t>
            </a:r>
            <a:r>
              <a:rPr sz="20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ongoing</a:t>
            </a:r>
            <a:r>
              <a:rPr sz="20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monitoring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adjustment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strategies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ts val="2375"/>
              </a:lnSpc>
            </a:pP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results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4571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Trebuchet MS"/>
                <a:cs typeface="Trebuchet MS"/>
              </a:rPr>
              <a:t>Sales </a:t>
            </a:r>
            <a:r>
              <a:rPr sz="4400" b="0" spc="-10" dirty="0">
                <a:latin typeface="Trebuchet MS"/>
                <a:cs typeface="Trebuchet MS"/>
              </a:rPr>
              <a:t>prediction using </a:t>
            </a:r>
            <a:r>
              <a:rPr sz="4400" b="0" spc="-1315" dirty="0">
                <a:latin typeface="Trebuchet MS"/>
                <a:cs typeface="Trebuchet MS"/>
              </a:rPr>
              <a:t> </a:t>
            </a:r>
            <a:r>
              <a:rPr sz="4400" b="0" spc="-10" dirty="0">
                <a:latin typeface="Trebuchet MS"/>
                <a:cs typeface="Trebuchet MS"/>
              </a:rPr>
              <a:t>keras</a:t>
            </a:r>
            <a:r>
              <a:rPr sz="4400" b="0" spc="10" dirty="0">
                <a:latin typeface="Trebuchet MS"/>
                <a:cs typeface="Trebuchet MS"/>
              </a:rPr>
              <a:t> </a:t>
            </a:r>
            <a:r>
              <a:rPr sz="4400" b="0" spc="-10" dirty="0">
                <a:latin typeface="Trebuchet MS"/>
                <a:cs typeface="Trebuchet MS"/>
              </a:rPr>
              <a:t>and</a:t>
            </a:r>
            <a:r>
              <a:rPr sz="4400" b="0" spc="5" dirty="0">
                <a:latin typeface="Trebuchet MS"/>
                <a:cs typeface="Trebuchet MS"/>
              </a:rPr>
              <a:t> </a:t>
            </a:r>
            <a:r>
              <a:rPr sz="4400" b="0" spc="-5" dirty="0">
                <a:latin typeface="Trebuchet MS"/>
                <a:cs typeface="Trebuchet MS"/>
              </a:rPr>
              <a:t>RNN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344" y="2667000"/>
            <a:ext cx="7526020" cy="4038600"/>
            <a:chOff x="466344" y="2667000"/>
            <a:chExt cx="7526020" cy="4038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5"/>
              <a:ext cx="2142744" cy="2011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2663" y="2667000"/>
              <a:ext cx="6489192" cy="39014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8350" cy="6864350"/>
            <a:chOff x="0" y="0"/>
            <a:chExt cx="12198350" cy="6864350"/>
          </a:xfrm>
        </p:grpSpPr>
        <p:sp>
          <p:nvSpPr>
            <p:cNvPr id="3" name="object 3"/>
            <p:cNvSpPr/>
            <p:nvPr/>
          </p:nvSpPr>
          <p:spPr>
            <a:xfrm>
              <a:off x="57911" y="161544"/>
              <a:ext cx="12134215" cy="6696709"/>
            </a:xfrm>
            <a:custGeom>
              <a:avLst/>
              <a:gdLst/>
              <a:ahLst/>
              <a:cxnLst/>
              <a:rect l="l" t="t" r="r" b="b"/>
              <a:pathLst>
                <a:path w="12134215" h="6696709">
                  <a:moveTo>
                    <a:pt x="12134087" y="0"/>
                  </a:moveTo>
                  <a:lnTo>
                    <a:pt x="0" y="0"/>
                  </a:lnTo>
                  <a:lnTo>
                    <a:pt x="0" y="6696453"/>
                  </a:lnTo>
                  <a:lnTo>
                    <a:pt x="12134087" y="6696453"/>
                  </a:lnTo>
                  <a:lnTo>
                    <a:pt x="1213408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80219" y="7620"/>
              <a:ext cx="1216025" cy="6851650"/>
            </a:xfrm>
            <a:custGeom>
              <a:avLst/>
              <a:gdLst/>
              <a:ahLst/>
              <a:cxnLst/>
              <a:rect l="l" t="t" r="r" b="b"/>
              <a:pathLst>
                <a:path w="1216025" h="6851650">
                  <a:moveTo>
                    <a:pt x="0" y="0"/>
                  </a:moveTo>
                  <a:lnTo>
                    <a:pt x="1215898" y="6851519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0835" y="3695700"/>
              <a:ext cx="4742815" cy="3163570"/>
            </a:xfrm>
            <a:custGeom>
              <a:avLst/>
              <a:gdLst/>
              <a:ahLst/>
              <a:cxnLst/>
              <a:rect l="l" t="t" r="r" b="b"/>
              <a:pathLst>
                <a:path w="4742815" h="3163570">
                  <a:moveTo>
                    <a:pt x="4742561" y="0"/>
                  </a:moveTo>
                  <a:lnTo>
                    <a:pt x="0" y="316335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3623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247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9071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3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1167"/>
              <a:ext cx="448309" cy="2847340"/>
            </a:xfrm>
            <a:custGeom>
              <a:avLst/>
              <a:gdLst/>
              <a:ahLst/>
              <a:cxnLst/>
              <a:rect l="l" t="t" r="r" b="b"/>
              <a:pathLst>
                <a:path w="448309" h="2847340">
                  <a:moveTo>
                    <a:pt x="0" y="0"/>
                  </a:moveTo>
                  <a:lnTo>
                    <a:pt x="0" y="2846831"/>
                  </a:lnTo>
                  <a:lnTo>
                    <a:pt x="448056" y="2846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2551" y="6491348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1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767" y="448055"/>
            <a:ext cx="11610340" cy="6383020"/>
            <a:chOff x="48767" y="448055"/>
            <a:chExt cx="11610340" cy="6383020"/>
          </a:xfrm>
        </p:grpSpPr>
        <p:sp>
          <p:nvSpPr>
            <p:cNvPr id="16" name="object 16"/>
            <p:cNvSpPr/>
            <p:nvPr/>
          </p:nvSpPr>
          <p:spPr>
            <a:xfrm>
              <a:off x="7363967" y="448055"/>
              <a:ext cx="360045" cy="363220"/>
            </a:xfrm>
            <a:custGeom>
              <a:avLst/>
              <a:gdLst/>
              <a:ahLst/>
              <a:cxnLst/>
              <a:rect l="l" t="t" r="r" b="b"/>
              <a:pathLst>
                <a:path w="360045" h="363220">
                  <a:moveTo>
                    <a:pt x="179831" y="0"/>
                  </a:moveTo>
                  <a:lnTo>
                    <a:pt x="132079" y="6477"/>
                  </a:lnTo>
                  <a:lnTo>
                    <a:pt x="89026" y="24765"/>
                  </a:lnTo>
                  <a:lnTo>
                    <a:pt x="52704" y="53086"/>
                  </a:lnTo>
                  <a:lnTo>
                    <a:pt x="24510" y="89789"/>
                  </a:lnTo>
                  <a:lnTo>
                    <a:pt x="6476" y="133096"/>
                  </a:lnTo>
                  <a:lnTo>
                    <a:pt x="0" y="181356"/>
                  </a:lnTo>
                  <a:lnTo>
                    <a:pt x="6476" y="229616"/>
                  </a:lnTo>
                  <a:lnTo>
                    <a:pt x="24510" y="272923"/>
                  </a:lnTo>
                  <a:lnTo>
                    <a:pt x="52704" y="309626"/>
                  </a:lnTo>
                  <a:lnTo>
                    <a:pt x="89026" y="337947"/>
                  </a:lnTo>
                  <a:lnTo>
                    <a:pt x="132079" y="356235"/>
                  </a:lnTo>
                  <a:lnTo>
                    <a:pt x="179831" y="362712"/>
                  </a:lnTo>
                  <a:lnTo>
                    <a:pt x="227583" y="356235"/>
                  </a:lnTo>
                  <a:lnTo>
                    <a:pt x="270636" y="337947"/>
                  </a:lnTo>
                  <a:lnTo>
                    <a:pt x="306958" y="309626"/>
                  </a:lnTo>
                  <a:lnTo>
                    <a:pt x="335152" y="272923"/>
                  </a:lnTo>
                  <a:lnTo>
                    <a:pt x="353186" y="229616"/>
                  </a:lnTo>
                  <a:lnTo>
                    <a:pt x="359663" y="181356"/>
                  </a:lnTo>
                  <a:lnTo>
                    <a:pt x="353186" y="133096"/>
                  </a:lnTo>
                  <a:lnTo>
                    <a:pt x="335152" y="89789"/>
                  </a:lnTo>
                  <a:lnTo>
                    <a:pt x="306958" y="53086"/>
                  </a:lnTo>
                  <a:lnTo>
                    <a:pt x="270636" y="24765"/>
                  </a:lnTo>
                  <a:lnTo>
                    <a:pt x="227583" y="647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2424" y="5611367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29">
                  <a:moveTo>
                    <a:pt x="323087" y="0"/>
                  </a:moveTo>
                  <a:lnTo>
                    <a:pt x="275335" y="3505"/>
                  </a:lnTo>
                  <a:lnTo>
                    <a:pt x="229743" y="13677"/>
                  </a:lnTo>
                  <a:lnTo>
                    <a:pt x="186944" y="30022"/>
                  </a:lnTo>
                  <a:lnTo>
                    <a:pt x="147193" y="52057"/>
                  </a:lnTo>
                  <a:lnTo>
                    <a:pt x="111125" y="79247"/>
                  </a:lnTo>
                  <a:lnTo>
                    <a:pt x="79248" y="111112"/>
                  </a:lnTo>
                  <a:lnTo>
                    <a:pt x="52070" y="147167"/>
                  </a:lnTo>
                  <a:lnTo>
                    <a:pt x="29972" y="186880"/>
                  </a:lnTo>
                  <a:lnTo>
                    <a:pt x="13716" y="229781"/>
                  </a:lnTo>
                  <a:lnTo>
                    <a:pt x="3555" y="275348"/>
                  </a:lnTo>
                  <a:lnTo>
                    <a:pt x="0" y="323087"/>
                  </a:lnTo>
                  <a:lnTo>
                    <a:pt x="3555" y="370827"/>
                  </a:lnTo>
                  <a:lnTo>
                    <a:pt x="13716" y="416394"/>
                  </a:lnTo>
                  <a:lnTo>
                    <a:pt x="29972" y="459295"/>
                  </a:lnTo>
                  <a:lnTo>
                    <a:pt x="52070" y="499008"/>
                  </a:lnTo>
                  <a:lnTo>
                    <a:pt x="79248" y="535050"/>
                  </a:lnTo>
                  <a:lnTo>
                    <a:pt x="111125" y="566927"/>
                  </a:lnTo>
                  <a:lnTo>
                    <a:pt x="147193" y="594118"/>
                  </a:lnTo>
                  <a:lnTo>
                    <a:pt x="186944" y="616140"/>
                  </a:lnTo>
                  <a:lnTo>
                    <a:pt x="229743" y="632498"/>
                  </a:lnTo>
                  <a:lnTo>
                    <a:pt x="275335" y="642670"/>
                  </a:lnTo>
                  <a:lnTo>
                    <a:pt x="323087" y="646175"/>
                  </a:lnTo>
                  <a:lnTo>
                    <a:pt x="370840" y="642670"/>
                  </a:lnTo>
                  <a:lnTo>
                    <a:pt x="416432" y="632498"/>
                  </a:lnTo>
                  <a:lnTo>
                    <a:pt x="459231" y="616140"/>
                  </a:lnTo>
                  <a:lnTo>
                    <a:pt x="498982" y="594118"/>
                  </a:lnTo>
                  <a:lnTo>
                    <a:pt x="535051" y="566927"/>
                  </a:lnTo>
                  <a:lnTo>
                    <a:pt x="566927" y="535050"/>
                  </a:lnTo>
                  <a:lnTo>
                    <a:pt x="594105" y="499008"/>
                  </a:lnTo>
                  <a:lnTo>
                    <a:pt x="616076" y="459295"/>
                  </a:lnTo>
                  <a:lnTo>
                    <a:pt x="632459" y="416394"/>
                  </a:lnTo>
                  <a:lnTo>
                    <a:pt x="642620" y="370827"/>
                  </a:lnTo>
                  <a:lnTo>
                    <a:pt x="646176" y="323087"/>
                  </a:lnTo>
                  <a:lnTo>
                    <a:pt x="642620" y="275348"/>
                  </a:lnTo>
                  <a:lnTo>
                    <a:pt x="632459" y="229781"/>
                  </a:lnTo>
                  <a:lnTo>
                    <a:pt x="616076" y="186880"/>
                  </a:lnTo>
                  <a:lnTo>
                    <a:pt x="594105" y="147167"/>
                  </a:lnTo>
                  <a:lnTo>
                    <a:pt x="566927" y="111112"/>
                  </a:lnTo>
                  <a:lnTo>
                    <a:pt x="535051" y="79247"/>
                  </a:lnTo>
                  <a:lnTo>
                    <a:pt x="498982" y="52057"/>
                  </a:lnTo>
                  <a:lnTo>
                    <a:pt x="459231" y="30022"/>
                  </a:lnTo>
                  <a:lnTo>
                    <a:pt x="416432" y="13677"/>
                  </a:lnTo>
                  <a:lnTo>
                    <a:pt x="370840" y="3505"/>
                  </a:lnTo>
                  <a:lnTo>
                    <a:pt x="323087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6287" y="6135623"/>
              <a:ext cx="249935" cy="2468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3819142"/>
              <a:ext cx="1731264" cy="301142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546" y="427685"/>
            <a:ext cx="2358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D0D0D"/>
                </a:solidFill>
              </a:rPr>
              <a:t>A</a:t>
            </a:r>
            <a:r>
              <a:rPr spc="-10" dirty="0">
                <a:solidFill>
                  <a:srgbClr val="0D0D0D"/>
                </a:solidFill>
              </a:rPr>
              <a:t>G</a:t>
            </a:r>
            <a:r>
              <a:rPr spc="-20" dirty="0">
                <a:solidFill>
                  <a:srgbClr val="0D0D0D"/>
                </a:solidFill>
              </a:rPr>
              <a:t>E</a:t>
            </a:r>
            <a:r>
              <a:rPr spc="10" dirty="0">
                <a:solidFill>
                  <a:srgbClr val="0D0D0D"/>
                </a:solidFill>
              </a:rPr>
              <a:t>NDA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2056892" y="1590801"/>
            <a:ext cx="5691505" cy="4223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Creating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 prediction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model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using Keras and </a:t>
            </a:r>
            <a:r>
              <a:rPr sz="2000" spc="-5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RNN (Recurrent Neural Network)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involves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several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steps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Preprocessing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Feature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Architecture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Selection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Training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Deployment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Fine-Tuning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Optimization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Monitoring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Maintenance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3183" y="5431535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417575" y="0"/>
                </a:moveTo>
                <a:lnTo>
                  <a:pt x="0" y="0"/>
                </a:lnTo>
                <a:lnTo>
                  <a:pt x="0" y="417575"/>
                </a:lnTo>
                <a:lnTo>
                  <a:pt x="417575" y="417575"/>
                </a:lnTo>
                <a:lnTo>
                  <a:pt x="417575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29600" y="3200400"/>
            <a:ext cx="2524125" cy="2990215"/>
            <a:chOff x="8229600" y="3200400"/>
            <a:chExt cx="2524125" cy="2990215"/>
          </a:xfrm>
        </p:grpSpPr>
        <p:sp>
          <p:nvSpPr>
            <p:cNvPr id="4" name="object 4"/>
            <p:cNvSpPr/>
            <p:nvPr/>
          </p:nvSpPr>
          <p:spPr>
            <a:xfrm>
              <a:off x="9473183" y="5919216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600" y="3200400"/>
              <a:ext cx="2523744" cy="299008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3702"/>
            <a:ext cx="562737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8595" algn="l"/>
              </a:tabLst>
            </a:pPr>
            <a:r>
              <a:rPr sz="4250" spc="-25" dirty="0"/>
              <a:t>P</a:t>
            </a:r>
            <a:r>
              <a:rPr sz="4250" spc="15" dirty="0"/>
              <a:t>R</a:t>
            </a:r>
            <a:r>
              <a:rPr sz="4250" spc="5" dirty="0"/>
              <a:t>O</a:t>
            </a:r>
            <a:r>
              <a:rPr sz="4250" spc="20" dirty="0"/>
              <a:t>B</a:t>
            </a:r>
            <a:r>
              <a:rPr sz="4250" spc="50" dirty="0"/>
              <a:t>L</a:t>
            </a:r>
            <a:r>
              <a:rPr sz="4250" spc="-20" dirty="0"/>
              <a:t>E</a:t>
            </a:r>
            <a:r>
              <a:rPr sz="4250" dirty="0"/>
              <a:t>M	</a:t>
            </a:r>
            <a:r>
              <a:rPr sz="4250" spc="-15" dirty="0"/>
              <a:t>S</a:t>
            </a:r>
            <a:r>
              <a:rPr sz="4250" spc="-370" dirty="0"/>
              <a:t>T</a:t>
            </a:r>
            <a:r>
              <a:rPr sz="4250" spc="-390" dirty="0"/>
              <a:t>A</a:t>
            </a:r>
            <a:r>
              <a:rPr sz="4250" spc="15" dirty="0"/>
              <a:t>T</a:t>
            </a:r>
            <a:r>
              <a:rPr sz="4250" spc="5" dirty="0"/>
              <a:t>E</a:t>
            </a:r>
            <a:r>
              <a:rPr sz="4250" spc="-25" dirty="0"/>
              <a:t>M</a:t>
            </a:r>
            <a:r>
              <a:rPr sz="4250" spc="-20" dirty="0"/>
              <a:t>E</a:t>
            </a:r>
            <a:r>
              <a:rPr sz="4250" spc="-5" dirty="0"/>
              <a:t>NT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8644" y="2220594"/>
            <a:ext cx="7687945" cy="306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95"/>
              </a:spcBef>
            </a:pP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predictive</a:t>
            </a:r>
            <a:r>
              <a:rPr sz="20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using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Keras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Recurrent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Neural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Networks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(RNNs)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forecast</a:t>
            </a:r>
            <a:r>
              <a:rPr sz="20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retail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business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on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data.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should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capable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capturing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temporal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dependencies</a:t>
            </a:r>
            <a:r>
              <a:rPr sz="2000" spc="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patterns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within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data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provide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accurate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predictions</a:t>
            </a:r>
            <a:r>
              <a:rPr sz="20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periods.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Additionally,</a:t>
            </a:r>
            <a:r>
              <a:rPr sz="20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model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should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consider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relevant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external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factors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seasonality, 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promotions,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holidays</a:t>
            </a:r>
            <a:r>
              <a:rPr sz="20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enhance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prediction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accuracy.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ultimate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goal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assist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business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sz="2000" spc="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inventory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management,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resource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allocation,</a:t>
            </a:r>
            <a:r>
              <a:rPr sz="20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strategic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decision-making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processes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providing</a:t>
            </a:r>
            <a:r>
              <a:rPr sz="20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reliable</a:t>
            </a:r>
            <a:r>
              <a:rPr sz="20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forecasts.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9368" y="2648711"/>
            <a:ext cx="3533140" cy="3810000"/>
            <a:chOff x="8659368" y="2648711"/>
            <a:chExt cx="353314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8711"/>
              <a:ext cx="3532631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25526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3505" algn="l"/>
              </a:tabLst>
            </a:pPr>
            <a:r>
              <a:rPr sz="4250" dirty="0"/>
              <a:t>PR</a:t>
            </a:r>
            <a:r>
              <a:rPr sz="4250" spc="-20" dirty="0"/>
              <a:t>O</a:t>
            </a:r>
            <a:r>
              <a:rPr sz="4250" dirty="0"/>
              <a:t>JE</a:t>
            </a:r>
            <a:r>
              <a:rPr sz="4250" spc="-15" dirty="0"/>
              <a:t>C</a:t>
            </a:r>
            <a:r>
              <a:rPr sz="4250" dirty="0"/>
              <a:t>T	</a:t>
            </a:r>
            <a:r>
              <a:rPr sz="4250" spc="-35" dirty="0"/>
              <a:t>O</a:t>
            </a:r>
            <a:r>
              <a:rPr sz="4250" spc="-30" dirty="0"/>
              <a:t>V</a:t>
            </a:r>
            <a:r>
              <a:rPr sz="4250" spc="-20" dirty="0"/>
              <a:t>E</a:t>
            </a:r>
            <a:r>
              <a:rPr sz="4250" spc="-30" dirty="0"/>
              <a:t>RV</a:t>
            </a:r>
            <a:r>
              <a:rPr sz="4250" spc="-35" dirty="0"/>
              <a:t>I</a:t>
            </a:r>
            <a:r>
              <a:rPr sz="4250" spc="-20" dirty="0"/>
              <a:t>E</a:t>
            </a:r>
            <a:r>
              <a:rPr sz="4250" dirty="0"/>
              <a:t>W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6167" y="2005076"/>
            <a:ext cx="7768590" cy="4032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prediction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critical</a:t>
            </a:r>
            <a:r>
              <a:rPr sz="17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task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for businesses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effectively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manage</a:t>
            </a:r>
            <a:r>
              <a:rPr sz="1700" spc="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Arial MT"/>
                <a:cs typeface="Arial MT"/>
              </a:rPr>
              <a:t>inventory, </a:t>
            </a:r>
            <a:r>
              <a:rPr sz="17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plan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marketing strategies,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sz="17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revenue.</a:t>
            </a:r>
            <a:r>
              <a:rPr sz="17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project</a:t>
            </a:r>
            <a:r>
              <a:rPr sz="17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aims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utilize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deep </a:t>
            </a:r>
            <a:r>
              <a:rPr sz="1700" spc="-4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17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techniques,</a:t>
            </a:r>
            <a:r>
              <a:rPr sz="17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specifically</a:t>
            </a:r>
            <a:r>
              <a:rPr sz="17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Recurrent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Neural</a:t>
            </a:r>
            <a:r>
              <a:rPr sz="17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Networks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(RNN),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implemented </a:t>
            </a:r>
            <a:r>
              <a:rPr sz="1700" spc="-45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Keras,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predict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future sales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 data.</a:t>
            </a:r>
            <a:r>
              <a:rPr sz="17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leveraging</a:t>
            </a:r>
            <a:r>
              <a:rPr sz="17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sequential</a:t>
            </a:r>
            <a:r>
              <a:rPr sz="17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nature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data,</a:t>
            </a:r>
            <a:r>
              <a:rPr sz="17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RNNs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capture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temporal</a:t>
            </a:r>
            <a:r>
              <a:rPr sz="17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dependencies</a:t>
            </a:r>
            <a:r>
              <a:rPr sz="17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patterns,</a:t>
            </a:r>
            <a:r>
              <a:rPr sz="17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allowing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7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accurate predictions.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AutoNum type="alphaUcPeriod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dataset</a:t>
            </a:r>
            <a:r>
              <a:rPr sz="1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consists</a:t>
            </a:r>
            <a:r>
              <a:rPr sz="18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1800" spc="-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data,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typically</a:t>
            </a:r>
            <a:r>
              <a:rPr sz="1800" spc="-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organized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endParaRPr sz="1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timestamps</a:t>
            </a:r>
            <a:r>
              <a:rPr sz="1800" spc="-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corresponding</a:t>
            </a:r>
            <a:r>
              <a:rPr sz="18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figures.</a:t>
            </a:r>
            <a:endParaRPr sz="1800">
              <a:latin typeface="Arial MT"/>
              <a:cs typeface="Arial MT"/>
            </a:endParaRPr>
          </a:p>
          <a:p>
            <a:pPr marL="356870" marR="62230" indent="-344805">
              <a:lnSpc>
                <a:spcPct val="100000"/>
              </a:lnSpc>
              <a:buAutoNum type="alphaUcPeriod" startAt="2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Additional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product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attributes,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promotional</a:t>
            </a:r>
            <a:r>
              <a:rPr sz="18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activities,</a:t>
            </a:r>
            <a:r>
              <a:rPr sz="1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economic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indicators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may also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be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included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enhance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prediction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accuracy.</a:t>
            </a:r>
            <a:endParaRPr sz="1800">
              <a:latin typeface="Arial MT"/>
              <a:cs typeface="Arial MT"/>
            </a:endParaRPr>
          </a:p>
          <a:p>
            <a:pPr marL="356870" marR="187325" indent="-344805">
              <a:lnSpc>
                <a:spcPct val="100000"/>
              </a:lnSpc>
              <a:buAutoNum type="alphaUcPeriod" startAt="2"/>
              <a:tabLst>
                <a:tab pos="357505" algn="l"/>
              </a:tabLst>
            </a:pP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divided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training,</a:t>
            </a:r>
            <a:r>
              <a:rPr sz="1800" spc="-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validation,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test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sets to train </a:t>
            </a:r>
            <a:r>
              <a:rPr sz="1800" spc="-4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evaluate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RNN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model.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008" y="884047"/>
            <a:ext cx="50018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WHO</a:t>
            </a:r>
            <a:r>
              <a:rPr sz="3200" spc="-220" dirty="0"/>
              <a:t> </a:t>
            </a:r>
            <a:r>
              <a:rPr sz="3200" spc="-10" dirty="0"/>
              <a:t>ARE</a:t>
            </a:r>
            <a:r>
              <a:rPr sz="3200" spc="-35" dirty="0"/>
              <a:t> </a:t>
            </a:r>
            <a:r>
              <a:rPr sz="3200" spc="-20" dirty="0"/>
              <a:t>THE</a:t>
            </a:r>
            <a:r>
              <a:rPr sz="3200" spc="-5" dirty="0"/>
              <a:t> END</a:t>
            </a:r>
            <a:r>
              <a:rPr sz="3200" spc="-10" dirty="0"/>
              <a:t> </a:t>
            </a:r>
            <a:r>
              <a:rPr sz="3200" spc="-15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200"/>
            <a:ext cx="2179320" cy="484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4394" y="1882267"/>
            <a:ext cx="4304030" cy="3371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ts val="2605"/>
              </a:lnSpc>
              <a:spcBef>
                <a:spcPts val="105"/>
              </a:spcBef>
              <a:buAutoNum type="arabicParenR"/>
              <a:tabLst>
                <a:tab pos="357505" algn="l"/>
              </a:tabLst>
            </a:pPr>
            <a:r>
              <a:rPr sz="2200" dirty="0">
                <a:solidFill>
                  <a:srgbClr val="0D0D0D"/>
                </a:solidFill>
                <a:latin typeface="Arial MT"/>
                <a:cs typeface="Arial MT"/>
              </a:rPr>
              <a:t>Retailers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ts val="2605"/>
              </a:lnSpc>
              <a:buAutoNum type="arabicParenR"/>
              <a:tabLst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Manufacturers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E-commerce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Platforms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Marketing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Departments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Financial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Analysts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Supply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Managers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Customer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Service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Teams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Small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Business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Owners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spc="-15" dirty="0">
                <a:latin typeface="Calibri"/>
                <a:cs typeface="Calibri"/>
              </a:rPr>
              <a:t>Market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Researcher</a:t>
            </a:r>
            <a:endParaRPr sz="220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buSzPct val="95454"/>
              <a:buAutoNum type="arabicParenR"/>
              <a:tabLst>
                <a:tab pos="381635" algn="l"/>
              </a:tabLst>
            </a:pPr>
            <a:r>
              <a:rPr sz="2200" dirty="0">
                <a:latin typeface="Calibri"/>
                <a:cs typeface="Calibri"/>
              </a:rPr>
              <a:t>Business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Intelligence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Professionals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5552" y="2880360"/>
            <a:ext cx="9918700" cy="3794760"/>
            <a:chOff x="225552" y="2880360"/>
            <a:chExt cx="9918700" cy="3794760"/>
          </a:xfrm>
        </p:grpSpPr>
        <p:sp>
          <p:nvSpPr>
            <p:cNvPr id="4" name="object 4"/>
            <p:cNvSpPr/>
            <p:nvPr/>
          </p:nvSpPr>
          <p:spPr>
            <a:xfrm>
              <a:off x="9354311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079" y="6467856"/>
              <a:ext cx="76186" cy="178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6" y="2889504"/>
              <a:ext cx="4565904" cy="3776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124" y="2884932"/>
              <a:ext cx="4575175" cy="3785870"/>
            </a:xfrm>
            <a:custGeom>
              <a:avLst/>
              <a:gdLst/>
              <a:ahLst/>
              <a:cxnLst/>
              <a:rect l="l" t="t" r="r" b="b"/>
              <a:pathLst>
                <a:path w="4575175" h="3785870">
                  <a:moveTo>
                    <a:pt x="0" y="3785616"/>
                  </a:moveTo>
                  <a:lnTo>
                    <a:pt x="4575048" y="3785616"/>
                  </a:lnTo>
                  <a:lnTo>
                    <a:pt x="4575048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9144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599" y="2889504"/>
              <a:ext cx="5334000" cy="37764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96028" y="2884932"/>
              <a:ext cx="5343525" cy="3785870"/>
            </a:xfrm>
            <a:custGeom>
              <a:avLst/>
              <a:gdLst/>
              <a:ahLst/>
              <a:cxnLst/>
              <a:rect l="l" t="t" r="r" b="b"/>
              <a:pathLst>
                <a:path w="5343525" h="3785870">
                  <a:moveTo>
                    <a:pt x="0" y="3785616"/>
                  </a:moveTo>
                  <a:lnTo>
                    <a:pt x="5343144" y="3785616"/>
                  </a:lnTo>
                  <a:lnTo>
                    <a:pt x="5343144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9144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7885" y="846531"/>
            <a:ext cx="604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LOSS</a:t>
            </a:r>
            <a:r>
              <a:rPr sz="3600" spc="-75" dirty="0"/>
              <a:t> </a:t>
            </a:r>
            <a:r>
              <a:rPr sz="3600" spc="-40" dirty="0"/>
              <a:t>AND</a:t>
            </a:r>
            <a:r>
              <a:rPr sz="3600" spc="-114" dirty="0"/>
              <a:t> </a:t>
            </a:r>
            <a:r>
              <a:rPr sz="3600" spc="-40" dirty="0"/>
              <a:t>SALES</a:t>
            </a:r>
            <a:r>
              <a:rPr sz="3600" spc="-70" dirty="0"/>
              <a:t> </a:t>
            </a:r>
            <a:r>
              <a:rPr sz="3600" spc="-45" dirty="0"/>
              <a:t>PREDICTION</a:t>
            </a:r>
            <a:endParaRPr sz="36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31140" y="2137105"/>
            <a:ext cx="682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735" algn="l"/>
              </a:tabLst>
            </a:pP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loss</a:t>
            </a:r>
            <a:r>
              <a:rPr sz="3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graph	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sales</a:t>
            </a:r>
            <a:r>
              <a:rPr sz="36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graph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3212591"/>
            <a:ext cx="10136505" cy="3649979"/>
            <a:chOff x="-4572" y="3212591"/>
            <a:chExt cx="10136505" cy="3649979"/>
          </a:xfrm>
        </p:grpSpPr>
        <p:sp>
          <p:nvSpPr>
            <p:cNvPr id="4" name="object 4"/>
            <p:cNvSpPr/>
            <p:nvPr/>
          </p:nvSpPr>
          <p:spPr>
            <a:xfrm>
              <a:off x="9354311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21734"/>
              <a:ext cx="4809744" cy="36240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217163"/>
              <a:ext cx="4814570" cy="3633470"/>
            </a:xfrm>
            <a:custGeom>
              <a:avLst/>
              <a:gdLst/>
              <a:ahLst/>
              <a:cxnLst/>
              <a:rect l="l" t="t" r="r" b="b"/>
              <a:pathLst>
                <a:path w="4814570" h="3633470">
                  <a:moveTo>
                    <a:pt x="0" y="3633216"/>
                  </a:moveTo>
                  <a:lnTo>
                    <a:pt x="4814316" y="3633216"/>
                  </a:lnTo>
                  <a:lnTo>
                    <a:pt x="4814316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9743" y="3221735"/>
              <a:ext cx="5312663" cy="36362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3217163"/>
              <a:ext cx="5321935" cy="3641090"/>
            </a:xfrm>
            <a:custGeom>
              <a:avLst/>
              <a:gdLst/>
              <a:ahLst/>
              <a:cxnLst/>
              <a:rect l="l" t="t" r="r" b="b"/>
              <a:pathLst>
                <a:path w="5321934" h="3641090">
                  <a:moveTo>
                    <a:pt x="5321808" y="3640834"/>
                  </a:moveTo>
                  <a:lnTo>
                    <a:pt x="5321808" y="0"/>
                  </a:lnTo>
                  <a:lnTo>
                    <a:pt x="0" y="0"/>
                  </a:lnTo>
                  <a:lnTo>
                    <a:pt x="0" y="3640834"/>
                  </a:lnTo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546" y="644144"/>
            <a:ext cx="553148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10" dirty="0"/>
              <a:t>SALES</a:t>
            </a:r>
            <a:r>
              <a:rPr sz="4250" spc="-20" dirty="0"/>
              <a:t> </a:t>
            </a:r>
            <a:r>
              <a:rPr sz="4250" spc="5" dirty="0"/>
              <a:t>AND</a:t>
            </a:r>
            <a:r>
              <a:rPr sz="4250" spc="-30" dirty="0"/>
              <a:t> </a:t>
            </a:r>
            <a:r>
              <a:rPr sz="4250" spc="5" dirty="0"/>
              <a:t>FORECAST</a:t>
            </a:r>
            <a:endParaRPr sz="42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889372" y="2451049"/>
            <a:ext cx="23723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E36C09"/>
                </a:solidFill>
                <a:latin typeface="Arial MT"/>
                <a:cs typeface="Arial MT"/>
              </a:rPr>
              <a:t>Forecast</a:t>
            </a:r>
            <a:r>
              <a:rPr sz="3200" spc="-6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E36C09"/>
                </a:solidFill>
                <a:latin typeface="Arial MT"/>
                <a:cs typeface="Arial MT"/>
              </a:rPr>
              <a:t>plot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2463241"/>
            <a:ext cx="18072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6FC0"/>
                </a:solidFill>
                <a:latin typeface="Arial MT"/>
                <a:cs typeface="Arial MT"/>
              </a:rPr>
              <a:t>Sales</a:t>
            </a:r>
            <a:r>
              <a:rPr sz="3200" spc="-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 MT"/>
                <a:cs typeface="Arial MT"/>
              </a:rPr>
              <a:t>plot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3648454"/>
            <a:ext cx="10224770" cy="3214370"/>
            <a:chOff x="-4572" y="3648454"/>
            <a:chExt cx="10224770" cy="3214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6467855"/>
              <a:ext cx="76200" cy="1767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598"/>
              <a:ext cx="4953000" cy="3200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653026"/>
              <a:ext cx="4958080" cy="3205480"/>
            </a:xfrm>
            <a:custGeom>
              <a:avLst/>
              <a:gdLst/>
              <a:ahLst/>
              <a:cxnLst/>
              <a:rect l="l" t="t" r="r" b="b"/>
              <a:pathLst>
                <a:path w="4958080" h="3205479">
                  <a:moveTo>
                    <a:pt x="4957572" y="3204969"/>
                  </a:moveTo>
                  <a:lnTo>
                    <a:pt x="4957572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999" y="3657599"/>
              <a:ext cx="5257800" cy="32003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48427" y="3653026"/>
              <a:ext cx="5267325" cy="3205480"/>
            </a:xfrm>
            <a:custGeom>
              <a:avLst/>
              <a:gdLst/>
              <a:ahLst/>
              <a:cxnLst/>
              <a:rect l="l" t="t" r="r" b="b"/>
              <a:pathLst>
                <a:path w="5267325" h="3205479">
                  <a:moveTo>
                    <a:pt x="5266944" y="3204969"/>
                  </a:moveTo>
                  <a:lnTo>
                    <a:pt x="5266944" y="0"/>
                  </a:lnTo>
                  <a:lnTo>
                    <a:pt x="0" y="0"/>
                  </a:lnTo>
                  <a:lnTo>
                    <a:pt x="0" y="3204969"/>
                  </a:lnTo>
                </a:path>
              </a:pathLst>
            </a:custGeom>
            <a:ln w="9144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546" y="273507"/>
            <a:ext cx="39738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FINAL</a:t>
            </a:r>
            <a:r>
              <a:rPr spc="-275" dirty="0"/>
              <a:t> </a:t>
            </a:r>
            <a:r>
              <a:rPr spc="-45" dirty="0"/>
              <a:t>RESULT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526794" y="2058365"/>
            <a:ext cx="782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CO</a:t>
            </a:r>
            <a:r>
              <a:rPr sz="2400" spc="-15" dirty="0">
                <a:solidFill>
                  <a:srgbClr val="E36C09"/>
                </a:solidFill>
                <a:latin typeface="Arial MT"/>
                <a:cs typeface="Arial MT"/>
              </a:rPr>
              <a:t>M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B</a:t>
            </a:r>
            <a:r>
              <a:rPr sz="2400" spc="5" dirty="0">
                <a:solidFill>
                  <a:srgbClr val="E36C09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NI</a:t>
            </a:r>
            <a:r>
              <a:rPr sz="2400" spc="-10" dirty="0">
                <a:solidFill>
                  <a:srgbClr val="E36C09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G</a:t>
            </a:r>
            <a:r>
              <a:rPr sz="2400" spc="-2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RESU</a:t>
            </a:r>
            <a:r>
              <a:rPr sz="2400" spc="-165" dirty="0">
                <a:solidFill>
                  <a:srgbClr val="E36C09"/>
                </a:solidFill>
                <a:latin typeface="Arial MT"/>
                <a:cs typeface="Arial MT"/>
              </a:rPr>
              <a:t>L</a:t>
            </a:r>
            <a:r>
              <a:rPr sz="2400" spc="15" dirty="0">
                <a:solidFill>
                  <a:srgbClr val="E36C09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S</a:t>
            </a:r>
            <a:r>
              <a:rPr sz="2400" spc="-4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S</a:t>
            </a:r>
            <a:r>
              <a:rPr sz="2400" spc="5" dirty="0">
                <a:solidFill>
                  <a:srgbClr val="E36C09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LES</a:t>
            </a:r>
            <a:r>
              <a:rPr sz="2400" spc="-18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AND</a:t>
            </a:r>
            <a:r>
              <a:rPr sz="2400" spc="2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FO</a:t>
            </a:r>
            <a:r>
              <a:rPr sz="2400" spc="-10" dirty="0">
                <a:solidFill>
                  <a:srgbClr val="E36C09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ECA</a:t>
            </a:r>
            <a:r>
              <a:rPr sz="2400" spc="5" dirty="0">
                <a:solidFill>
                  <a:srgbClr val="E36C09"/>
                </a:solidFill>
                <a:latin typeface="Arial MT"/>
                <a:cs typeface="Arial MT"/>
              </a:rPr>
              <a:t>S</a:t>
            </a:r>
            <a:r>
              <a:rPr sz="2400" spc="15" dirty="0">
                <a:solidFill>
                  <a:srgbClr val="E36C09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MT</vt:lpstr>
      <vt:lpstr>Calibri</vt:lpstr>
      <vt:lpstr>Trebuchet MS</vt:lpstr>
      <vt:lpstr>Office Theme</vt:lpstr>
      <vt:lpstr>AKSHAYA R BE-CSE III YR SINCET</vt:lpstr>
      <vt:lpstr>Sales prediction using  keras and RNN</vt:lpstr>
      <vt:lpstr>AGENDA</vt:lpstr>
      <vt:lpstr>PROBLEM STATEMENT</vt:lpstr>
      <vt:lpstr>PROJECT OVERVIEW</vt:lpstr>
      <vt:lpstr>WHO ARE THE END USERS?</vt:lpstr>
      <vt:lpstr>LOSS AND SALES PREDICTION</vt:lpstr>
      <vt:lpstr>SALES AND FORECAST</vt:lpstr>
      <vt:lpstr>FINAL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Ahalya S</dc:title>
  <cp:lastModifiedBy>Balashanmugam</cp:lastModifiedBy>
  <cp:revision>2</cp:revision>
  <dcterms:created xsi:type="dcterms:W3CDTF">2024-04-04T07:10:23Z</dcterms:created>
  <dcterms:modified xsi:type="dcterms:W3CDTF">2024-04-04T07:05:03Z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2024-04-04T00:00:00Z</vt:filetime>
  </property>
</Properties>
</file>