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5" r:id="rId2"/>
    <p:sldId id="257" r:id="rId3"/>
    <p:sldId id="258" r:id="rId4"/>
    <p:sldId id="286" r:id="rId5"/>
    <p:sldId id="287" r:id="rId6"/>
    <p:sldId id="259" r:id="rId7"/>
    <p:sldId id="260" r:id="rId8"/>
    <p:sldId id="262" r:id="rId9"/>
    <p:sldId id="264" r:id="rId10"/>
    <p:sldId id="267" r:id="rId11"/>
    <p:sldId id="273" r:id="rId12"/>
    <p:sldId id="274" r:id="rId13"/>
    <p:sldId id="275" r:id="rId14"/>
    <p:sldId id="276" r:id="rId15"/>
    <p:sldId id="278" r:id="rId16"/>
    <p:sldId id="282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548" autoAdjust="0"/>
    <p:restoredTop sz="94660"/>
  </p:normalViewPr>
  <p:slideViewPr>
    <p:cSldViewPr>
      <p:cViewPr varScale="1">
        <p:scale>
          <a:sx n="68" d="100"/>
          <a:sy n="68" d="100"/>
        </p:scale>
        <p:origin x="-67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86800" y="33528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STUDENT </a:t>
            </a:r>
            <a:r>
              <a:rPr lang="en-US" b="1" dirty="0">
                <a:solidFill>
                  <a:srgbClr val="FFFF00"/>
                </a:solidFill>
              </a:rPr>
              <a:t>MEMBERS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AKSHAYA R L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SUBASHI S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VASUNTHRA </a:t>
            </a:r>
            <a:r>
              <a:rPr lang="en-US" b="1" dirty="0">
                <a:solidFill>
                  <a:srgbClr val="FFFF00"/>
                </a:solidFill>
              </a:rPr>
              <a:t>R S</a:t>
            </a:r>
          </a:p>
          <a:p>
            <a:r>
              <a:rPr lang="en-US" b="1" dirty="0">
                <a:solidFill>
                  <a:srgbClr val="FFFF00"/>
                </a:solidFill>
              </a:rPr>
              <a:t>III YEAR ECE</a:t>
            </a:r>
          </a:p>
          <a:p>
            <a:r>
              <a:rPr lang="en-US" b="1" dirty="0">
                <a:solidFill>
                  <a:srgbClr val="FFFF00"/>
                </a:solidFill>
              </a:rPr>
              <a:t>VELAMMAL COLLEGE OF ENGINEERING AND TECHNOLOGY MADURAI.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18679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National Productivity Week 2023 Celebration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Organized by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MADURAI PRODUCTIVITY COUNCIL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 association with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VELAMMAL COLLEGE OF ENGINEERING AND TECHNOLOGY, (Autonomous)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0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FACULTY MENTOR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Dr.SUVEETHA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P DHANASELVAM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2800" y="0"/>
            <a:ext cx="655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 smtClean="0">
                <a:solidFill>
                  <a:srgbClr val="FFFF00"/>
                </a:solidFill>
              </a:rPr>
              <a:t>WOMEN SAFETY DEVICE</a:t>
            </a:r>
            <a:endParaRPr lang="en-US" sz="4400" dirty="0">
              <a:solidFill>
                <a:srgbClr val="FFFF00"/>
              </a:solidFill>
            </a:endParaRPr>
          </a:p>
        </p:txBody>
      </p:sp>
      <p:pic>
        <p:nvPicPr>
          <p:cNvPr id="25602" name="Picture 2" descr="headerIm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29000" y="914400"/>
            <a:ext cx="4956175" cy="27853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5604" name="AutoShape 4" descr="blob:https://web.whatsapp.com/62e01853-9707-4982-a9c1-2250810150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blob:https://web.whatsapp.com/62e01853-9707-4982-a9c1-2250810150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blob:https://web.whatsapp.com/62e01853-9707-4982-a9c1-2250810150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777401"/>
            <a:ext cx="3200400" cy="308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7601" y="533400"/>
            <a:ext cx="152400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0600" y="1447800"/>
            <a:ext cx="6430645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3939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It is a two-lead semiconductor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light 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source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 with a</a:t>
            </a:r>
            <a:r>
              <a:rPr lang="en-US" sz="2800" spc="-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mtClean="0">
                <a:solidFill>
                  <a:srgbClr val="FFFF00"/>
                </a:solidFill>
                <a:latin typeface="Comic Sans MS"/>
                <a:cs typeface="Comic Sans MS"/>
              </a:rPr>
              <a:t>p-n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junction diode that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emits 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light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when</a:t>
            </a:r>
            <a:r>
              <a:rPr sz="280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activated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43434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7086600" y="2895600"/>
            <a:ext cx="2447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5" dirty="0" smtClean="0">
                <a:solidFill>
                  <a:prstClr val="white"/>
                </a:solidFill>
                <a:uFill>
                  <a:solidFill>
                    <a:srgbClr val="000000"/>
                  </a:solidFill>
                </a:uFill>
                <a:ea typeface="+mj-ea"/>
                <a:cs typeface="+mj-cs"/>
              </a:rPr>
              <a:t>P</a:t>
            </a:r>
            <a:r>
              <a:rPr lang="en-US" sz="3600" spc="5" dirty="0" smtClean="0">
                <a:solidFill>
                  <a:prstClr val="white"/>
                </a:solidFill>
                <a:ea typeface="+mj-ea"/>
                <a:cs typeface="+mj-cs"/>
              </a:rPr>
              <a:t>ush</a:t>
            </a:r>
            <a:r>
              <a:rPr lang="en-US" sz="3600" spc="-85" dirty="0" smtClean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n-US" sz="3600" spc="-5" dirty="0" smtClean="0">
                <a:solidFill>
                  <a:prstClr val="white"/>
                </a:solidFill>
                <a:ea typeface="+mj-ea"/>
                <a:cs typeface="+mj-cs"/>
              </a:rPr>
              <a:t>button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35052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 simple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switch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mechanism 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for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controlling some aspect of  a machine</a:t>
            </a:r>
            <a:endParaRPr lang="en-US" dirty="0"/>
          </a:p>
        </p:txBody>
      </p:sp>
      <p:sp>
        <p:nvSpPr>
          <p:cNvPr id="11" name="object 7"/>
          <p:cNvSpPr/>
          <p:nvPr/>
        </p:nvSpPr>
        <p:spPr>
          <a:xfrm>
            <a:off x="0" y="2819400"/>
            <a:ext cx="434340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8600" y="609600"/>
            <a:ext cx="36446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</a:t>
            </a:r>
            <a:r>
              <a:rPr spc="-100" dirty="0"/>
              <a:t> </a:t>
            </a:r>
            <a:r>
              <a:rPr dirty="0"/>
              <a:t>Diagram</a:t>
            </a:r>
          </a:p>
        </p:txBody>
      </p:sp>
      <p:pic>
        <p:nvPicPr>
          <p:cNvPr id="55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524000"/>
            <a:ext cx="3352800" cy="4876800"/>
          </a:xfrm>
          <a:prstGeom prst="rect">
            <a:avLst/>
          </a:prstGeom>
        </p:spPr>
      </p:pic>
      <p:pic>
        <p:nvPicPr>
          <p:cNvPr id="5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5029200" cy="48006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296438"/>
            <a:ext cx="10214610" cy="5641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  <a:tab pos="143827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Power	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supplied to the</a:t>
            </a:r>
            <a:r>
              <a:rPr sz="2800" spc="3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system.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The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Arduino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UNO is programmed in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Arduino</a:t>
            </a:r>
            <a:r>
              <a:rPr sz="2800" spc="13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10">
                <a:solidFill>
                  <a:srgbClr val="FFFF00"/>
                </a:solidFill>
                <a:latin typeface="Comic Sans MS"/>
                <a:cs typeface="Comic Sans MS"/>
              </a:rPr>
              <a:t>IDE</a:t>
            </a: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lang="en-US" sz="2800" spc="-10" dirty="0" smtClean="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LCD display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the display where user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can see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the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status of 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the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system.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Fingerprint scanner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is connect 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to </a:t>
            </a:r>
            <a:r>
              <a:rPr lang="en-US" sz="2800" spc="-10" dirty="0" err="1" smtClean="0">
                <a:solidFill>
                  <a:srgbClr val="FFFF00"/>
                </a:solidFill>
                <a:latin typeface="Comic Sans MS"/>
                <a:cs typeface="Comic Sans MS"/>
              </a:rPr>
              <a:t>Arduino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UNO for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taking  the fingerprint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of the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user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and send to</a:t>
            </a:r>
            <a:r>
              <a:rPr lang="en-US" sz="2800" spc="140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10" dirty="0" err="1" smtClean="0">
                <a:solidFill>
                  <a:srgbClr val="FFFF00"/>
                </a:solidFill>
                <a:latin typeface="Comic Sans MS"/>
                <a:cs typeface="Comic Sans MS"/>
              </a:rPr>
              <a:t>Arduino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</a:p>
          <a:p>
            <a:pPr marL="241300" marR="285750" indent="-229235" algn="just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GPS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+ GSM module is connected to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Arduino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UNO, this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two 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module collects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the information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and sends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data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to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Arduino 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UNO.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marR="5080" indent="-22923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  <a:tab pos="2016125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Buzzer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is an audio signal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device, which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used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to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buzz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sound 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whenever	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it is</a:t>
            </a:r>
            <a:r>
              <a:rPr sz="2800" spc="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needed.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At last, a SMS(Short Message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Service)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sen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to a</a:t>
            </a:r>
            <a:r>
              <a:rPr sz="2800" spc="12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phone.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1043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795" algn="l"/>
              </a:tabLst>
            </a:pPr>
            <a:r>
              <a:rPr lang="en-US" spc="-5" dirty="0"/>
              <a:t>ACTUAL MODEL &amp; ADVANTAGES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066800" y="4876800"/>
            <a:ext cx="10357485" cy="184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Wingdings"/>
              <a:buChar char=""/>
              <a:tabLst>
                <a:tab pos="356235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safe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and easy to</a:t>
            </a:r>
            <a:r>
              <a:rPr sz="2800" spc="10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use.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marR="5080" indent="-343535">
              <a:lnSpc>
                <a:spcPts val="3600"/>
              </a:lnSpc>
              <a:spcBef>
                <a:spcPts val="150"/>
              </a:spcBef>
              <a:buFont typeface="Wingdings"/>
              <a:buChar char=""/>
              <a:tabLst>
                <a:tab pos="356235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C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an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be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used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by children</a:t>
            </a:r>
            <a:r>
              <a:rPr sz="2800">
                <a:solidFill>
                  <a:srgbClr val="FFFF00"/>
                </a:solidFill>
                <a:latin typeface="Comic Sans MS"/>
                <a:cs typeface="Comic Sans MS"/>
              </a:rPr>
              <a:t>,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teenage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girls,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women,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old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lady  or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old</a:t>
            </a:r>
            <a:r>
              <a:rPr sz="2800" spc="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men.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70"/>
              </a:spcBef>
              <a:buFont typeface="Wingdings"/>
              <a:buChar char=""/>
              <a:tabLst>
                <a:tab pos="3562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Mobile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number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can be changed at any</a:t>
            </a:r>
            <a:r>
              <a:rPr sz="2800" spc="11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time.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pic>
        <p:nvPicPr>
          <p:cNvPr id="7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43000"/>
            <a:ext cx="9677400" cy="3733800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  <a:softEdge rad="31750"/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5200" y="533400"/>
            <a:ext cx="54941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185" algn="l"/>
              </a:tabLst>
            </a:pPr>
            <a:r>
              <a:rPr spc="-5">
                <a:uFill>
                  <a:solidFill>
                    <a:srgbClr val="000000"/>
                  </a:solidFill>
                </a:uFill>
              </a:rPr>
              <a:t>Di</a:t>
            </a:r>
            <a:r>
              <a:rPr spc="-5"/>
              <a:t>sadvantages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447800"/>
            <a:ext cx="10357485" cy="18466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Courier New"/>
              <a:buChar char="o"/>
              <a:tabLst>
                <a:tab pos="3562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B</a:t>
            </a: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ig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in</a:t>
            </a:r>
            <a:r>
              <a:rPr sz="2800" spc="7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size.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3562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D</a:t>
            </a: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ifficult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to carry and move from one place to</a:t>
            </a:r>
            <a:r>
              <a:rPr sz="2800" spc="229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another.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marR="5080" indent="-343535">
              <a:lnSpc>
                <a:spcPct val="106800"/>
              </a:lnSpc>
              <a:spcBef>
                <a:spcPts val="10"/>
              </a:spcBef>
              <a:buFont typeface="Courier New"/>
              <a:buChar char="o"/>
              <a:tabLst>
                <a:tab pos="356235" algn="l"/>
                <a:tab pos="3336925" algn="l"/>
                <a:tab pos="4107815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B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attery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is always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required</a:t>
            </a:r>
            <a:r>
              <a:rPr sz="2800" spc="18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356235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SIM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card is needed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for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GSM</a:t>
            </a:r>
            <a:r>
              <a:rPr sz="2800" spc="10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module.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352800"/>
            <a:ext cx="3914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  <a:uFill>
                  <a:solidFill>
                    <a:srgbClr val="000000"/>
                  </a:solidFill>
                </a:uFill>
                <a:ea typeface="+mj-ea"/>
                <a:cs typeface="+mj-cs"/>
              </a:rPr>
              <a:t> 	</a:t>
            </a:r>
            <a:r>
              <a:rPr lang="en-US" sz="4400" spc="-5" dirty="0" smtClean="0">
                <a:solidFill>
                  <a:prstClr val="white"/>
                </a:solidFill>
                <a:uFill>
                  <a:solidFill>
                    <a:srgbClr val="000000"/>
                  </a:solidFill>
                </a:uFill>
                <a:ea typeface="+mj-ea"/>
                <a:cs typeface="+mj-cs"/>
              </a:rPr>
              <a:t>A</a:t>
            </a:r>
            <a:r>
              <a:rPr lang="en-US" sz="4400" spc="-5" dirty="0" smtClean="0">
                <a:solidFill>
                  <a:prstClr val="white"/>
                </a:solidFill>
                <a:ea typeface="+mj-ea"/>
                <a:cs typeface="+mj-cs"/>
              </a:rPr>
              <a:t>pplications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114800"/>
            <a:ext cx="100584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3535">
              <a:spcBef>
                <a:spcPts val="325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For safety 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of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the</a:t>
            </a:r>
            <a:r>
              <a:rPr lang="en-US" sz="2800" spc="114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women.</a:t>
            </a:r>
            <a:endParaRPr lang="en-US" sz="2800" dirty="0" smtClean="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lvl="0" indent="-343535">
              <a:spcBef>
                <a:spcPts val="229"/>
              </a:spcBef>
              <a:buFont typeface="Wingdings"/>
              <a:buChar char=""/>
              <a:tabLst>
                <a:tab pos="356235" algn="l"/>
                <a:tab pos="7125970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Helps in child</a:t>
            </a:r>
            <a:r>
              <a:rPr lang="en-US" sz="2800" spc="13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tracking.</a:t>
            </a:r>
            <a:endParaRPr lang="en-US" sz="2800" dirty="0" smtClean="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355600" lvl="0" indent="-343535">
              <a:spcBef>
                <a:spcPts val="2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To track regular offenders.</a:t>
            </a:r>
          </a:p>
          <a:p>
            <a:pPr marL="355600" lvl="0" indent="-343535">
              <a:spcBef>
                <a:spcPts val="2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Further modifications is possible using face scanners and also flash lights to blind the offenders in the night.</a:t>
            </a:r>
            <a:endParaRPr lang="en-US" sz="2800" dirty="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3200" y="533400"/>
            <a:ext cx="64306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2170" algn="l"/>
              </a:tabLst>
            </a:pPr>
            <a:r>
              <a:rPr>
                <a:uFill>
                  <a:solidFill>
                    <a:srgbClr val="000000"/>
                  </a:solidFill>
                </a:uFill>
              </a:rPr>
              <a:t> F</a:t>
            </a:r>
            <a:r>
              <a:t>uture</a:t>
            </a:r>
            <a:r>
              <a:rPr spc="-80"/>
              <a:t> </a:t>
            </a:r>
            <a:r>
              <a:rPr spc="-5" dirty="0"/>
              <a:t>Scope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3164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5080" indent="-343535">
              <a:lnSpc>
                <a:spcPct val="106800"/>
              </a:lnSpc>
              <a:spcBef>
                <a:spcPts val="95"/>
              </a:spcBef>
              <a:buFont typeface="Wingdings"/>
              <a:buChar char=""/>
              <a:tabLst>
                <a:tab pos="358775" algn="l"/>
                <a:tab pos="1120140" algn="l"/>
                <a:tab pos="1868170" algn="l"/>
                <a:tab pos="2705100" algn="l"/>
                <a:tab pos="4464050" algn="l"/>
                <a:tab pos="5307330" algn="l"/>
                <a:tab pos="6677025" algn="l"/>
                <a:tab pos="7590155" algn="l"/>
                <a:tab pos="8832215" algn="l"/>
                <a:tab pos="9991090" algn="l"/>
              </a:tabLst>
            </a:pPr>
            <a:r>
              <a:rPr lang="en-US" spc="-10" dirty="0" smtClean="0">
                <a:solidFill>
                  <a:srgbClr val="FFFF00"/>
                </a:solidFill>
              </a:rPr>
              <a:t>I</a:t>
            </a:r>
            <a:r>
              <a:rPr spc="-10" smtClean="0">
                <a:solidFill>
                  <a:srgbClr val="FFFF00"/>
                </a:solidFill>
              </a:rPr>
              <a:t>nt</a:t>
            </a:r>
            <a:r>
              <a:rPr spc="5" smtClean="0">
                <a:solidFill>
                  <a:srgbClr val="FFFF00"/>
                </a:solidFill>
              </a:rPr>
              <a:t>e</a:t>
            </a:r>
            <a:r>
              <a:rPr spc="-10" smtClean="0">
                <a:solidFill>
                  <a:srgbClr val="FFFF00"/>
                </a:solidFill>
              </a:rPr>
              <a:t>r</a:t>
            </a:r>
            <a:r>
              <a:rPr spc="-5" smtClean="0">
                <a:solidFill>
                  <a:srgbClr val="FFFF00"/>
                </a:solidFill>
              </a:rPr>
              <a:t>face</a:t>
            </a:r>
            <a:r>
              <a:rPr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spc="-10" smtClean="0">
                <a:solidFill>
                  <a:srgbClr val="FFFF00"/>
                </a:solidFill>
              </a:rPr>
              <a:t>thi</a:t>
            </a:r>
            <a:r>
              <a:rPr spc="-5" smtClean="0">
                <a:solidFill>
                  <a:srgbClr val="FFFF00"/>
                </a:solidFill>
              </a:rPr>
              <a:t>s</a:t>
            </a:r>
            <a:r>
              <a:rPr>
                <a:solidFill>
                  <a:srgbClr val="FFFF00"/>
                </a:solidFill>
              </a:rPr>
              <a:t>	</a:t>
            </a:r>
            <a:r>
              <a:rPr spc="-5" smtClean="0">
                <a:solidFill>
                  <a:srgbClr val="FFFF00"/>
                </a:solidFill>
              </a:rPr>
              <a:t>s</a:t>
            </a:r>
            <a:r>
              <a:rPr spc="5" smtClean="0">
                <a:solidFill>
                  <a:srgbClr val="FFFF00"/>
                </a:solidFill>
              </a:rPr>
              <a:t>y</a:t>
            </a:r>
            <a:r>
              <a:rPr spc="-5" smtClean="0">
                <a:solidFill>
                  <a:srgbClr val="FFFF00"/>
                </a:solidFill>
              </a:rPr>
              <a:t>st</a:t>
            </a:r>
            <a:r>
              <a:rPr spc="5" smtClean="0">
                <a:solidFill>
                  <a:srgbClr val="FFFF00"/>
                </a:solidFill>
              </a:rPr>
              <a:t>e</a:t>
            </a:r>
            <a:r>
              <a:rPr spc="-5" smtClean="0">
                <a:solidFill>
                  <a:srgbClr val="FFFF00"/>
                </a:solidFill>
              </a:rPr>
              <a:t>m</a:t>
            </a:r>
            <a:r>
              <a:rPr lang="en-US" spc="-5" dirty="0" smtClean="0">
                <a:solidFill>
                  <a:srgbClr val="FFFF00"/>
                </a:solidFill>
              </a:rPr>
              <a:t> </a:t>
            </a:r>
            <a:r>
              <a:rPr spc="-10" smtClean="0">
                <a:solidFill>
                  <a:srgbClr val="FFFF00"/>
                </a:solidFill>
              </a:rPr>
              <a:t>wit</a:t>
            </a:r>
            <a:r>
              <a:rPr spc="-5" smtClean="0">
                <a:solidFill>
                  <a:srgbClr val="FFFF00"/>
                </a:solidFill>
              </a:rPr>
              <a:t>h</a:t>
            </a:r>
            <a:r>
              <a:rPr lang="en-US" spc="-5" dirty="0" smtClean="0">
                <a:solidFill>
                  <a:srgbClr val="FFFF00"/>
                </a:solidFill>
              </a:rPr>
              <a:t> </a:t>
            </a:r>
            <a:r>
              <a:rPr spc="-10" smtClean="0">
                <a:solidFill>
                  <a:srgbClr val="FFFF00"/>
                </a:solidFill>
              </a:rPr>
              <a:t>Smar</a:t>
            </a:r>
            <a:r>
              <a:rPr spc="-5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smtClean="0">
                <a:solidFill>
                  <a:srgbClr val="FFFF00"/>
                </a:solidFill>
              </a:rPr>
              <a:t>h</a:t>
            </a:r>
            <a:r>
              <a:rPr spc="-5" smtClean="0">
                <a:solidFill>
                  <a:srgbClr val="FFFF00"/>
                </a:solidFill>
              </a:rPr>
              <a:t>one</a:t>
            </a:r>
            <a:r>
              <a:rPr lang="en-US" spc="-5" dirty="0" smtClean="0">
                <a:solidFill>
                  <a:srgbClr val="FFFF00"/>
                </a:solidFill>
              </a:rPr>
              <a:t> </a:t>
            </a:r>
            <a:r>
              <a:rPr smtClean="0">
                <a:solidFill>
                  <a:srgbClr val="FFFF00"/>
                </a:solidFill>
              </a:rPr>
              <a:t>or  </a:t>
            </a:r>
            <a:r>
              <a:rPr spc="-5" dirty="0">
                <a:solidFill>
                  <a:srgbClr val="FFFF00"/>
                </a:solidFill>
              </a:rPr>
              <a:t>Mobile and</a:t>
            </a:r>
            <a:r>
              <a:rPr spc="1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laptop.</a:t>
            </a:r>
          </a:p>
          <a:p>
            <a:pPr marL="357505" marR="10160" indent="-343535">
              <a:lnSpc>
                <a:spcPct val="106800"/>
              </a:lnSpc>
              <a:spcBef>
                <a:spcPts val="15"/>
              </a:spcBef>
              <a:buFont typeface="Wingdings"/>
              <a:buChar char=""/>
              <a:tabLst>
                <a:tab pos="358775" algn="l"/>
              </a:tabLst>
            </a:pPr>
            <a:r>
              <a:rPr lang="en-US" spc="-10" dirty="0" smtClean="0">
                <a:solidFill>
                  <a:srgbClr val="FFFF00"/>
                </a:solidFill>
              </a:rPr>
              <a:t>Used as a </a:t>
            </a:r>
            <a:r>
              <a:rPr spc="-5" smtClean="0">
                <a:solidFill>
                  <a:srgbClr val="FFFF00"/>
                </a:solidFill>
              </a:rPr>
              <a:t>safety </a:t>
            </a:r>
            <a:r>
              <a:rPr spc="-5" dirty="0">
                <a:solidFill>
                  <a:srgbClr val="FFFF00"/>
                </a:solidFill>
              </a:rPr>
              <a:t>device in hand bags, luggage, vehicle  etc.</a:t>
            </a:r>
          </a:p>
          <a:p>
            <a:pPr marL="357505" indent="-343535">
              <a:lnSpc>
                <a:spcPct val="100000"/>
              </a:lnSpc>
              <a:spcBef>
                <a:spcPts val="240"/>
              </a:spcBef>
              <a:buFont typeface="Wingdings"/>
              <a:buChar char=""/>
              <a:tabLst>
                <a:tab pos="358775" algn="l"/>
              </a:tabLst>
            </a:pPr>
            <a:r>
              <a:rPr lang="en-US" spc="-10" dirty="0" smtClean="0">
                <a:solidFill>
                  <a:srgbClr val="FFFF00"/>
                </a:solidFill>
              </a:rPr>
              <a:t>U</a:t>
            </a:r>
            <a:r>
              <a:rPr spc="-10" smtClean="0">
                <a:solidFill>
                  <a:srgbClr val="FFFF00"/>
                </a:solidFill>
              </a:rPr>
              <a:t>sing </a:t>
            </a:r>
            <a:r>
              <a:rPr spc="-5" dirty="0">
                <a:solidFill>
                  <a:srgbClr val="FFFF00"/>
                </a:solidFill>
              </a:rPr>
              <a:t>Nano </a:t>
            </a:r>
            <a:r>
              <a:rPr spc="-10" dirty="0">
                <a:solidFill>
                  <a:srgbClr val="FFFF00"/>
                </a:solidFill>
              </a:rPr>
              <a:t>size </a:t>
            </a:r>
            <a:r>
              <a:rPr spc="-5" dirty="0">
                <a:solidFill>
                  <a:srgbClr val="FFFF00"/>
                </a:solidFill>
              </a:rPr>
              <a:t>materials, the </a:t>
            </a:r>
            <a:r>
              <a:rPr spc="-10" dirty="0">
                <a:solidFill>
                  <a:srgbClr val="FFFF00"/>
                </a:solidFill>
              </a:rPr>
              <a:t>kit size </a:t>
            </a:r>
            <a:r>
              <a:rPr dirty="0">
                <a:solidFill>
                  <a:srgbClr val="FFFF00"/>
                </a:solidFill>
              </a:rPr>
              <a:t>gets</a:t>
            </a:r>
            <a:r>
              <a:rPr spc="21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reduced.</a:t>
            </a:r>
          </a:p>
          <a:p>
            <a:pPr marL="357505" marR="8890" indent="-343535">
              <a:lnSpc>
                <a:spcPct val="106800"/>
              </a:lnSpc>
              <a:spcBef>
                <a:spcPts val="15"/>
              </a:spcBef>
              <a:buFont typeface="Wingdings"/>
              <a:buChar char=""/>
              <a:tabLst>
                <a:tab pos="358775" algn="l"/>
                <a:tab pos="1450975" algn="l"/>
                <a:tab pos="2981325" algn="l"/>
                <a:tab pos="3839210" algn="l"/>
                <a:tab pos="5172710" algn="l"/>
                <a:tab pos="5933440" algn="l"/>
                <a:tab pos="7463790" algn="l"/>
                <a:tab pos="8488045" algn="l"/>
                <a:tab pos="9777730" algn="l"/>
              </a:tabLst>
            </a:pPr>
            <a:r>
              <a:rPr spc="-5" dirty="0">
                <a:solidFill>
                  <a:srgbClr val="FFFF00"/>
                </a:solidFill>
              </a:rPr>
              <a:t>Using	</a:t>
            </a:r>
            <a:r>
              <a:rPr spc="-10" dirty="0">
                <a:solidFill>
                  <a:srgbClr val="FFFF00"/>
                </a:solidFill>
              </a:rPr>
              <a:t>wir</a:t>
            </a:r>
            <a:r>
              <a:rPr dirty="0">
                <a:solidFill>
                  <a:srgbClr val="FFFF00"/>
                </a:solidFill>
              </a:rPr>
              <a:t>e</a:t>
            </a:r>
            <a:r>
              <a:rPr spc="-5" dirty="0">
                <a:solidFill>
                  <a:srgbClr val="FFFF00"/>
                </a:solidFill>
              </a:rPr>
              <a:t>less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5" dirty="0">
                <a:solidFill>
                  <a:srgbClr val="FFFF00"/>
                </a:solidFill>
              </a:rPr>
              <a:t>GPS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5" dirty="0">
                <a:solidFill>
                  <a:srgbClr val="FFFF00"/>
                </a:solidFill>
              </a:rPr>
              <a:t>module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5" dirty="0">
                <a:solidFill>
                  <a:srgbClr val="FFFF00"/>
                </a:solidFill>
              </a:rPr>
              <a:t>and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10" dirty="0">
                <a:solidFill>
                  <a:srgbClr val="FFFF00"/>
                </a:solidFill>
              </a:rPr>
              <a:t>wirele</a:t>
            </a:r>
            <a:r>
              <a:rPr dirty="0">
                <a:solidFill>
                  <a:srgbClr val="FFFF00"/>
                </a:solidFill>
              </a:rPr>
              <a:t>s</a:t>
            </a:r>
            <a:r>
              <a:rPr spc="-5" dirty="0">
                <a:solidFill>
                  <a:srgbClr val="FFFF00"/>
                </a:solidFill>
              </a:rPr>
              <a:t>s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5" dirty="0">
                <a:solidFill>
                  <a:srgbClr val="FFFF00"/>
                </a:solidFill>
              </a:rPr>
              <a:t>panic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10" dirty="0">
                <a:solidFill>
                  <a:srgbClr val="FFFF00"/>
                </a:solidFill>
              </a:rPr>
              <a:t>bu</a:t>
            </a:r>
            <a:r>
              <a:rPr dirty="0">
                <a:solidFill>
                  <a:srgbClr val="FFFF00"/>
                </a:solidFill>
              </a:rPr>
              <a:t>t</a:t>
            </a:r>
            <a:r>
              <a:rPr spc="-10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o</a:t>
            </a:r>
            <a:r>
              <a:rPr spc="-5" dirty="0">
                <a:solidFill>
                  <a:srgbClr val="FFFF00"/>
                </a:solidFill>
              </a:rPr>
              <a:t>n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spc="-5" dirty="0">
                <a:solidFill>
                  <a:srgbClr val="FFFF00"/>
                </a:solidFill>
              </a:rPr>
              <a:t>the  carrying </a:t>
            </a:r>
            <a:r>
              <a:rPr dirty="0">
                <a:solidFill>
                  <a:srgbClr val="FFFF00"/>
                </a:solidFill>
              </a:rPr>
              <a:t>of </a:t>
            </a:r>
            <a:r>
              <a:rPr spc="-5" dirty="0">
                <a:solidFill>
                  <a:srgbClr val="FFFF00"/>
                </a:solidFill>
              </a:rPr>
              <a:t>the </a:t>
            </a:r>
            <a:r>
              <a:rPr spc="-10" dirty="0">
                <a:solidFill>
                  <a:srgbClr val="FFFF00"/>
                </a:solidFill>
              </a:rPr>
              <a:t>kit </a:t>
            </a:r>
            <a:r>
              <a:rPr spc="-5" dirty="0">
                <a:solidFill>
                  <a:srgbClr val="FFFF00"/>
                </a:solidFill>
              </a:rPr>
              <a:t>can be</a:t>
            </a:r>
            <a:r>
              <a:rPr spc="7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avoided.</a:t>
            </a:r>
          </a:p>
          <a:p>
            <a:pPr marL="357505" marR="8890" indent="-343535">
              <a:lnSpc>
                <a:spcPct val="106800"/>
              </a:lnSpc>
              <a:spcBef>
                <a:spcPts val="10"/>
              </a:spcBef>
              <a:buFont typeface="Wingdings"/>
              <a:buChar char=""/>
              <a:tabLst>
                <a:tab pos="35877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smtClean="0">
                <a:solidFill>
                  <a:srgbClr val="FFFF00"/>
                </a:solidFill>
              </a:rPr>
              <a:t>ystem </a:t>
            </a:r>
            <a:r>
              <a:rPr spc="-5" smtClean="0">
                <a:solidFill>
                  <a:srgbClr val="FFFF00"/>
                </a:solidFill>
              </a:rPr>
              <a:t>can </a:t>
            </a:r>
            <a:r>
              <a:rPr spc="-5" dirty="0">
                <a:solidFill>
                  <a:srgbClr val="FFFF00"/>
                </a:solidFill>
              </a:rPr>
              <a:t>be interfaced </a:t>
            </a:r>
            <a:r>
              <a:rPr spc="-10" dirty="0">
                <a:solidFill>
                  <a:srgbClr val="FFFF00"/>
                </a:solidFill>
              </a:rPr>
              <a:t>with vehicle’s </a:t>
            </a:r>
            <a:r>
              <a:rPr spc="-5" dirty="0">
                <a:solidFill>
                  <a:srgbClr val="FFFF00"/>
                </a:solidFill>
              </a:rPr>
              <a:t>air bag 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3.mouthshut.com/images/ImagesR/imageuser_l/2017/1/925815264-1916665-1.jpg?rnd=245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10363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2192000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4" name="Picture 6" descr="Thank You | Thank you flowers, Thanksgiving messages, Thank you greetin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390900"/>
            <a:ext cx="8001000" cy="338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600" y="562483"/>
            <a:ext cx="4343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1920875" algn="l"/>
              </a:tabLst>
            </a:pPr>
            <a:r>
              <a:rPr lang="en-US" sz="6000" u="sng" dirty="0">
                <a:uFill>
                  <a:solidFill>
                    <a:srgbClr val="000000"/>
                  </a:solidFill>
                </a:uFill>
              </a:rPr>
              <a:t>CONTENTS</a:t>
            </a:r>
            <a:endParaRPr sz="6000" u="sng"/>
          </a:p>
        </p:txBody>
      </p:sp>
      <p:sp>
        <p:nvSpPr>
          <p:cNvPr id="2" name="object 2"/>
          <p:cNvSpPr txBox="1">
            <a:spLocks noGrp="1"/>
          </p:cNvSpPr>
          <p:nvPr>
            <p:ph sz="half" idx="1"/>
          </p:nvPr>
        </p:nvSpPr>
        <p:spPr>
          <a:xfrm>
            <a:off x="916939" y="1712491"/>
            <a:ext cx="4898390" cy="418704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10" dirty="0">
                <a:solidFill>
                  <a:srgbClr val="FFFF00"/>
                </a:solidFill>
              </a:rPr>
              <a:t>Introduction &amp; Objective</a:t>
            </a: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5" dirty="0">
                <a:solidFill>
                  <a:srgbClr val="FFFF00"/>
                </a:solidFill>
              </a:rPr>
              <a:t>Hardware </a:t>
            </a:r>
            <a:r>
              <a:rPr lang="en-US" spc="-5" dirty="0" smtClean="0">
                <a:solidFill>
                  <a:srgbClr val="FFFF00"/>
                </a:solidFill>
              </a:rPr>
              <a:t>Used</a:t>
            </a:r>
            <a:endParaRPr lang="en-US" spc="-5" dirty="0">
              <a:solidFill>
                <a:srgbClr val="FFFF00"/>
              </a:solidFill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5" dirty="0">
                <a:solidFill>
                  <a:srgbClr val="FFFF00"/>
                </a:solidFill>
              </a:rPr>
              <a:t>Methodology</a:t>
            </a: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10" dirty="0">
                <a:solidFill>
                  <a:srgbClr val="FFFF00"/>
                </a:solidFill>
              </a:rPr>
              <a:t>Advantages</a:t>
            </a: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5" dirty="0">
                <a:solidFill>
                  <a:srgbClr val="FFFF00"/>
                </a:solidFill>
              </a:rPr>
              <a:t>Disadvantages</a:t>
            </a: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10" dirty="0">
                <a:solidFill>
                  <a:srgbClr val="FFFF00"/>
                </a:solidFill>
              </a:rPr>
              <a:t>Applications</a:t>
            </a: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pc="-10" dirty="0">
                <a:solidFill>
                  <a:srgbClr val="FFFF00"/>
                </a:solidFill>
              </a:rPr>
              <a:t>Future scope.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endParaRPr spc="-1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631060"/>
            <a:ext cx="10844402" cy="42274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Women safety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very important issue due to rising crimes against  women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these</a:t>
            </a:r>
            <a:r>
              <a:rPr sz="2800" spc="-3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days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marR="889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824865" algn="l"/>
                <a:tab pos="1647825" algn="l"/>
                <a:tab pos="2940050" algn="l"/>
                <a:tab pos="3723640" algn="l"/>
                <a:tab pos="4766310" algn="l"/>
                <a:tab pos="5121275" algn="l"/>
                <a:tab pos="5928995" algn="l"/>
                <a:tab pos="7014209" algn="l"/>
                <a:tab pos="8208009" algn="l"/>
                <a:tab pos="9398000" algn="l"/>
                <a:tab pos="10669270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o	he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l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p	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reso</a:t>
            </a:r>
            <a:r>
              <a:rPr sz="2800" spc="-20" dirty="0">
                <a:solidFill>
                  <a:srgbClr val="FFFF00"/>
                </a:solidFill>
                <a:latin typeface="Comic Sans MS"/>
                <a:cs typeface="Comic Sans MS"/>
              </a:rPr>
              <a:t>l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v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e	</a:t>
            </a:r>
            <a:r>
              <a:rPr sz="2800" spc="-20" dirty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his	</a:t>
            </a:r>
            <a:r>
              <a:rPr sz="2800" spc="-15" dirty="0">
                <a:solidFill>
                  <a:srgbClr val="FFFF00"/>
                </a:solidFill>
                <a:latin typeface="Comic Sans MS"/>
                <a:cs typeface="Comic Sans MS"/>
              </a:rPr>
              <a:t>i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sue,	a	</a:t>
            </a:r>
            <a:r>
              <a:rPr sz="2800" spc="-20" dirty="0">
                <a:solidFill>
                  <a:srgbClr val="FFFF00"/>
                </a:solidFill>
                <a:latin typeface="Comic Sans MS"/>
                <a:cs typeface="Comic Sans MS"/>
              </a:rPr>
              <a:t>G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PS	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b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a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s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ed	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w</a:t>
            </a:r>
            <a:r>
              <a:rPr sz="2800" spc="-15" dirty="0">
                <a:solidFill>
                  <a:srgbClr val="FFFF00"/>
                </a:solidFill>
                <a:latin typeface="Comic Sans MS"/>
                <a:cs typeface="Comic Sans MS"/>
              </a:rPr>
              <a:t>o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men	safe</a:t>
            </a:r>
            <a:r>
              <a:rPr sz="2800" spc="-15" dirty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y</a:t>
            </a:r>
            <a:r>
              <a:rPr sz="2800">
                <a:solidFill>
                  <a:srgbClr val="FFFF00"/>
                </a:solidFill>
                <a:latin typeface="Comic Sans MS"/>
                <a:cs typeface="Comic Sans MS"/>
              </a:rPr>
              <a:t>	</a:t>
            </a:r>
            <a:r>
              <a:rPr sz="2800" smtClean="0">
                <a:solidFill>
                  <a:srgbClr val="FFFF00"/>
                </a:solidFill>
                <a:latin typeface="Comic Sans MS"/>
                <a:cs typeface="Comic Sans MS"/>
              </a:rPr>
              <a:t>sys</a:t>
            </a: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800" smtClean="0">
                <a:solidFill>
                  <a:srgbClr val="FFFF00"/>
                </a:solidFill>
                <a:latin typeface="Comic Sans MS"/>
                <a:cs typeface="Comic Sans MS"/>
              </a:rPr>
              <a:t>em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 is  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proposed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that 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has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dual </a:t>
            </a:r>
            <a:r>
              <a:rPr lang="en-US" sz="2800" dirty="0" smtClean="0">
                <a:solidFill>
                  <a:srgbClr val="FFFF00"/>
                </a:solidFill>
                <a:latin typeface="Comic Sans MS"/>
                <a:cs typeface="Comic Sans MS"/>
              </a:rPr>
              <a:t>security</a:t>
            </a:r>
            <a:r>
              <a:rPr lang="en-US" sz="2800" spc="-12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feature. </a:t>
            </a:r>
            <a:r>
              <a:rPr sz="2800" smtClean="0">
                <a:solidFill>
                  <a:srgbClr val="FFFF00"/>
                </a:solidFill>
                <a:latin typeface="Comic Sans MS"/>
                <a:cs typeface="Comic Sans MS"/>
              </a:rPr>
              <a:t>	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marR="5715" indent="-228600">
              <a:lnSpc>
                <a:spcPct val="15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This device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consists of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system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that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ensures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dual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alerts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in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case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a 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woman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harassed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or she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thinks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she is in</a:t>
            </a:r>
            <a:r>
              <a:rPr sz="2800" spc="-16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trouble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..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6902448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dirty="0"/>
              <a:t>INTRODUCTION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228600"/>
            <a:ext cx="6902448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dirty="0"/>
              <a:t>NEWS ARTICLE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66E8E7-9EC5-3936-D82E-0BCBCCC2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00200"/>
            <a:ext cx="5181600" cy="5257800"/>
          </a:xfrm>
          <a:prstGeom prst="rect">
            <a:avLst/>
          </a:prstGeom>
        </p:spPr>
      </p:pic>
      <p:pic>
        <p:nvPicPr>
          <p:cNvPr id="6" name="Picture 2" descr="What We Found After Reading Through 1500 Articles On Violence Against Women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1600200"/>
            <a:ext cx="70104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520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2967F8-3130-CAE9-69AC-B8A2C65C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14400"/>
            <a:ext cx="5757863" cy="5105400"/>
          </a:xfrm>
          <a:prstGeom prst="rect">
            <a:avLst/>
          </a:prstGeom>
        </p:spPr>
      </p:pic>
      <p:pic>
        <p:nvPicPr>
          <p:cNvPr id="21506" name="Picture 2" descr="Personal Safety Dev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914400"/>
            <a:ext cx="6170559" cy="5105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76600" y="0"/>
            <a:ext cx="57657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dirty="0" smtClean="0">
                <a:solidFill>
                  <a:srgbClr val="FFFF00"/>
                </a:solidFill>
              </a:rPr>
              <a:t>WOMEN SAFETY DEVICE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2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5578"/>
            <a:ext cx="3582035" cy="33743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30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Arduino</a:t>
            </a:r>
            <a:r>
              <a:rPr sz="2800" spc="1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Uno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1030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GSM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Module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1035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GPS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 Module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1030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Fingerprint</a:t>
            </a:r>
            <a:r>
              <a:rPr sz="2800" spc="-1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Scanner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1045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Power</a:t>
            </a:r>
            <a:r>
              <a:rPr sz="2800" spc="1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supply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9235">
              <a:lnSpc>
                <a:spcPct val="100000"/>
              </a:lnSpc>
              <a:spcBef>
                <a:spcPts val="1035"/>
              </a:spcBef>
              <a:buSzPct val="35714"/>
              <a:buFont typeface="Wingdings"/>
              <a:buChar char=""/>
              <a:tabLst>
                <a:tab pos="241300" algn="l"/>
                <a:tab pos="241935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Buzzer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1828" y="1715578"/>
            <a:ext cx="2397125" cy="281622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LEDs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LCD</a:t>
            </a:r>
            <a:r>
              <a:rPr sz="2800" spc="-2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Display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Push</a:t>
            </a:r>
            <a:r>
              <a:rPr sz="2800" spc="-8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Buttons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Capacitors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45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Resistors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0916" y="444195"/>
            <a:ext cx="6974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</a:tabLst>
            </a:pPr>
            <a:r>
              <a:rPr lang="en-US" sz="6000" dirty="0"/>
              <a:t>HARDWARE USED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600" y="1524000"/>
            <a:ext cx="78689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39725" algn="l"/>
                <a:tab pos="340360" algn="l"/>
                <a:tab pos="882650" algn="l"/>
                <a:tab pos="1343025" algn="l"/>
                <a:tab pos="1889760" algn="l"/>
                <a:tab pos="2799715" algn="l"/>
                <a:tab pos="4020820" algn="l"/>
                <a:tab pos="5671185" algn="l"/>
                <a:tab pos="7320915" algn="l"/>
              </a:tabLst>
            </a:pPr>
            <a:r>
              <a:rPr sz="2600" spc="5" dirty="0">
                <a:solidFill>
                  <a:srgbClr val="FFFF00"/>
                </a:solidFill>
                <a:latin typeface="Comic Sans MS"/>
                <a:cs typeface="Comic Sans MS"/>
              </a:rPr>
              <a:t>I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t	is	</a:t>
            </a:r>
            <a:r>
              <a:rPr sz="2600" spc="-15" dirty="0">
                <a:solidFill>
                  <a:srgbClr val="FFFF00"/>
                </a:solidFill>
                <a:latin typeface="Comic Sans MS"/>
                <a:cs typeface="Comic Sans MS"/>
              </a:rPr>
              <a:t>a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n	o</a:t>
            </a:r>
            <a:r>
              <a:rPr sz="2600" spc="-20" dirty="0">
                <a:solidFill>
                  <a:srgbClr val="FFFF00"/>
                </a:solidFill>
                <a:latin typeface="Comic Sans MS"/>
                <a:cs typeface="Comic Sans MS"/>
              </a:rPr>
              <a:t>p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en	</a:t>
            </a:r>
            <a:r>
              <a:rPr sz="2600" spc="-10" dirty="0">
                <a:solidFill>
                  <a:srgbClr val="FFFF00"/>
                </a:solidFill>
                <a:latin typeface="Comic Sans MS"/>
                <a:cs typeface="Comic Sans MS"/>
              </a:rPr>
              <a:t>s</a:t>
            </a:r>
            <a:r>
              <a:rPr sz="2600" spc="-15" dirty="0">
                <a:solidFill>
                  <a:srgbClr val="FFFF00"/>
                </a:solidFill>
                <a:latin typeface="Comic Sans MS"/>
                <a:cs typeface="Comic Sans MS"/>
              </a:rPr>
              <a:t>o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urc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e	c</a:t>
            </a:r>
            <a:r>
              <a:rPr sz="2600" spc="-10" dirty="0">
                <a:solidFill>
                  <a:srgbClr val="FFFF00"/>
                </a:solidFill>
                <a:latin typeface="Comic Sans MS"/>
                <a:cs typeface="Comic Sans MS"/>
              </a:rPr>
              <a:t>o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m</a:t>
            </a:r>
            <a:r>
              <a:rPr sz="2600" spc="-10" dirty="0">
                <a:solidFill>
                  <a:srgbClr val="FFFF00"/>
                </a:solidFill>
                <a:latin typeface="Comic Sans MS"/>
                <a:cs typeface="Comic Sans MS"/>
              </a:rPr>
              <a:t>p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ute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r	</a:t>
            </a:r>
            <a:r>
              <a:rPr sz="2600" spc="-20" dirty="0">
                <a:solidFill>
                  <a:srgbClr val="FFFF00"/>
                </a:solidFill>
                <a:latin typeface="Comic Sans MS"/>
                <a:cs typeface="Comic Sans MS"/>
              </a:rPr>
              <a:t>h</a:t>
            </a:r>
            <a:r>
              <a:rPr sz="2600" spc="-15" dirty="0">
                <a:solidFill>
                  <a:srgbClr val="FFFF00"/>
                </a:solidFill>
                <a:latin typeface="Comic Sans MS"/>
                <a:cs typeface="Comic Sans MS"/>
              </a:rPr>
              <a:t>a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rd</a:t>
            </a:r>
            <a:r>
              <a:rPr sz="2600" spc="-15" dirty="0">
                <a:solidFill>
                  <a:srgbClr val="FFFF00"/>
                </a:solidFill>
                <a:latin typeface="Comic Sans MS"/>
                <a:cs typeface="Comic Sans MS"/>
              </a:rPr>
              <a:t>w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are	</a:t>
            </a:r>
            <a:r>
              <a:rPr sz="2600" spc="-15" dirty="0">
                <a:solidFill>
                  <a:srgbClr val="FFFF00"/>
                </a:solidFill>
                <a:latin typeface="Comic Sans MS"/>
                <a:cs typeface="Comic Sans MS"/>
              </a:rPr>
              <a:t>a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nd</a:t>
            </a:r>
            <a:endParaRPr sz="26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200" y="1801063"/>
            <a:ext cx="15011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software</a:t>
            </a:r>
            <a:r>
              <a:rPr sz="26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166" y="2259076"/>
            <a:ext cx="787273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141730" algn="l"/>
              </a:tabLst>
            </a:pP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It</a:t>
            </a:r>
            <a:r>
              <a:rPr sz="2600" spc="3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is</a:t>
            </a:r>
            <a:r>
              <a:rPr sz="2600" spc="-5">
                <a:solidFill>
                  <a:srgbClr val="FFFF00"/>
                </a:solidFill>
                <a:latin typeface="Comic Sans MS"/>
                <a:cs typeface="Comic Sans MS"/>
              </a:rPr>
              <a:t>	</a:t>
            </a:r>
            <a:r>
              <a:rPr sz="2600" spc="-10">
                <a:solidFill>
                  <a:srgbClr val="FFFF00"/>
                </a:solidFill>
                <a:latin typeface="Comic Sans MS"/>
                <a:cs typeface="Comic Sans MS"/>
              </a:rPr>
              <a:t>design</a:t>
            </a:r>
            <a:r>
              <a:rPr lang="en-US" sz="2600" spc="-10" dirty="0" err="1">
                <a:solidFill>
                  <a:srgbClr val="FFFF00"/>
                </a:solidFill>
                <a:latin typeface="Comic Sans MS"/>
                <a:cs typeface="Comic Sans MS"/>
              </a:rPr>
              <a:t>ed</a:t>
            </a:r>
            <a:r>
              <a:rPr sz="2600" spc="-1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to use </a:t>
            </a:r>
            <a:r>
              <a:rPr sz="2600" dirty="0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sz="2600" spc="-5" dirty="0">
                <a:solidFill>
                  <a:srgbClr val="FFFF00"/>
                </a:solidFill>
                <a:latin typeface="Comic Sans MS"/>
                <a:cs typeface="Comic Sans MS"/>
              </a:rPr>
              <a:t>variety </a:t>
            </a:r>
            <a:r>
              <a:rPr sz="2600" spc="-5">
                <a:solidFill>
                  <a:srgbClr val="FFFF00"/>
                </a:solidFill>
                <a:latin typeface="Comic Sans MS"/>
                <a:cs typeface="Comic Sans MS"/>
              </a:rPr>
              <a:t>of</a:t>
            </a:r>
            <a:r>
              <a:rPr sz="2600" spc="23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600" spc="-5">
                <a:solidFill>
                  <a:srgbClr val="FFFF00"/>
                </a:solidFill>
                <a:latin typeface="Comic Sans MS"/>
                <a:cs typeface="Comic Sans MS"/>
              </a:rPr>
              <a:t>microprocessors</a:t>
            </a:r>
            <a:r>
              <a:rPr lang="en-US" sz="2600" spc="-5" dirty="0">
                <a:solidFill>
                  <a:srgbClr val="FFFF00"/>
                </a:solidFill>
                <a:latin typeface="Comic Sans MS"/>
                <a:cs typeface="Comic Sans MS"/>
              </a:rPr>
              <a:t> and controllers</a:t>
            </a:r>
            <a:endParaRPr sz="26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95800" y="533400"/>
            <a:ext cx="62572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135" algn="l"/>
              </a:tabLst>
            </a:pPr>
            <a:r>
              <a:rPr lang="en-US" sz="4000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</a:rPr>
              <a:t>AURDINO UNO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2400" y="228600"/>
            <a:ext cx="34290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705600" y="3276600"/>
            <a:ext cx="259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ea typeface="+mj-ea"/>
                <a:cs typeface="+mj-cs"/>
              </a:rPr>
              <a:t>GS</a:t>
            </a:r>
            <a:r>
              <a:rPr lang="en-US" sz="4000" spc="-95" dirty="0" smtClean="0">
                <a:solidFill>
                  <a:srgbClr val="002060"/>
                </a:solidFill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ea typeface="+mj-ea"/>
                <a:cs typeface="+mj-cs"/>
              </a:rPr>
              <a:t>Module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4038600"/>
            <a:ext cx="7924800" cy="22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762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It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ARM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based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embedded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GPS module</a:t>
            </a:r>
            <a:endParaRPr lang="en-US" sz="2400" dirty="0" smtClean="0">
              <a:solidFill>
                <a:srgbClr val="FFFF00"/>
              </a:solidFill>
              <a:latin typeface="Comic Sans MS"/>
              <a:cs typeface="Comic Sans MS"/>
            </a:endParaRPr>
          </a:p>
          <a:p>
            <a:pPr marL="241300" marR="5715" indent="-228600" algn="just">
              <a:lnSpc>
                <a:spcPts val="2690"/>
              </a:lnSpc>
              <a:spcBef>
                <a:spcPts val="985"/>
              </a:spcBef>
              <a:buClr>
                <a:srgbClr val="FF0000"/>
              </a:buClr>
              <a:buFont typeface="Arial"/>
              <a:buChar char="•"/>
              <a:tabLst>
                <a:tab pos="347980" algn="l"/>
              </a:tabLst>
            </a:pPr>
            <a:r>
              <a:rPr lang="en-US" sz="2400" dirty="0" smtClean="0">
                <a:solidFill>
                  <a:srgbClr val="FFFF00"/>
                </a:solidFill>
              </a:rPr>
              <a:t>	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GPRS (General Packet Radio Services) is a  packet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based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 wireless communication service 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which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used for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various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data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applications </a:t>
            </a:r>
            <a:r>
              <a:rPr lang="en-US" sz="2400" spc="16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on</a:t>
            </a:r>
          </a:p>
          <a:p>
            <a:pPr marL="241300" algn="just">
              <a:lnSpc>
                <a:spcPts val="2370"/>
              </a:lnSpc>
            </a:pP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phones, 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including 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wireless  Internet </a:t>
            </a:r>
            <a:r>
              <a:rPr lang="en-US" sz="2400" spc="79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(WAP),</a:t>
            </a:r>
          </a:p>
          <a:p>
            <a:pPr marL="241300" marR="6985" algn="just">
              <a:lnSpc>
                <a:spcPts val="2690"/>
              </a:lnSpc>
              <a:spcBef>
                <a:spcPts val="310"/>
              </a:spcBef>
            </a:pP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MMS and software 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that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connects to the  Internet.</a:t>
            </a:r>
            <a:endParaRPr lang="en-US" sz="2400" dirty="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0" y="3276600"/>
            <a:ext cx="32766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28600"/>
            <a:ext cx="44958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29200" y="533400"/>
            <a:ext cx="55727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344295" algn="l"/>
              </a:tabLst>
            </a:pPr>
            <a:r>
              <a:rPr sz="6000" dirty="0">
                <a:uFill>
                  <a:solidFill>
                    <a:srgbClr val="000000"/>
                  </a:solidFill>
                </a:uFill>
              </a:rPr>
              <a:t> 	G</a:t>
            </a:r>
            <a:r>
              <a:rPr sz="6000" dirty="0"/>
              <a:t>PS</a:t>
            </a:r>
            <a:r>
              <a:rPr sz="6000" spc="-70" dirty="0"/>
              <a:t> </a:t>
            </a:r>
            <a:r>
              <a:rPr sz="6000" spc="-5" dirty="0"/>
              <a:t>Module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4640071" y="1912503"/>
            <a:ext cx="6635750" cy="1831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7000"/>
              </a:lnSpc>
              <a:spcBef>
                <a:spcPts val="95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sz="2800" spc="-10" smtClean="0">
                <a:solidFill>
                  <a:srgbClr val="FFFF00"/>
                </a:solidFill>
                <a:latin typeface="Comic Sans MS"/>
                <a:cs typeface="Comic Sans MS"/>
              </a:rPr>
              <a:t>GPS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 device 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that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capable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of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receiving  information from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GPS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satellites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and  then to calculate the device's  geographical</a:t>
            </a:r>
            <a:r>
              <a:rPr sz="2800" spc="2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position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r>
              <a:rPr>
                <a:solidFill>
                  <a:srgbClr val="FFFF00"/>
                </a:solidFill>
              </a:rPr>
              <a:t>	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38862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Fingerprint</a:t>
            </a:r>
            <a:r>
              <a:rPr lang="en-US" sz="3600" spc="-80" dirty="0" smtClean="0"/>
              <a:t> </a:t>
            </a:r>
            <a:r>
              <a:rPr lang="en-US" sz="3600" spc="5" dirty="0" smtClean="0"/>
              <a:t>Scanner</a:t>
            </a:r>
            <a:endParaRPr lang="en-US" sz="3600" dirty="0"/>
          </a:p>
        </p:txBody>
      </p:sp>
      <p:sp>
        <p:nvSpPr>
          <p:cNvPr id="7" name="object 6"/>
          <p:cNvSpPr/>
          <p:nvPr/>
        </p:nvSpPr>
        <p:spPr>
          <a:xfrm>
            <a:off x="0" y="4267200"/>
            <a:ext cx="4305300" cy="2252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876800" y="4572000"/>
            <a:ext cx="64008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080" lvl="0" indent="-457200" algn="just">
              <a:lnSpc>
                <a:spcPct val="1068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 fingerprint sensor is an electronic device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used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to  capture a digital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image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of the fingerprint</a:t>
            </a:r>
            <a:r>
              <a:rPr lang="en-US" sz="2800" spc="15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pattern.</a:t>
            </a:r>
            <a:endParaRPr lang="en-US" sz="2800" dirty="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0" y="1219200"/>
            <a:ext cx="6647815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It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is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an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electrical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device </a:t>
            </a:r>
            <a:r>
              <a:rPr sz="2800" spc="-10" dirty="0">
                <a:solidFill>
                  <a:srgbClr val="FFFF00"/>
                </a:solidFill>
                <a:latin typeface="Comic Sans MS"/>
                <a:cs typeface="Comic Sans MS"/>
              </a:rPr>
              <a:t>that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supplies  electric power to an electric</a:t>
            </a:r>
            <a:r>
              <a:rPr sz="2800" spc="8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spc="-5">
                <a:solidFill>
                  <a:srgbClr val="FFFF00"/>
                </a:solidFill>
                <a:latin typeface="Comic Sans MS"/>
                <a:cs typeface="Comic Sans MS"/>
              </a:rPr>
              <a:t>load</a:t>
            </a:r>
            <a:r>
              <a:rPr sz="2800" spc="-5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sz="280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0200" y="381000"/>
            <a:ext cx="4702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Power</a:t>
            </a:r>
            <a:r>
              <a:rPr sz="3600" spc="-100" dirty="0"/>
              <a:t> </a:t>
            </a:r>
            <a:r>
              <a:rPr sz="3600" spc="-5" dirty="0"/>
              <a:t>Supply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0" y="304800"/>
            <a:ext cx="4648200" cy="2803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0" y="3124200"/>
            <a:ext cx="42672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105400" y="29718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marR="307975" lvl="0" indent="-457200"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A </a:t>
            </a:r>
            <a:r>
              <a:rPr lang="en-US" sz="2800" b="1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buzzer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or </a:t>
            </a:r>
            <a:r>
              <a:rPr lang="en-US" sz="2800" b="1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beeper</a:t>
            </a:r>
            <a:r>
              <a:rPr lang="en-US" sz="2800" b="1" spc="-68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is an audio  signaling </a:t>
            </a:r>
            <a:r>
              <a:rPr lang="en-US" sz="28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device, which may be 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mechanical,</a:t>
            </a:r>
            <a:r>
              <a:rPr lang="en-US" sz="2800" spc="25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electromechanical.</a:t>
            </a:r>
            <a:endParaRPr lang="en-US" sz="2800" dirty="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2286000"/>
            <a:ext cx="1419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-5" dirty="0" smtClean="0">
                <a:solidFill>
                  <a:prstClr val="white"/>
                </a:solidFill>
                <a:ea typeface="+mj-ea"/>
                <a:cs typeface="+mj-cs"/>
              </a:rPr>
              <a:t>Buzzer</a:t>
            </a:r>
            <a:endParaRPr lang="en-US" sz="3600" dirty="0"/>
          </a:p>
        </p:txBody>
      </p:sp>
      <p:sp>
        <p:nvSpPr>
          <p:cNvPr id="10" name="object 5"/>
          <p:cNvSpPr/>
          <p:nvPr/>
        </p:nvSpPr>
        <p:spPr>
          <a:xfrm>
            <a:off x="381000" y="4419600"/>
            <a:ext cx="4267200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086600" y="4419600"/>
            <a:ext cx="2097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  <a:uFill>
                  <a:solidFill>
                    <a:srgbClr val="000000"/>
                  </a:solidFill>
                </a:uFill>
                <a:ea typeface="+mj-ea"/>
                <a:cs typeface="+mj-cs"/>
              </a:rPr>
              <a:t>LC</a:t>
            </a:r>
            <a:r>
              <a:rPr lang="en-US" sz="3200" dirty="0" smtClean="0">
                <a:solidFill>
                  <a:prstClr val="white"/>
                </a:solidFill>
                <a:ea typeface="+mj-ea"/>
                <a:cs typeface="+mj-cs"/>
              </a:rPr>
              <a:t>D</a:t>
            </a:r>
            <a:r>
              <a:rPr lang="en-US" sz="3200" spc="-125" dirty="0" smtClean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n-US" sz="3200" dirty="0" smtClean="0">
                <a:solidFill>
                  <a:prstClr val="white"/>
                </a:solidFill>
                <a:ea typeface="+mj-ea"/>
                <a:cs typeface="+mj-cs"/>
              </a:rPr>
              <a:t>Display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334000" y="5181600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1300" marR="5080" indent="-228600">
              <a:lnSpc>
                <a:spcPct val="898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It is a flat- panel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display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or  other electrically modulated  optical </a:t>
            </a:r>
            <a:r>
              <a:rPr lang="en-US" sz="2400" spc="-10" dirty="0" smtClean="0">
                <a:solidFill>
                  <a:srgbClr val="FFFF00"/>
                </a:solidFill>
                <a:latin typeface="Comic Sans MS"/>
                <a:cs typeface="Comic Sans MS"/>
              </a:rPr>
              <a:t>device that uses the 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light-modulating properties of  liquid</a:t>
            </a:r>
            <a:r>
              <a:rPr lang="en-US" sz="2400" dirty="0" smtClean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crystals</a:t>
            </a:r>
            <a:r>
              <a:rPr lang="en-US" spc="-5" dirty="0" smtClean="0">
                <a:solidFill>
                  <a:srgbClr val="FFFF00"/>
                </a:solidFill>
                <a:latin typeface="Comic Sans MS"/>
                <a:cs typeface="Comic Sans MS"/>
              </a:rPr>
              <a:t>.</a:t>
            </a:r>
            <a:endParaRPr lang="en-US" dirty="0">
              <a:solidFill>
                <a:srgbClr val="FFFF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374</Words>
  <Application>Microsoft Office PowerPoint</Application>
  <PresentationFormat>Custom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CONTENTS</vt:lpstr>
      <vt:lpstr>INTRODUCTION</vt:lpstr>
      <vt:lpstr>NEWS ARTICLE</vt:lpstr>
      <vt:lpstr>Slide 5</vt:lpstr>
      <vt:lpstr>HARDWARE USED</vt:lpstr>
      <vt:lpstr>AURDINO UNO</vt:lpstr>
      <vt:lpstr>  GPS Module</vt:lpstr>
      <vt:lpstr>Power Supply</vt:lpstr>
      <vt:lpstr>LEDs</vt:lpstr>
      <vt:lpstr>Block Diagram</vt:lpstr>
      <vt:lpstr>METHODOLOGY</vt:lpstr>
      <vt:lpstr>ACTUAL MODEL &amp; ADVANTAGES</vt:lpstr>
      <vt:lpstr>Disadvantages</vt:lpstr>
      <vt:lpstr> Future Scope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XAVIER INSTITUTE OF POLYTECHNIC AND TECHNOLOGY</dc:title>
  <dc:creator>vasun</dc:creator>
  <cp:lastModifiedBy>Lakshman</cp:lastModifiedBy>
  <cp:revision>63</cp:revision>
  <dcterms:created xsi:type="dcterms:W3CDTF">2023-02-12T04:13:06Z</dcterms:created>
  <dcterms:modified xsi:type="dcterms:W3CDTF">2023-02-12T20:05:31Z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2023-02-12T00:00:00Z</vt:filetime>
  </property>
</Properties>
</file>