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Bicubik" charset="1" panose="02000503020000020004"/>
      <p:regular r:id="rId19"/>
    </p:embeddedFont>
    <p:embeddedFont>
      <p:font typeface="Open Sans" charset="1" panose="00000000000000000000"/>
      <p:regular r:id="rId20"/>
    </p:embeddedFont>
    <p:embeddedFont>
      <p:font typeface="Open Sans Bold" charset="1" panose="00000000000000000000"/>
      <p:regular r:id="rId21"/>
    </p:embeddedFont>
    <p:embeddedFont>
      <p:font typeface="Canva Sans" charset="1" panose="020B0503030501040103"/>
      <p:regular r:id="rId22"/>
    </p:embeddedFont>
    <p:embeddedFont>
      <p:font typeface="Canva Sans Bold" charset="1" panose="020B08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jpeg" Type="http://schemas.openxmlformats.org/officeDocument/2006/relationships/image"/><Relationship Id="rId6" Target="../media/image11.jpe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jpe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3429" y="479195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19"/>
                </a:lnTo>
                <a:lnTo>
                  <a:pt x="0" y="2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6258" y="498624"/>
            <a:ext cx="138591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38808"/>
            <a:ext cx="16230600" cy="2184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52"/>
              </a:lnSpc>
              <a:spcBef>
                <a:spcPct val="0"/>
              </a:spcBef>
            </a:pPr>
            <a:r>
              <a:rPr lang="en-US" sz="12608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 1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8912009" y="3775378"/>
            <a:ext cx="463982" cy="4760457"/>
          </a:xfrm>
          <a:custGeom>
            <a:avLst/>
            <a:gdLst/>
            <a:ahLst/>
            <a:cxnLst/>
            <a:rect r="r" b="b" t="t" l="l"/>
            <a:pathLst>
              <a:path h="4760457" w="463982">
                <a:moveTo>
                  <a:pt x="0" y="0"/>
                </a:moveTo>
                <a:lnTo>
                  <a:pt x="463982" y="0"/>
                </a:lnTo>
                <a:lnTo>
                  <a:pt x="463982" y="4760458"/>
                </a:lnTo>
                <a:lnTo>
                  <a:pt x="0" y="47604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3429" y="479195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19"/>
                </a:lnTo>
                <a:lnTo>
                  <a:pt x="0" y="2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6258" y="498624"/>
            <a:ext cx="138591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Photo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746757" y="217705"/>
            <a:ext cx="8367609" cy="5218200"/>
            <a:chOff x="0" y="0"/>
            <a:chExt cx="11156812" cy="6957601"/>
          </a:xfrm>
        </p:grpSpPr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5"/>
            <a:srcRect l="0" t="7432" r="0" b="7432"/>
            <a:stretch>
              <a:fillRect/>
            </a:stretch>
          </p:blipFill>
          <p:spPr>
            <a:xfrm flipH="false" flipV="false">
              <a:off x="0" y="0"/>
              <a:ext cx="11156812" cy="6957601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9746757" y="5594486"/>
            <a:ext cx="8396114" cy="9385028"/>
            <a:chOff x="0" y="0"/>
            <a:chExt cx="11194818" cy="12513371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6"/>
            <a:srcRect l="4987" t="0" r="4987" b="0"/>
            <a:stretch>
              <a:fillRect/>
            </a:stretch>
          </p:blipFill>
          <p:spPr>
            <a:xfrm flipH="false" flipV="false">
              <a:off x="0" y="0"/>
              <a:ext cx="11194818" cy="12513371"/>
            </a:xfrm>
            <a:prstGeom prst="rect">
              <a:avLst/>
            </a:prstGeom>
          </p:spPr>
        </p:pic>
      </p:grpSp>
      <p:sp>
        <p:nvSpPr>
          <p:cNvPr name="TextBox 13" id="13"/>
          <p:cNvSpPr txBox="true"/>
          <p:nvPr/>
        </p:nvSpPr>
        <p:spPr>
          <a:xfrm rot="0">
            <a:off x="810643" y="1196511"/>
            <a:ext cx="6125715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STEPS INVOLVED: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5400000">
            <a:off x="1925583" y="1256956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4457" y="2942121"/>
            <a:ext cx="6837641" cy="2985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0"/>
              </a:lnSpc>
            </a:pPr>
            <a:r>
              <a:rPr lang="en-US" sz="340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 Set up the IP configurations of each device.(eg:192.168.100.8)</a:t>
            </a:r>
          </a:p>
          <a:p>
            <a:pPr algn="l">
              <a:lnSpc>
                <a:spcPts val="4770"/>
              </a:lnSpc>
            </a:pPr>
            <a:r>
              <a:rPr lang="en-US" sz="340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4.  Go to servers&gt;services&gt;HTTP and create a new html file.</a:t>
            </a:r>
          </a:p>
          <a:p>
            <a:pPr algn="l">
              <a:lnSpc>
                <a:spcPts val="477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73429" y="479195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19"/>
                </a:lnTo>
                <a:lnTo>
                  <a:pt x="0" y="2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6258" y="498624"/>
            <a:ext cx="138591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40842" y="517674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385046" y="517674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54289" y="517674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Photo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98530" y="517674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710288" y="154609"/>
            <a:ext cx="6980194" cy="4988891"/>
            <a:chOff x="0" y="0"/>
            <a:chExt cx="9306926" cy="6651855"/>
          </a:xfrm>
        </p:grpSpPr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5"/>
            <a:srcRect l="0" t="10512" r="0" b="10512"/>
            <a:stretch>
              <a:fillRect/>
            </a:stretch>
          </p:blipFill>
          <p:spPr>
            <a:xfrm flipH="false" flipV="false">
              <a:off x="0" y="0"/>
              <a:ext cx="9306926" cy="6651855"/>
            </a:xfrm>
            <a:prstGeom prst="rect">
              <a:avLst/>
            </a:prstGeom>
          </p:spPr>
        </p:pic>
      </p:grpSp>
      <p:grpSp>
        <p:nvGrpSpPr>
          <p:cNvPr name="Group 17" id="17"/>
          <p:cNvGrpSpPr/>
          <p:nvPr/>
        </p:nvGrpSpPr>
        <p:grpSpPr>
          <a:xfrm rot="0">
            <a:off x="10710288" y="5210175"/>
            <a:ext cx="6980194" cy="4959315"/>
            <a:chOff x="0" y="0"/>
            <a:chExt cx="9306926" cy="6612420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6"/>
            <a:srcRect l="0" t="9916" r="0" b="9916"/>
            <a:stretch>
              <a:fillRect/>
            </a:stretch>
          </p:blipFill>
          <p:spPr>
            <a:xfrm flipH="false" flipV="false">
              <a:off x="0" y="0"/>
              <a:ext cx="9306926" cy="6612420"/>
            </a:xfrm>
            <a:prstGeom prst="rect">
              <a:avLst/>
            </a:prstGeom>
          </p:spPr>
        </p:pic>
      </p:grpSp>
      <p:sp>
        <p:nvSpPr>
          <p:cNvPr name="TextBox 19" id="19"/>
          <p:cNvSpPr txBox="true"/>
          <p:nvPr/>
        </p:nvSpPr>
        <p:spPr>
          <a:xfrm rot="0">
            <a:off x="810643" y="1196511"/>
            <a:ext cx="6125715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STEPS INVOLVED: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-5400000">
            <a:off x="1925583" y="1256956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04457" y="2942121"/>
            <a:ext cx="7366690" cy="659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0"/>
              </a:lnSpc>
            </a:pPr>
            <a:r>
              <a:rPr lang="en-US" sz="340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5. click any of the client devices, go to web browser and search the server IP address.</a:t>
            </a:r>
          </a:p>
          <a:p>
            <a:pPr algn="l">
              <a:lnSpc>
                <a:spcPts val="4770"/>
              </a:lnSpc>
            </a:pPr>
            <a:r>
              <a:rPr lang="en-US" sz="340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6. The result of the html code is displayed.</a:t>
            </a:r>
          </a:p>
          <a:p>
            <a:pPr algn="l">
              <a:lnSpc>
                <a:spcPts val="4770"/>
              </a:lnSpc>
            </a:pPr>
            <a:r>
              <a:rPr lang="en-US" sz="340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7. search IP address/ filename.html to load other files in the corresponding server.</a:t>
            </a:r>
          </a:p>
          <a:p>
            <a:pPr algn="l">
              <a:lnSpc>
                <a:spcPts val="4770"/>
              </a:lnSpc>
            </a:pPr>
            <a:r>
              <a:rPr lang="en-US" sz="340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8. Multiple services can be provided using multiple html files and servers.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73429" y="479195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19"/>
                </a:lnTo>
                <a:lnTo>
                  <a:pt x="0" y="2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6258" y="498624"/>
            <a:ext cx="138591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0643" y="1978477"/>
            <a:ext cx="16988658" cy="6483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6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 conclusion, integrating HTTP with web services enables </a:t>
            </a:r>
          </a:p>
          <a:p>
            <a:pPr algn="l" marL="777240" indent="-388620" lvl="1">
              <a:lnSpc>
                <a:spcPts val="6516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seamless communication, </a:t>
            </a:r>
          </a:p>
          <a:p>
            <a:pPr algn="l" marL="777240" indent="-388620" lvl="1">
              <a:lnSpc>
                <a:spcPts val="6516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scalability, and </a:t>
            </a:r>
          </a:p>
          <a:p>
            <a:pPr algn="l" marL="777240" indent="-388620" lvl="1">
              <a:lnSpc>
                <a:spcPts val="6516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interoperability between diverse systems. </a:t>
            </a:r>
          </a:p>
          <a:p>
            <a:pPr algn="l">
              <a:lnSpc>
                <a:spcPts val="6516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This model allows for </a:t>
            </a:r>
          </a:p>
          <a:p>
            <a:pPr algn="l" marL="777240" indent="-388620" lvl="1">
              <a:lnSpc>
                <a:spcPts val="6516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efficient data exchange, </a:t>
            </a:r>
          </a:p>
          <a:p>
            <a:pPr algn="l" marL="777240" indent="-388620" lvl="1">
              <a:lnSpc>
                <a:spcPts val="6516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flexible integration across platforms,</a:t>
            </a:r>
          </a:p>
          <a:p>
            <a:pPr algn="l">
              <a:lnSpc>
                <a:spcPts val="6516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making it an ideal solution for scalable and maintainable applications.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73429" y="479195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19"/>
                </a:lnTo>
                <a:lnTo>
                  <a:pt x="0" y="2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8912009" y="4326276"/>
            <a:ext cx="463982" cy="4760457"/>
          </a:xfrm>
          <a:custGeom>
            <a:avLst/>
            <a:gdLst/>
            <a:ahLst/>
            <a:cxnLst/>
            <a:rect r="r" b="b" t="t" l="l"/>
            <a:pathLst>
              <a:path h="4760457" w="463982">
                <a:moveTo>
                  <a:pt x="0" y="0"/>
                </a:moveTo>
                <a:lnTo>
                  <a:pt x="463982" y="0"/>
                </a:lnTo>
                <a:lnTo>
                  <a:pt x="463982" y="4760458"/>
                </a:lnTo>
                <a:lnTo>
                  <a:pt x="0" y="47604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96258" y="498624"/>
            <a:ext cx="138591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57927" y="3691183"/>
            <a:ext cx="14572145" cy="259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11"/>
              </a:lnSpc>
              <a:spcBef>
                <a:spcPct val="0"/>
              </a:spcBef>
            </a:pPr>
            <a:r>
              <a:rPr lang="en-US" sz="15008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73429" y="479195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19"/>
                </a:lnTo>
                <a:lnTo>
                  <a:pt x="0" y="2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6258" y="498624"/>
            <a:ext cx="138591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50939" y="2684103"/>
            <a:ext cx="7784804" cy="1011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GROUP MEMBERS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9122938" y="3121440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18330" y="5076825"/>
            <a:ext cx="9675457" cy="188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AKSHAYA CHOUDARY 2023000420</a:t>
            </a:r>
          </a:p>
          <a:p>
            <a:pPr algn="l"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DIRGHA DUTTA 2023000335</a:t>
            </a:r>
          </a:p>
          <a:p>
            <a:pPr algn="l" marL="777229" indent="-388614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SANJANA DASARI 2023000377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73429" y="479195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19"/>
                </a:lnTo>
                <a:lnTo>
                  <a:pt x="0" y="2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3080282" y="2998905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96258" y="498624"/>
            <a:ext cx="138591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65342" y="1726740"/>
            <a:ext cx="7878860" cy="2046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8"/>
              </a:lnSpc>
              <a:spcBef>
                <a:spcPct val="0"/>
              </a:spcBef>
            </a:pPr>
            <a:r>
              <a:rPr lang="en-US" sz="5827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HTTP AND WEB SERVICES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65342" y="4630879"/>
            <a:ext cx="5968833" cy="4442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Our primary goals are to:</a:t>
            </a:r>
          </a:p>
          <a:p>
            <a:pPr algn="l" marL="777235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 up a network with a web server and clients. </a:t>
            </a:r>
          </a:p>
          <a:p>
            <a:pPr algn="l" marL="777235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Configure and analyze HTTP communication.</a:t>
            </a:r>
          </a:p>
          <a:p>
            <a:pPr algn="l" marL="777235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Simulate web traffic.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8930202" y="2353757"/>
            <a:ext cx="9919087" cy="5579487"/>
          </a:xfrm>
          <a:custGeom>
            <a:avLst/>
            <a:gdLst/>
            <a:ahLst/>
            <a:cxnLst/>
            <a:rect r="r" b="b" t="t" l="l"/>
            <a:pathLst>
              <a:path h="5579487" w="9919087">
                <a:moveTo>
                  <a:pt x="0" y="0"/>
                </a:moveTo>
                <a:lnTo>
                  <a:pt x="9919087" y="0"/>
                </a:lnTo>
                <a:lnTo>
                  <a:pt x="9919087" y="5579486"/>
                </a:lnTo>
                <a:lnTo>
                  <a:pt x="0" y="55794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73429" y="479195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19"/>
                </a:lnTo>
                <a:lnTo>
                  <a:pt x="0" y="2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8240135" y="1088483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96258" y="498624"/>
            <a:ext cx="138591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19111" y="914400"/>
            <a:ext cx="7387235" cy="929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HTTP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6258" y="3489958"/>
            <a:ext cx="16818370" cy="3049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79"/>
              </a:lnSpc>
            </a:pPr>
            <a:r>
              <a:rPr lang="en-US" sz="45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  - (Hypertext Transfer Protocol) </a:t>
            </a:r>
          </a:p>
          <a:p>
            <a:pPr algn="l">
              <a:lnSpc>
                <a:spcPts val="8279"/>
              </a:lnSpc>
            </a:pPr>
            <a:r>
              <a:rPr lang="en-US" sz="4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It is a protocol used for transfering data or information between web servers and client devices (browsers).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73429" y="479195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19"/>
                </a:lnTo>
                <a:lnTo>
                  <a:pt x="0" y="2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6258" y="498624"/>
            <a:ext cx="138591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5400000">
            <a:off x="8379722" y="1819188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90"/>
                </a:lnTo>
                <a:lnTo>
                  <a:pt x="0" y="24706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056739" y="1480613"/>
            <a:ext cx="7387235" cy="929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WEB SERVICES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89214" y="3575693"/>
            <a:ext cx="14880435" cy="249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49"/>
              </a:lnSpc>
            </a:pPr>
            <a:r>
              <a:rPr lang="en-US" sz="4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Web service is a method of communication between two electronic devices over a network, typically the internet.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73429" y="479195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19"/>
                </a:lnTo>
                <a:lnTo>
                  <a:pt x="0" y="2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6258" y="498624"/>
            <a:ext cx="138591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6290" y="3352800"/>
            <a:ext cx="17695420" cy="590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8" indent="-421004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Foundation of the Web: HTTP enables communication between browsers and servers to serve content.</a:t>
            </a:r>
          </a:p>
          <a:p>
            <a:pPr algn="l" marL="842008" indent="-421004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Global Accessibility: It ensures worldwide access to resources and services.</a:t>
            </a:r>
          </a:p>
          <a:p>
            <a:pPr algn="l" marL="842008" indent="-421004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Request-Response Model: Clients send requests, and servers return responses.</a:t>
            </a:r>
          </a:p>
          <a:p>
            <a:pPr algn="l" marL="842008" indent="-421004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Stateless: Each request is independent, simplifying communication and scalability.</a:t>
            </a:r>
          </a:p>
          <a:p>
            <a:pPr algn="l" marL="842008" indent="-421004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Content Flexibility: HTTP supports various data types (HTML, images, JSON, XML).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82171" y="1629895"/>
            <a:ext cx="119941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Importance and key features of HTTP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73429" y="479195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19"/>
                </a:lnTo>
                <a:lnTo>
                  <a:pt x="0" y="2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6258" y="498624"/>
            <a:ext cx="138591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6290" y="3352800"/>
            <a:ext cx="17695420" cy="590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08" indent="-421004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Interoperability: Web services enable seamless communication between different applications, regardless of platform or language.</a:t>
            </a:r>
          </a:p>
          <a:p>
            <a:pPr algn="l" marL="842008" indent="-421004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Scalability: They handle increasing numbers of clients and requests, making it easy to scale.</a:t>
            </a:r>
          </a:p>
          <a:p>
            <a:pPr algn="l" marL="842008" indent="-421004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Standardized Communication: Web services use open standards (e.g., SOAP, REST, XML) for compatibility and reduced technical barriers.</a:t>
            </a:r>
          </a:p>
          <a:p>
            <a:pPr algn="l" marL="842008" indent="-421004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Platform Independence: Web services work across diverse platforms and languages, offering flexibility.</a:t>
            </a:r>
          </a:p>
          <a:p>
            <a:pPr algn="l" marL="842008" indent="-421004" lvl="1">
              <a:lnSpc>
                <a:spcPts val="4679"/>
              </a:lnSpc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Loose Coupling: Web services are independent, allowing changes in one system without affecting others.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2766" y="1771732"/>
            <a:ext cx="16556534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Importance and key features of Web based applications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73429" y="479195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19"/>
                </a:lnTo>
                <a:lnTo>
                  <a:pt x="0" y="2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6258" y="498624"/>
            <a:ext cx="138591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3429" y="3066860"/>
            <a:ext cx="16585871" cy="700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579"/>
              </a:lnSpc>
              <a:buAutoNum type="arabicPeriod" startAt="1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Remote Access: HTTP allows clients to access web service data remotely.</a:t>
            </a:r>
          </a:p>
          <a:p>
            <a:pPr algn="l" marL="777238" indent="-388619" lvl="1">
              <a:lnSpc>
                <a:spcPts val="5579"/>
              </a:lnSpc>
              <a:buAutoNum type="arabicPeriod" startAt="1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Standardized Communication: HTTP ensures smooth data exchange between platforms.</a:t>
            </a:r>
          </a:p>
          <a:p>
            <a:pPr algn="l" marL="777238" indent="-388619" lvl="1">
              <a:lnSpc>
                <a:spcPts val="5579"/>
              </a:lnSpc>
              <a:buAutoNum type="arabicPeriod" startAt="1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Scalability: HTTP enables efficient handling of high traffic and requests.</a:t>
            </a:r>
          </a:p>
          <a:p>
            <a:pPr algn="l" marL="777238" indent="-388619" lvl="1">
              <a:lnSpc>
                <a:spcPts val="5579"/>
              </a:lnSpc>
              <a:buAutoNum type="arabicPeriod" startAt="1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Easy Integration: HTTP simplifies the integration of web services with various systems.</a:t>
            </a:r>
          </a:p>
          <a:p>
            <a:pPr algn="l" marL="777238" indent="-388619" lvl="1">
              <a:lnSpc>
                <a:spcPts val="5579"/>
              </a:lnSpc>
              <a:buAutoNum type="arabicPeriod" startAt="1"/>
            </a:pPr>
            <a:r>
              <a:rPr lang="en-US" sz="35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Security: HTTPS ensures secure data transfer between clients and web services.</a:t>
            </a:r>
          </a:p>
          <a:p>
            <a:pPr algn="l">
              <a:lnSpc>
                <a:spcPts val="55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482171" y="1438816"/>
            <a:ext cx="1167070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Integrating Web Services with HTTP: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3" r="0" b="-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657737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gradFill rotWithShape="true">
              <a:gsLst>
                <a:gs pos="0">
                  <a:srgbClr val="6E009B">
                    <a:alpha val="100000"/>
                  </a:srgbClr>
                </a:gs>
                <a:gs pos="100000">
                  <a:srgbClr val="EB00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73429" y="479195"/>
            <a:ext cx="274427" cy="260019"/>
          </a:xfrm>
          <a:custGeom>
            <a:avLst/>
            <a:gdLst/>
            <a:ahLst/>
            <a:cxnLst/>
            <a:rect r="r" b="b" t="t" l="l"/>
            <a:pathLst>
              <a:path h="260019" w="274427">
                <a:moveTo>
                  <a:pt x="0" y="0"/>
                </a:moveTo>
                <a:lnTo>
                  <a:pt x="274427" y="0"/>
                </a:lnTo>
                <a:lnTo>
                  <a:pt x="274427" y="260019"/>
                </a:lnTo>
                <a:lnTo>
                  <a:pt x="0" y="2600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6258" y="498624"/>
            <a:ext cx="1385913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CN PROJECT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343713" y="2612704"/>
            <a:ext cx="8356609" cy="5569377"/>
            <a:chOff x="0" y="0"/>
            <a:chExt cx="11142146" cy="7425836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5"/>
            <a:srcRect l="3110" t="0" r="3110" b="0"/>
            <a:stretch>
              <a:fillRect/>
            </a:stretch>
          </p:blipFill>
          <p:spPr>
            <a:xfrm flipH="false" flipV="false">
              <a:off x="0" y="0"/>
              <a:ext cx="11142146" cy="7425836"/>
            </a:xfrm>
            <a:prstGeom prst="rect">
              <a:avLst/>
            </a:prstGeom>
          </p:spPr>
        </p:pic>
      </p:grpSp>
      <p:sp>
        <p:nvSpPr>
          <p:cNvPr name="TextBox 13" id="13"/>
          <p:cNvSpPr txBox="true"/>
          <p:nvPr/>
        </p:nvSpPr>
        <p:spPr>
          <a:xfrm rot="0">
            <a:off x="810643" y="1196511"/>
            <a:ext cx="6125715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STEPS INVOLVED: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5400000">
            <a:off x="1925583" y="1256956"/>
            <a:ext cx="240808" cy="2470689"/>
          </a:xfrm>
          <a:custGeom>
            <a:avLst/>
            <a:gdLst/>
            <a:ahLst/>
            <a:cxnLst/>
            <a:rect r="r" b="b" t="t" l="l"/>
            <a:pathLst>
              <a:path h="2470689" w="240808">
                <a:moveTo>
                  <a:pt x="0" y="0"/>
                </a:moveTo>
                <a:lnTo>
                  <a:pt x="240808" y="0"/>
                </a:lnTo>
                <a:lnTo>
                  <a:pt x="240808" y="2470689"/>
                </a:lnTo>
                <a:lnTo>
                  <a:pt x="0" y="24706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04457" y="2942121"/>
            <a:ext cx="6837641" cy="7192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5633" indent="-367816" lvl="1">
              <a:lnSpc>
                <a:spcPts val="4770"/>
              </a:lnSpc>
              <a:buAutoNum type="arabicPeriod" startAt="1"/>
            </a:pPr>
            <a:r>
              <a:rPr lang="en-US" sz="340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Drag and drop Client devices ( PCs and Laptops )  and Servers.</a:t>
            </a:r>
          </a:p>
          <a:p>
            <a:pPr algn="l" marL="735633" indent="-367816" lvl="1">
              <a:lnSpc>
                <a:spcPts val="4770"/>
              </a:lnSpc>
              <a:buAutoNum type="arabicPeriod" startAt="1"/>
            </a:pPr>
            <a:r>
              <a:rPr lang="en-US" sz="340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Add Switches to give an efficient connection between the clients and the servers.</a:t>
            </a:r>
          </a:p>
          <a:p>
            <a:pPr algn="l" marL="735633" indent="-367816" lvl="1">
              <a:lnSpc>
                <a:spcPts val="4770"/>
              </a:lnSpc>
              <a:buAutoNum type="arabicPeriod" startAt="1"/>
            </a:pPr>
            <a:r>
              <a:rPr lang="en-US" sz="340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Connect all the Client devices to a switch and all the servers to the other using ethernet cables ( copper straight through connection).</a:t>
            </a:r>
          </a:p>
          <a:p>
            <a:pPr algn="l">
              <a:lnSpc>
                <a:spcPts val="477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DAGbm_k7id8</dc:identifier>
  <dcterms:modified xsi:type="dcterms:W3CDTF">2011-08-01T06:04:30Z</dcterms:modified>
  <cp:revision>1</cp:revision>
  <dc:title>CN project1</dc:title>
</cp:coreProperties>
</file>