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60" r:id="rId5"/>
    <p:sldId id="259" r:id="rId6"/>
    <p:sldId id="261" r:id="rId7"/>
    <p:sldId id="263" r:id="rId8"/>
    <p:sldId id="266" r:id="rId9"/>
    <p:sldId id="265" r:id="rId10"/>
    <p:sldId id="262" r:id="rId11"/>
    <p:sldId id="269" r:id="rId12"/>
    <p:sldId id="267" r:id="rId13"/>
    <p:sldId id="268" r:id="rId14"/>
    <p:sldId id="26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8" d="100"/>
          <a:sy n="78" d="100"/>
        </p:scale>
        <p:origin x="878"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10/4/2019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10/4/2019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10/4/2019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10/4/2019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10/4/2019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10/4/2019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10/4/2019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10/4/2019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10/4/2019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10/4/2019</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10/4/2019</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10/4/2019</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D0C0D-5FB4-4B80-AC22-E78AB660C448}"/>
              </a:ext>
            </a:extLst>
          </p:cNvPr>
          <p:cNvSpPr>
            <a:spLocks noGrp="1"/>
          </p:cNvSpPr>
          <p:nvPr>
            <p:ph type="ctrTitle"/>
          </p:nvPr>
        </p:nvSpPr>
        <p:spPr/>
        <p:txBody>
          <a:bodyPr/>
          <a:lstStyle/>
          <a:p>
            <a:r>
              <a:rPr lang="en-US" dirty="0"/>
              <a:t>DRIVER DROWSINESS DETECTION</a:t>
            </a:r>
          </a:p>
        </p:txBody>
      </p:sp>
      <p:sp>
        <p:nvSpPr>
          <p:cNvPr id="3" name="Subtitle 2">
            <a:extLst>
              <a:ext uri="{FF2B5EF4-FFF2-40B4-BE49-F238E27FC236}">
                <a16:creationId xmlns:a16="http://schemas.microsoft.com/office/drawing/2014/main" id="{27A84CD9-FEEA-4D02-9AFA-614B97E2B516}"/>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643281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68B84-6D9D-4229-9A32-D7C6D7E15E97}"/>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79A6477B-3AEC-4EE6-BFCE-B20380358E4A}"/>
              </a:ext>
            </a:extLst>
          </p:cNvPr>
          <p:cNvSpPr>
            <a:spLocks noGrp="1"/>
          </p:cNvSpPr>
          <p:nvPr>
            <p:ph idx="1"/>
          </p:nvPr>
        </p:nvSpPr>
        <p:spPr/>
        <p:txBody>
          <a:bodyPr/>
          <a:lstStyle/>
          <a:p>
            <a:pPr marL="0" indent="0">
              <a:buNone/>
            </a:pPr>
            <a:r>
              <a:rPr lang="en-US" dirty="0"/>
              <a:t>  </a:t>
            </a:r>
            <a:r>
              <a:rPr lang="en-US" sz="2000" dirty="0"/>
              <a:t>In this way, we have successfully implemented drowsiness detection using MATLAB and Viola Jones Algorithm. The developed system has been successfully tested and its limitations are identified.</a:t>
            </a:r>
          </a:p>
          <a:p>
            <a:pPr marL="0" indent="0">
              <a:buNone/>
            </a:pPr>
            <a:r>
              <a:rPr lang="en-US" sz="2400" dirty="0"/>
              <a:t>LIMITATIONS:</a:t>
            </a:r>
          </a:p>
          <a:p>
            <a:pPr marL="0" indent="0">
              <a:buNone/>
            </a:pPr>
            <a:r>
              <a:rPr lang="en-US" dirty="0"/>
              <a:t>  </a:t>
            </a:r>
            <a:r>
              <a:rPr lang="en-US" sz="2000" dirty="0"/>
              <a:t>Limitations of the proposed system are as follows: If the driver is using sunglasses then the computation doesn’t work. </a:t>
            </a:r>
            <a:endParaRPr lang="en-US" dirty="0"/>
          </a:p>
        </p:txBody>
      </p:sp>
    </p:spTree>
    <p:extLst>
      <p:ext uri="{BB962C8B-B14F-4D97-AF65-F5344CB8AC3E}">
        <p14:creationId xmlns:p14="http://schemas.microsoft.com/office/powerpoint/2010/main" val="3466992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B2F8A-BC4F-4848-881D-4EBC8DD91C1B}"/>
              </a:ext>
            </a:extLst>
          </p:cNvPr>
          <p:cNvSpPr>
            <a:spLocks noGrp="1"/>
          </p:cNvSpPr>
          <p:nvPr>
            <p:ph type="title"/>
          </p:nvPr>
        </p:nvSpPr>
        <p:spPr>
          <a:xfrm>
            <a:off x="1823490" y="1859427"/>
            <a:ext cx="8545019" cy="2899385"/>
          </a:xfrm>
        </p:spPr>
        <p:txBody>
          <a:bodyPr/>
          <a:lstStyle/>
          <a:p>
            <a:endParaRPr lang="en-IN" dirty="0"/>
          </a:p>
        </p:txBody>
      </p:sp>
      <p:sp>
        <p:nvSpPr>
          <p:cNvPr id="3" name="Content Placeholder 2">
            <a:extLst>
              <a:ext uri="{FF2B5EF4-FFF2-40B4-BE49-F238E27FC236}">
                <a16:creationId xmlns:a16="http://schemas.microsoft.com/office/drawing/2014/main" id="{F1F2413B-468C-4157-8019-A8EFCCA19047}"/>
              </a:ext>
            </a:extLst>
          </p:cNvPr>
          <p:cNvSpPr>
            <a:spLocks noGrp="1"/>
          </p:cNvSpPr>
          <p:nvPr>
            <p:ph idx="1"/>
          </p:nvPr>
        </p:nvSpPr>
        <p:spPr>
          <a:xfrm>
            <a:off x="2437613" y="2638044"/>
            <a:ext cx="8338541" cy="2899385"/>
          </a:xfrm>
        </p:spPr>
        <p:txBody>
          <a:bodyPr>
            <a:normAutofit/>
          </a:bodyPr>
          <a:lstStyle/>
          <a:p>
            <a:pPr marL="0" indent="0">
              <a:buNone/>
            </a:pPr>
            <a:r>
              <a:rPr lang="en-US" sz="8000" dirty="0"/>
              <a:t>DEMO RESULTS</a:t>
            </a:r>
            <a:endParaRPr lang="en-IN" sz="8000" dirty="0"/>
          </a:p>
        </p:txBody>
      </p:sp>
    </p:spTree>
    <p:extLst>
      <p:ext uri="{BB962C8B-B14F-4D97-AF65-F5344CB8AC3E}">
        <p14:creationId xmlns:p14="http://schemas.microsoft.com/office/powerpoint/2010/main" val="1877314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2B42F-D8FD-4B4B-89C7-C82544405E5E}"/>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585EA16B-497B-45C0-A18A-EB8C6429AFBA}"/>
              </a:ext>
            </a:extLst>
          </p:cNvPr>
          <p:cNvPicPr>
            <a:picLocks noGrp="1" noChangeAspect="1"/>
          </p:cNvPicPr>
          <p:nvPr>
            <p:ph idx="1"/>
          </p:nvPr>
        </p:nvPicPr>
        <p:blipFill rotWithShape="1">
          <a:blip r:embed="rId2"/>
          <a:srcRect l="32760" t="24296" r="30563" b="15713"/>
          <a:stretch/>
        </p:blipFill>
        <p:spPr>
          <a:xfrm>
            <a:off x="904569" y="1035439"/>
            <a:ext cx="4965292" cy="4787121"/>
          </a:xfrm>
          <a:prstGeom prst="rect">
            <a:avLst/>
          </a:prstGeom>
        </p:spPr>
      </p:pic>
      <p:pic>
        <p:nvPicPr>
          <p:cNvPr id="5" name="Picture 4">
            <a:extLst>
              <a:ext uri="{FF2B5EF4-FFF2-40B4-BE49-F238E27FC236}">
                <a16:creationId xmlns:a16="http://schemas.microsoft.com/office/drawing/2014/main" id="{397656B0-E130-44E0-AC6C-C017FBC27EF8}"/>
              </a:ext>
            </a:extLst>
          </p:cNvPr>
          <p:cNvPicPr>
            <a:picLocks noChangeAspect="1"/>
          </p:cNvPicPr>
          <p:nvPr/>
        </p:nvPicPr>
        <p:blipFill rotWithShape="1">
          <a:blip r:embed="rId3"/>
          <a:srcRect l="31936" t="23799" r="29677" b="15098"/>
          <a:stretch/>
        </p:blipFill>
        <p:spPr>
          <a:xfrm>
            <a:off x="6322141" y="1035439"/>
            <a:ext cx="5425626" cy="4857868"/>
          </a:xfrm>
          <a:prstGeom prst="rect">
            <a:avLst/>
          </a:prstGeom>
        </p:spPr>
      </p:pic>
    </p:spTree>
    <p:extLst>
      <p:ext uri="{BB962C8B-B14F-4D97-AF65-F5344CB8AC3E}">
        <p14:creationId xmlns:p14="http://schemas.microsoft.com/office/powerpoint/2010/main" val="9135693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1F12F-223D-4AAF-8E56-E666F798C33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5F0C4DB-8FBA-443F-A4F1-B098708C94A6}"/>
              </a:ext>
            </a:extLst>
          </p:cNvPr>
          <p:cNvSpPr>
            <a:spLocks noGrp="1"/>
          </p:cNvSpPr>
          <p:nvPr>
            <p:ph idx="1"/>
          </p:nvPr>
        </p:nvSpPr>
        <p:spPr/>
        <p:txBody>
          <a:bodyPr/>
          <a:lstStyle/>
          <a:p>
            <a:endParaRPr lang="en-IN" dirty="0"/>
          </a:p>
        </p:txBody>
      </p:sp>
      <p:pic>
        <p:nvPicPr>
          <p:cNvPr id="4" name="Picture 3">
            <a:extLst>
              <a:ext uri="{FF2B5EF4-FFF2-40B4-BE49-F238E27FC236}">
                <a16:creationId xmlns:a16="http://schemas.microsoft.com/office/drawing/2014/main" id="{6616EAE1-883F-4EE9-A8FB-5C8C614C19A5}"/>
              </a:ext>
            </a:extLst>
          </p:cNvPr>
          <p:cNvPicPr>
            <a:picLocks noChangeAspect="1"/>
          </p:cNvPicPr>
          <p:nvPr/>
        </p:nvPicPr>
        <p:blipFill rotWithShape="1">
          <a:blip r:embed="rId2"/>
          <a:srcRect l="32507" t="24946" r="29831" b="16302"/>
          <a:stretch/>
        </p:blipFill>
        <p:spPr>
          <a:xfrm>
            <a:off x="112283" y="766186"/>
            <a:ext cx="5978014" cy="5325627"/>
          </a:xfrm>
          <a:prstGeom prst="rect">
            <a:avLst/>
          </a:prstGeom>
        </p:spPr>
      </p:pic>
      <p:pic>
        <p:nvPicPr>
          <p:cNvPr id="5" name="Picture 4">
            <a:extLst>
              <a:ext uri="{FF2B5EF4-FFF2-40B4-BE49-F238E27FC236}">
                <a16:creationId xmlns:a16="http://schemas.microsoft.com/office/drawing/2014/main" id="{85D8788F-EBB0-4971-9F5E-9F715C995B4D}"/>
              </a:ext>
            </a:extLst>
          </p:cNvPr>
          <p:cNvPicPr>
            <a:picLocks noChangeAspect="1"/>
          </p:cNvPicPr>
          <p:nvPr/>
        </p:nvPicPr>
        <p:blipFill rotWithShape="1">
          <a:blip r:embed="rId3"/>
          <a:srcRect l="32823" t="18781" r="30435" b="22079"/>
          <a:stretch/>
        </p:blipFill>
        <p:spPr>
          <a:xfrm>
            <a:off x="6036220" y="667864"/>
            <a:ext cx="5918234" cy="5358234"/>
          </a:xfrm>
          <a:prstGeom prst="rect">
            <a:avLst/>
          </a:prstGeom>
        </p:spPr>
      </p:pic>
      <p:sp>
        <p:nvSpPr>
          <p:cNvPr id="7" name="TextBox 6">
            <a:extLst>
              <a:ext uri="{FF2B5EF4-FFF2-40B4-BE49-F238E27FC236}">
                <a16:creationId xmlns:a16="http://schemas.microsoft.com/office/drawing/2014/main" id="{9EA43617-A4CF-4BF6-B865-EAFBEE04D734}"/>
              </a:ext>
            </a:extLst>
          </p:cNvPr>
          <p:cNvSpPr txBox="1"/>
          <p:nvPr/>
        </p:nvSpPr>
        <p:spPr>
          <a:xfrm>
            <a:off x="5638800" y="2974258"/>
            <a:ext cx="914400" cy="914400"/>
          </a:xfrm>
          <a:prstGeom prst="rect">
            <a:avLst/>
          </a:prstGeom>
          <a:noFill/>
        </p:spPr>
        <p:txBody>
          <a:bodyPr wrap="square" rtlCol="0">
            <a:spAutoFit/>
          </a:bodyPr>
          <a:lstStyle/>
          <a:p>
            <a:endParaRPr lang="en-IN" dirty="0"/>
          </a:p>
        </p:txBody>
      </p:sp>
      <p:sp>
        <p:nvSpPr>
          <p:cNvPr id="9" name="TextBox 8">
            <a:extLst>
              <a:ext uri="{FF2B5EF4-FFF2-40B4-BE49-F238E27FC236}">
                <a16:creationId xmlns:a16="http://schemas.microsoft.com/office/drawing/2014/main" id="{CF5DC2C8-7EB0-46A4-8E72-8A64C00F95C1}"/>
              </a:ext>
            </a:extLst>
          </p:cNvPr>
          <p:cNvSpPr txBox="1"/>
          <p:nvPr/>
        </p:nvSpPr>
        <p:spPr>
          <a:xfrm>
            <a:off x="6471889" y="240882"/>
            <a:ext cx="3004836" cy="369332"/>
          </a:xfrm>
          <a:prstGeom prst="rect">
            <a:avLst/>
          </a:prstGeom>
          <a:noFill/>
        </p:spPr>
        <p:txBody>
          <a:bodyPr wrap="square" rtlCol="0">
            <a:spAutoFit/>
          </a:bodyPr>
          <a:lstStyle/>
          <a:p>
            <a:r>
              <a:rPr lang="en-US" dirty="0"/>
              <a:t>When a person is DROWSY.</a:t>
            </a:r>
            <a:endParaRPr lang="en-IN" dirty="0"/>
          </a:p>
        </p:txBody>
      </p:sp>
    </p:spTree>
    <p:extLst>
      <p:ext uri="{BB962C8B-B14F-4D97-AF65-F5344CB8AC3E}">
        <p14:creationId xmlns:p14="http://schemas.microsoft.com/office/powerpoint/2010/main" val="2330704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62719-2AB2-4AF6-B614-3487ECDC7430}"/>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5F61DFD7-2845-4C1D-BEA7-21E8E6306AD4}"/>
              </a:ext>
            </a:extLst>
          </p:cNvPr>
          <p:cNvSpPr>
            <a:spLocks noGrp="1"/>
          </p:cNvSpPr>
          <p:nvPr>
            <p:ph idx="1"/>
          </p:nvPr>
        </p:nvSpPr>
        <p:spPr/>
        <p:txBody>
          <a:bodyPr/>
          <a:lstStyle/>
          <a:p>
            <a:endParaRPr lang="en-US" dirty="0"/>
          </a:p>
          <a:p>
            <a:pPr algn="ctr"/>
            <a:r>
              <a:rPr lang="en-US" dirty="0"/>
              <a:t>AKSHAYA A       CB.EN.U4CSE17401</a:t>
            </a:r>
          </a:p>
          <a:p>
            <a:pPr algn="ctr"/>
            <a:r>
              <a:rPr lang="en-US" dirty="0"/>
              <a:t>DIVYA RATHI    CB.EN.U4CSE17416</a:t>
            </a:r>
          </a:p>
          <a:p>
            <a:pPr algn="ctr"/>
            <a:r>
              <a:rPr lang="en-US" dirty="0"/>
              <a:t>GAYATHRI E      CB.EN.U4CSE17420</a:t>
            </a:r>
          </a:p>
        </p:txBody>
      </p:sp>
    </p:spTree>
    <p:extLst>
      <p:ext uri="{BB962C8B-B14F-4D97-AF65-F5344CB8AC3E}">
        <p14:creationId xmlns:p14="http://schemas.microsoft.com/office/powerpoint/2010/main" val="4224272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32DD8-3810-45A5-8F4B-5AB38B6096CD}"/>
              </a:ext>
            </a:extLst>
          </p:cNvPr>
          <p:cNvSpPr>
            <a:spLocks noGrp="1"/>
          </p:cNvSpPr>
          <p:nvPr>
            <p:ph type="title"/>
          </p:nvPr>
        </p:nvSpPr>
        <p:spPr/>
        <p:txBody>
          <a:bodyPr/>
          <a:lstStyle/>
          <a:p>
            <a:r>
              <a:rPr lang="en-US" dirty="0"/>
              <a:t>INTRODUCTION	</a:t>
            </a:r>
          </a:p>
        </p:txBody>
      </p:sp>
      <p:sp>
        <p:nvSpPr>
          <p:cNvPr id="3" name="Content Placeholder 2">
            <a:extLst>
              <a:ext uri="{FF2B5EF4-FFF2-40B4-BE49-F238E27FC236}">
                <a16:creationId xmlns:a16="http://schemas.microsoft.com/office/drawing/2014/main" id="{66F10AD4-4B60-40C4-A2D4-8DCA6D013C01}"/>
              </a:ext>
            </a:extLst>
          </p:cNvPr>
          <p:cNvSpPr>
            <a:spLocks noGrp="1"/>
          </p:cNvSpPr>
          <p:nvPr>
            <p:ph idx="1"/>
          </p:nvPr>
        </p:nvSpPr>
        <p:spPr/>
        <p:txBody>
          <a:bodyPr>
            <a:normAutofit/>
          </a:bodyPr>
          <a:lstStyle/>
          <a:p>
            <a:pPr marL="0" indent="0">
              <a:buNone/>
            </a:pPr>
            <a:r>
              <a:rPr lang="en-US" sz="2400" dirty="0"/>
              <a:t> Driver fatigue is the major reason why half (50 %) of road accidents takes place. It is an interesting challenge in today’s date to detect drowsiness in order prevent accidents.</a:t>
            </a:r>
          </a:p>
          <a:p>
            <a:pPr marL="0" indent="0">
              <a:buNone/>
            </a:pPr>
            <a:r>
              <a:rPr lang="en-US" sz="2400" dirty="0"/>
              <a:t> The aim of this project is to detect drowsiness of Automobile Driver using various detection function and Voila Jones Algorithm.</a:t>
            </a:r>
          </a:p>
        </p:txBody>
      </p:sp>
    </p:spTree>
    <p:extLst>
      <p:ext uri="{BB962C8B-B14F-4D97-AF65-F5344CB8AC3E}">
        <p14:creationId xmlns:p14="http://schemas.microsoft.com/office/powerpoint/2010/main" val="2365902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AB2D3-C0EF-4B1A-B8E7-E3F4C393BF28}"/>
              </a:ext>
            </a:extLst>
          </p:cNvPr>
          <p:cNvSpPr>
            <a:spLocks noGrp="1"/>
          </p:cNvSpPr>
          <p:nvPr>
            <p:ph type="title"/>
          </p:nvPr>
        </p:nvSpPr>
        <p:spPr/>
        <p:txBody>
          <a:bodyPr/>
          <a:lstStyle/>
          <a:p>
            <a:r>
              <a:rPr lang="en-US" dirty="0"/>
              <a:t>PROPOSED WORK</a:t>
            </a:r>
          </a:p>
        </p:txBody>
      </p:sp>
      <p:sp>
        <p:nvSpPr>
          <p:cNvPr id="3" name="Content Placeholder 2">
            <a:extLst>
              <a:ext uri="{FF2B5EF4-FFF2-40B4-BE49-F238E27FC236}">
                <a16:creationId xmlns:a16="http://schemas.microsoft.com/office/drawing/2014/main" id="{F4348BD6-2824-4273-BCCD-694614026638}"/>
              </a:ext>
            </a:extLst>
          </p:cNvPr>
          <p:cNvSpPr>
            <a:spLocks noGrp="1"/>
          </p:cNvSpPr>
          <p:nvPr>
            <p:ph idx="1"/>
          </p:nvPr>
        </p:nvSpPr>
        <p:spPr/>
        <p:txBody>
          <a:bodyPr/>
          <a:lstStyle/>
          <a:p>
            <a:pPr marL="0" indent="0">
              <a:buNone/>
            </a:pPr>
            <a:r>
              <a:rPr lang="en-US" sz="2400" dirty="0"/>
              <a:t>IMAGE ACQUISITION:</a:t>
            </a:r>
          </a:p>
          <a:p>
            <a:pPr marL="228600" lvl="1" indent="0">
              <a:buNone/>
            </a:pPr>
            <a:r>
              <a:rPr lang="en-US" sz="2000" dirty="0"/>
              <a:t>It mainly involves obtaining the image of the Automobile driver. Live image is taken as its input and then it converts those images into the series of images which are further proceed to make various operations.</a:t>
            </a:r>
          </a:p>
        </p:txBody>
      </p:sp>
    </p:spTree>
    <p:extLst>
      <p:ext uri="{BB962C8B-B14F-4D97-AF65-F5344CB8AC3E}">
        <p14:creationId xmlns:p14="http://schemas.microsoft.com/office/powerpoint/2010/main" val="1404164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DE9FC-BCCC-430A-934E-830953B80F55}"/>
              </a:ext>
            </a:extLst>
          </p:cNvPr>
          <p:cNvSpPr>
            <a:spLocks noGrp="1"/>
          </p:cNvSpPr>
          <p:nvPr>
            <p:ph type="title"/>
          </p:nvPr>
        </p:nvSpPr>
        <p:spPr/>
        <p:txBody>
          <a:bodyPr/>
          <a:lstStyle/>
          <a:p>
            <a:r>
              <a:rPr lang="en-US" dirty="0"/>
              <a:t>PROPOSED WORK</a:t>
            </a:r>
          </a:p>
        </p:txBody>
      </p:sp>
      <p:sp>
        <p:nvSpPr>
          <p:cNvPr id="3" name="Content Placeholder 2">
            <a:extLst>
              <a:ext uri="{FF2B5EF4-FFF2-40B4-BE49-F238E27FC236}">
                <a16:creationId xmlns:a16="http://schemas.microsoft.com/office/drawing/2014/main" id="{E6343D48-3D09-4972-A7D9-98FB53A0B44D}"/>
              </a:ext>
            </a:extLst>
          </p:cNvPr>
          <p:cNvSpPr>
            <a:spLocks noGrp="1"/>
          </p:cNvSpPr>
          <p:nvPr>
            <p:ph idx="1"/>
          </p:nvPr>
        </p:nvSpPr>
        <p:spPr>
          <a:xfrm>
            <a:off x="2231136" y="2638044"/>
            <a:ext cx="7729728" cy="3431452"/>
          </a:xfrm>
        </p:spPr>
        <p:txBody>
          <a:bodyPr>
            <a:normAutofit fontScale="92500" lnSpcReduction="10000"/>
          </a:bodyPr>
          <a:lstStyle/>
          <a:p>
            <a:pPr marL="0" indent="0">
              <a:buNone/>
            </a:pPr>
            <a:r>
              <a:rPr lang="en-US" sz="2800" dirty="0"/>
              <a:t>MOUTH DETECTION:</a:t>
            </a:r>
          </a:p>
          <a:p>
            <a:pPr marL="0" indent="0">
              <a:buNone/>
            </a:pPr>
            <a:r>
              <a:rPr lang="en-US" sz="2400" dirty="0"/>
              <a:t>  </a:t>
            </a:r>
            <a:r>
              <a:rPr lang="en-US" sz="2200" dirty="0"/>
              <a:t>After detecting the face and eyes of Automobile driver with the detection function, the mouth detection is done with the help of mouth detection function. This is be done with Voila Jones Algorithm. </a:t>
            </a:r>
          </a:p>
          <a:p>
            <a:pPr marL="0" indent="0">
              <a:buNone/>
            </a:pPr>
            <a:r>
              <a:rPr lang="en-US" sz="2400" dirty="0"/>
              <a:t>DROWSINESS DETECTION:</a:t>
            </a:r>
          </a:p>
          <a:p>
            <a:pPr marL="0" indent="0">
              <a:buNone/>
            </a:pPr>
            <a:r>
              <a:rPr lang="en-US" dirty="0"/>
              <a:t> </a:t>
            </a:r>
            <a:r>
              <a:rPr lang="en-US" sz="2200" dirty="0"/>
              <a:t>Once the eyes of Automobile driver are detected, the drowsiness detection function detects whether the driver is drowsy or not, by taking into consideration whether the eyes are open or closed that is the state of the eyes and considering whether the mouth is open(yawning) or closed.</a:t>
            </a:r>
          </a:p>
          <a:p>
            <a:endParaRPr lang="en-US" dirty="0"/>
          </a:p>
        </p:txBody>
      </p:sp>
    </p:spTree>
    <p:extLst>
      <p:ext uri="{BB962C8B-B14F-4D97-AF65-F5344CB8AC3E}">
        <p14:creationId xmlns:p14="http://schemas.microsoft.com/office/powerpoint/2010/main" val="1315360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E6CA3-E97F-4538-BEAE-4EC092E87D66}"/>
              </a:ext>
            </a:extLst>
          </p:cNvPr>
          <p:cNvSpPr>
            <a:spLocks noGrp="1"/>
          </p:cNvSpPr>
          <p:nvPr>
            <p:ph type="title"/>
          </p:nvPr>
        </p:nvSpPr>
        <p:spPr/>
        <p:txBody>
          <a:bodyPr/>
          <a:lstStyle/>
          <a:p>
            <a:r>
              <a:rPr lang="en-US" dirty="0"/>
              <a:t>PROPOSED WORK</a:t>
            </a:r>
          </a:p>
        </p:txBody>
      </p:sp>
      <p:sp>
        <p:nvSpPr>
          <p:cNvPr id="3" name="Content Placeholder 2">
            <a:extLst>
              <a:ext uri="{FF2B5EF4-FFF2-40B4-BE49-F238E27FC236}">
                <a16:creationId xmlns:a16="http://schemas.microsoft.com/office/drawing/2014/main" id="{2F6D2A7F-0AA7-45E3-A534-0251F38A266B}"/>
              </a:ext>
            </a:extLst>
          </p:cNvPr>
          <p:cNvSpPr>
            <a:spLocks noGrp="1"/>
          </p:cNvSpPr>
          <p:nvPr>
            <p:ph idx="1"/>
          </p:nvPr>
        </p:nvSpPr>
        <p:spPr/>
        <p:txBody>
          <a:bodyPr>
            <a:normAutofit/>
          </a:bodyPr>
          <a:lstStyle/>
          <a:p>
            <a:pPr marL="0" indent="0">
              <a:buNone/>
            </a:pPr>
            <a:r>
              <a:rPr lang="en-US" sz="2400" dirty="0"/>
              <a:t>FACE DETECTION:</a:t>
            </a:r>
          </a:p>
          <a:p>
            <a:pPr marL="0" indent="0">
              <a:buNone/>
            </a:pPr>
            <a:r>
              <a:rPr lang="en-US" dirty="0"/>
              <a:t> </a:t>
            </a:r>
            <a:r>
              <a:rPr lang="en-US" sz="2000" dirty="0"/>
              <a:t>Face detection activity takes one of the frame at a time ‘t’ from frame grabber which later tries to detect the face of Automobile Driver in every frame. And it is done with the help of Vision Cascade samples.</a:t>
            </a:r>
          </a:p>
          <a:p>
            <a:pPr marL="0" indent="0">
              <a:buNone/>
            </a:pPr>
            <a:r>
              <a:rPr lang="en-US" sz="2400" dirty="0"/>
              <a:t>EYE DETECTION:</a:t>
            </a:r>
          </a:p>
          <a:p>
            <a:pPr marL="0" indent="0">
              <a:buNone/>
            </a:pPr>
            <a:r>
              <a:rPr lang="en-US" dirty="0"/>
              <a:t>  </a:t>
            </a:r>
            <a:r>
              <a:rPr lang="en-US" sz="2000" dirty="0"/>
              <a:t>After detecting the face of Automobile Driver with the face detection function, the eyes detection can be done with the help of eyes detection function. This is done using Voila Jones Algorithm. </a:t>
            </a:r>
          </a:p>
          <a:p>
            <a:pPr marL="0" indent="0">
              <a:buNone/>
            </a:pPr>
            <a:endParaRPr lang="en-US" dirty="0"/>
          </a:p>
        </p:txBody>
      </p:sp>
    </p:spTree>
    <p:extLst>
      <p:ext uri="{BB962C8B-B14F-4D97-AF65-F5344CB8AC3E}">
        <p14:creationId xmlns:p14="http://schemas.microsoft.com/office/powerpoint/2010/main" val="3120676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EEAA4-8C41-41AC-895F-DB69B3FDC180}"/>
              </a:ext>
            </a:extLst>
          </p:cNvPr>
          <p:cNvSpPr>
            <a:spLocks noGrp="1"/>
          </p:cNvSpPr>
          <p:nvPr>
            <p:ph type="title"/>
          </p:nvPr>
        </p:nvSpPr>
        <p:spPr/>
        <p:txBody>
          <a:bodyPr/>
          <a:lstStyle/>
          <a:p>
            <a:r>
              <a:rPr lang="en-US" dirty="0"/>
              <a:t>DESCRIPTION</a:t>
            </a:r>
          </a:p>
        </p:txBody>
      </p:sp>
      <p:sp>
        <p:nvSpPr>
          <p:cNvPr id="3" name="Content Placeholder 2">
            <a:extLst>
              <a:ext uri="{FF2B5EF4-FFF2-40B4-BE49-F238E27FC236}">
                <a16:creationId xmlns:a16="http://schemas.microsoft.com/office/drawing/2014/main" id="{C7184450-D31B-4D3E-84F4-317DCA69F5C9}"/>
              </a:ext>
            </a:extLst>
          </p:cNvPr>
          <p:cNvSpPr>
            <a:spLocks noGrp="1"/>
          </p:cNvSpPr>
          <p:nvPr>
            <p:ph idx="1"/>
          </p:nvPr>
        </p:nvSpPr>
        <p:spPr>
          <a:xfrm>
            <a:off x="2231136" y="2319129"/>
            <a:ext cx="7729728" cy="4293705"/>
          </a:xfrm>
        </p:spPr>
        <p:txBody>
          <a:bodyPr>
            <a:normAutofit/>
          </a:bodyPr>
          <a:lstStyle/>
          <a:p>
            <a:endParaRPr lang="en-US" dirty="0"/>
          </a:p>
          <a:p>
            <a:r>
              <a:rPr lang="en-US" sz="2000" dirty="0"/>
              <a:t>An image here is processed with the help of Viola Jones Algorithm. </a:t>
            </a:r>
          </a:p>
          <a:p>
            <a:r>
              <a:rPr lang="en-US" sz="2000" dirty="0"/>
              <a:t>In the first step, the face is detected and then the eyes and mouth are sectioned and are processed to detect drowsiness/ fatigue. </a:t>
            </a:r>
          </a:p>
          <a:p>
            <a:r>
              <a:rPr lang="en-US" sz="2000" dirty="0"/>
              <a:t>With the help of rectangular () measures the length and width of an eye and mouth. The position, length and width can be obtained with the help of  Vision class. </a:t>
            </a:r>
          </a:p>
          <a:p>
            <a:r>
              <a:rPr lang="en-US" sz="2000" dirty="0"/>
              <a:t>‘Cascade Object Detector’ which is an inbuilt object detector in MATLAB is used to detect eye and mouth. </a:t>
            </a:r>
          </a:p>
        </p:txBody>
      </p:sp>
    </p:spTree>
    <p:extLst>
      <p:ext uri="{BB962C8B-B14F-4D97-AF65-F5344CB8AC3E}">
        <p14:creationId xmlns:p14="http://schemas.microsoft.com/office/powerpoint/2010/main" val="2854587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9443F-C8B1-4EDE-B016-0F6CD63A8092}"/>
              </a:ext>
            </a:extLst>
          </p:cNvPr>
          <p:cNvSpPr>
            <a:spLocks noGrp="1"/>
          </p:cNvSpPr>
          <p:nvPr>
            <p:ph type="title"/>
          </p:nvPr>
        </p:nvSpPr>
        <p:spPr/>
        <p:txBody>
          <a:bodyPr/>
          <a:lstStyle/>
          <a:p>
            <a:r>
              <a:rPr lang="en-US" dirty="0"/>
              <a:t>DESCRIPTION</a:t>
            </a:r>
          </a:p>
        </p:txBody>
      </p:sp>
      <p:sp>
        <p:nvSpPr>
          <p:cNvPr id="3" name="Content Placeholder 2">
            <a:extLst>
              <a:ext uri="{FF2B5EF4-FFF2-40B4-BE49-F238E27FC236}">
                <a16:creationId xmlns:a16="http://schemas.microsoft.com/office/drawing/2014/main" id="{EA22607D-F772-49BD-9D13-3473CF659B7F}"/>
              </a:ext>
            </a:extLst>
          </p:cNvPr>
          <p:cNvSpPr>
            <a:spLocks noGrp="1"/>
          </p:cNvSpPr>
          <p:nvPr>
            <p:ph idx="1"/>
          </p:nvPr>
        </p:nvSpPr>
        <p:spPr>
          <a:xfrm>
            <a:off x="2231136" y="2451652"/>
            <a:ext cx="7729728" cy="4161183"/>
          </a:xfrm>
        </p:spPr>
        <p:txBody>
          <a:bodyPr>
            <a:normAutofit lnSpcReduction="10000"/>
          </a:bodyPr>
          <a:lstStyle/>
          <a:p>
            <a:endParaRPr lang="en-US" dirty="0"/>
          </a:p>
          <a:p>
            <a:r>
              <a:rPr lang="en-US" sz="2000" dirty="0"/>
              <a:t>The obtained image is then cropped using ‘</a:t>
            </a:r>
            <a:r>
              <a:rPr lang="en-US" sz="2000" dirty="0" err="1"/>
              <a:t>imcrop</a:t>
            </a:r>
            <a:r>
              <a:rPr lang="en-US" sz="2000" dirty="0"/>
              <a:t>( )’ command in MATLAB. </a:t>
            </a:r>
          </a:p>
          <a:p>
            <a:r>
              <a:rPr lang="en-US" sz="2000" dirty="0"/>
              <a:t>Colored image is converted into grey scale image using ‘rgb2grey( )’ function. </a:t>
            </a:r>
          </a:p>
          <a:p>
            <a:r>
              <a:rPr lang="en-US" sz="2000" dirty="0"/>
              <a:t>In order to create box, we used ‘</a:t>
            </a:r>
            <a:r>
              <a:rPr lang="en-US" sz="2000" dirty="0" err="1"/>
              <a:t>bbox</a:t>
            </a:r>
            <a:r>
              <a:rPr lang="en-US" sz="2000" dirty="0"/>
              <a:t>( )’ function. </a:t>
            </a:r>
          </a:p>
          <a:p>
            <a:r>
              <a:rPr lang="en-US" sz="2000" dirty="0"/>
              <a:t>‘</a:t>
            </a:r>
            <a:r>
              <a:rPr lang="en-US" sz="2000" dirty="0" err="1"/>
              <a:t>imadjust</a:t>
            </a:r>
            <a:r>
              <a:rPr lang="en-US" sz="2000" dirty="0"/>
              <a:t>( )’ help in adjusting the level of contrast. Accuracy of the project depends on the quality of Web-Camera. The processing time is increased with the ‘</a:t>
            </a:r>
            <a:r>
              <a:rPr lang="en-US" sz="2000" dirty="0" err="1"/>
              <a:t>getsnapshot</a:t>
            </a:r>
            <a:r>
              <a:rPr lang="en-US" sz="2000" dirty="0"/>
              <a:t>( )’ function in MATLAB. By defining the region of interest for detection is done by using Viola Jones Algorithm in order to reduce computational requirements of the system. Using MATLAB Image processing , drowsiness detection system is be explained.</a:t>
            </a:r>
          </a:p>
          <a:p>
            <a:endParaRPr lang="en-US" dirty="0"/>
          </a:p>
        </p:txBody>
      </p:sp>
    </p:spTree>
    <p:extLst>
      <p:ext uri="{BB962C8B-B14F-4D97-AF65-F5344CB8AC3E}">
        <p14:creationId xmlns:p14="http://schemas.microsoft.com/office/powerpoint/2010/main" val="626982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BA10070-AF98-458F-ABB7-AF93B73B8072}"/>
              </a:ext>
            </a:extLst>
          </p:cNvPr>
          <p:cNvPicPr>
            <a:picLocks noGrp="1" noChangeAspect="1"/>
          </p:cNvPicPr>
          <p:nvPr>
            <p:ph idx="1"/>
          </p:nvPr>
        </p:nvPicPr>
        <p:blipFill rotWithShape="1">
          <a:blip r:embed="rId2"/>
          <a:srcRect l="30797" t="4676" r="30590" b="14369"/>
          <a:stretch/>
        </p:blipFill>
        <p:spPr>
          <a:xfrm>
            <a:off x="3631096" y="988425"/>
            <a:ext cx="4161183" cy="4904883"/>
          </a:xfrm>
          <a:prstGeom prst="rect">
            <a:avLst/>
          </a:prstGeom>
        </p:spPr>
      </p:pic>
    </p:spTree>
    <p:extLst>
      <p:ext uri="{BB962C8B-B14F-4D97-AF65-F5344CB8AC3E}">
        <p14:creationId xmlns:p14="http://schemas.microsoft.com/office/powerpoint/2010/main" val="1646431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77B120C-7E17-4B89-B560-C0429726DD68}"/>
              </a:ext>
            </a:extLst>
          </p:cNvPr>
          <p:cNvPicPr>
            <a:picLocks noGrp="1" noChangeAspect="1"/>
          </p:cNvPicPr>
          <p:nvPr>
            <p:ph idx="1"/>
          </p:nvPr>
        </p:nvPicPr>
        <p:blipFill rotWithShape="1">
          <a:blip r:embed="rId2"/>
          <a:srcRect l="31265" t="3377" r="31265" b="13742"/>
          <a:stretch/>
        </p:blipFill>
        <p:spPr>
          <a:xfrm>
            <a:off x="887894" y="598558"/>
            <a:ext cx="4306958" cy="5356084"/>
          </a:xfrm>
          <a:prstGeom prst="rect">
            <a:avLst/>
          </a:prstGeom>
        </p:spPr>
      </p:pic>
      <p:sp>
        <p:nvSpPr>
          <p:cNvPr id="6" name="AutoShape 4">
            <a:extLst>
              <a:ext uri="{FF2B5EF4-FFF2-40B4-BE49-F238E27FC236}">
                <a16:creationId xmlns:a16="http://schemas.microsoft.com/office/drawing/2014/main" id="{68B10891-4216-43D0-9912-9769DC20B43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9278E190-FA77-45F7-A82A-9CAD90980031}"/>
              </a:ext>
            </a:extLst>
          </p:cNvPr>
          <p:cNvPicPr>
            <a:picLocks noChangeAspect="1"/>
          </p:cNvPicPr>
          <p:nvPr/>
        </p:nvPicPr>
        <p:blipFill rotWithShape="1">
          <a:blip r:embed="rId3"/>
          <a:srcRect l="30436" t="5002" r="30542" b="14766"/>
          <a:stretch/>
        </p:blipFill>
        <p:spPr>
          <a:xfrm>
            <a:off x="6427305" y="598558"/>
            <a:ext cx="4757530" cy="5499653"/>
          </a:xfrm>
          <a:prstGeom prst="rect">
            <a:avLst/>
          </a:prstGeom>
        </p:spPr>
      </p:pic>
    </p:spTree>
    <p:extLst>
      <p:ext uri="{BB962C8B-B14F-4D97-AF65-F5344CB8AC3E}">
        <p14:creationId xmlns:p14="http://schemas.microsoft.com/office/powerpoint/2010/main" val="3168917850"/>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2198</TotalTime>
  <Words>592</Words>
  <Application>Microsoft Office PowerPoint</Application>
  <PresentationFormat>Widescreen</PresentationFormat>
  <Paragraphs>40</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Gill Sans MT</vt:lpstr>
      <vt:lpstr>Parcel</vt:lpstr>
      <vt:lpstr>DRIVER DROWSINESS DETECTION</vt:lpstr>
      <vt:lpstr>INTRODUCTION </vt:lpstr>
      <vt:lpstr>PROPOSED WORK</vt:lpstr>
      <vt:lpstr>PROPOSED WORK</vt:lpstr>
      <vt:lpstr>PROPOSED WORK</vt:lpstr>
      <vt:lpstr>DESCRIPTION</vt:lpstr>
      <vt:lpstr>DESCRIPTION</vt:lpstr>
      <vt:lpstr>PowerPoint Presentation</vt:lpstr>
      <vt:lpstr>PowerPoint Presentation</vt:lpstr>
      <vt:lpstr>conclusion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DRIVER DROWSINESS DETECTION</dc:title>
  <dc:creator>Divya Rathi</dc:creator>
  <cp:lastModifiedBy>Ajay Ramanan</cp:lastModifiedBy>
  <cp:revision>20</cp:revision>
  <dcterms:created xsi:type="dcterms:W3CDTF">2019-09-04T15:23:39Z</dcterms:created>
  <dcterms:modified xsi:type="dcterms:W3CDTF">2019-10-04T10:47:59Z</dcterms:modified>
</cp:coreProperties>
</file>