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4421" r:id="rId3"/>
    <p:sldId id="4422" r:id="rId4"/>
    <p:sldId id="4423" r:id="rId5"/>
    <p:sldId id="4426" r:id="rId6"/>
    <p:sldId id="4425" r:id="rId7"/>
    <p:sldId id="4424" r:id="rId8"/>
    <p:sldId id="4427" r:id="rId9"/>
    <p:sldId id="4428" r:id="rId10"/>
    <p:sldId id="4431" r:id="rId11"/>
    <p:sldId id="4437" r:id="rId12"/>
    <p:sldId id="4438" r:id="rId13"/>
    <p:sldId id="4432" r:id="rId14"/>
    <p:sldId id="4433" r:id="rId15"/>
    <p:sldId id="4435" r:id="rId16"/>
    <p:sldId id="4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.webappsecurit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Embedded Testing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–17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Feb and 25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Mar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Akshaya Kumar Dhal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5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Zero Bank 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8C91-9DD6-6E30-723E-D838FBEC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1A31D77-FA5D-5DBD-36A2-B22066CD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883B679-4CD5-8C97-04A2-AD9EA3D7B4D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0512-11DE-F536-299C-9128AE44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D863C-0F1D-07B4-80F0-E03E3ADDB92F}"/>
              </a:ext>
            </a:extLst>
          </p:cNvPr>
          <p:cNvSpPr txBox="1"/>
          <p:nvPr/>
        </p:nvSpPr>
        <p:spPr>
          <a:xfrm>
            <a:off x="576943" y="759047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Extend Report: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00EA4-8F04-A5DD-294E-AD890D9B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1159493"/>
            <a:ext cx="11038114" cy="50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3418-0E23-CF97-A80B-A5E7228E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52E63ED-3CA9-D30F-6BD2-E9A430AB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3DF3239-4A44-9282-E178-0141FDFFC5B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F3C2-E487-2B06-10D5-E8D3704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0CFEE-9040-50EC-ED35-74E06D474479}"/>
              </a:ext>
            </a:extLst>
          </p:cNvPr>
          <p:cNvSpPr txBox="1"/>
          <p:nvPr/>
        </p:nvSpPr>
        <p:spPr>
          <a:xfrm>
            <a:off x="576943" y="759047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Extend Report: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BF76B-67AA-8BBB-397B-8F79C0E9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7" y="1355095"/>
            <a:ext cx="3851076" cy="4836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A330C-C6A4-BE0F-D865-822334F3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945" y="2062375"/>
            <a:ext cx="3686423" cy="33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251E-BE92-FE4F-255E-75E4E7792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CCB76AC-7E88-4DCF-05F7-B380CF16A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206DE1-D8F7-4867-B3EE-1D2EF9FB1EE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001B-0083-DD9A-B313-C6584BFC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EFCE6-2339-F305-AAF7-72AFC748139F}"/>
              </a:ext>
            </a:extLst>
          </p:cNvPr>
          <p:cNvSpPr txBox="1"/>
          <p:nvPr/>
        </p:nvSpPr>
        <p:spPr>
          <a:xfrm>
            <a:off x="576943" y="759047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Jenkins Execution: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50337-6143-D083-5D3B-E36D2D4E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38" y="1174828"/>
            <a:ext cx="9851923" cy="50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0E029-39D7-4CC5-D088-58B5FD9C7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A954C3F-29AC-545C-74E7-BE6BED9F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1D2D5C9-5E84-1FF9-42AF-E2B01DB9345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3FD4-56E3-30F9-8E0A-A0B3035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2887-D35D-454F-7E61-6AC5EA97F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3" y="876300"/>
            <a:ext cx="57226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71B80-319D-1721-6DF4-90DBCC3BFFFF}"/>
              </a:ext>
            </a:extLst>
          </p:cNvPr>
          <p:cNvSpPr txBox="1"/>
          <p:nvPr/>
        </p:nvSpPr>
        <p:spPr>
          <a:xfrm>
            <a:off x="6094446" y="1787867"/>
            <a:ext cx="589842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TC-7--&gt;Failed(Getting successfully transferred but it should show "insufficient balance")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99B78-6733-9B98-CE81-A7B17B4B1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3" y="3782953"/>
            <a:ext cx="57226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154AA-55C7-1E0F-E7D8-EE8191D6D920}"/>
              </a:ext>
            </a:extLst>
          </p:cNvPr>
          <p:cNvSpPr txBox="1"/>
          <p:nvPr/>
        </p:nvSpPr>
        <p:spPr>
          <a:xfrm>
            <a:off x="6094446" y="4423493"/>
            <a:ext cx="609755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TC-8--&gt;Failed(Getting successfully transferred but it should show "invalid amount entered")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0CFB2-2A76-BDF0-7211-820F48ED0B3D}"/>
              </a:ext>
            </a:extLst>
          </p:cNvPr>
          <p:cNvSpPr txBox="1"/>
          <p:nvPr/>
        </p:nvSpPr>
        <p:spPr>
          <a:xfrm>
            <a:off x="431513" y="206717"/>
            <a:ext cx="613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8.Bug Identified</a:t>
            </a:r>
          </a:p>
        </p:txBody>
      </p:sp>
    </p:spTree>
    <p:extLst>
      <p:ext uri="{BB962C8B-B14F-4D97-AF65-F5344CB8AC3E}">
        <p14:creationId xmlns:p14="http://schemas.microsoft.com/office/powerpoint/2010/main" val="351630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E402-01BD-CD8A-37E3-A1714B8D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75028E5-B3A2-16A0-1835-56A68E52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3762217-F9D2-0BF9-7C57-1CB8DFDFFB6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042C-4447-E5C4-5DD0-C09368D7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CF84C-B612-3DA3-DE11-1DAABEDD3C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3" y="417156"/>
            <a:ext cx="57226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645F5-1500-4178-1889-AAE6268F59FA}"/>
              </a:ext>
            </a:extLst>
          </p:cNvPr>
          <p:cNvSpPr txBox="1"/>
          <p:nvPr/>
        </p:nvSpPr>
        <p:spPr>
          <a:xfrm>
            <a:off x="5851744" y="1127336"/>
            <a:ext cx="609755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TC-10--&gt;Failed(Getting message "The payment was successfully submitted" but should get "Payment should be scheduled successfully")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AA6144-99FE-D848-E985-9A9790D36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3" y="3570903"/>
            <a:ext cx="57226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6F04F9-421C-515A-E7A7-E2E4349A5667}"/>
              </a:ext>
            </a:extLst>
          </p:cNvPr>
          <p:cNvSpPr txBox="1"/>
          <p:nvPr/>
        </p:nvSpPr>
        <p:spPr>
          <a:xfrm>
            <a:off x="5941268" y="4131946"/>
            <a:ext cx="609755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TC-13--&gt;Failed(Getting message "Payee added successfully" but should get message "All fields are mandatory")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0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9927-3238-15F8-AE40-B9904038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A2C58F-06C6-7002-D27B-9B1F7D5A1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3E6721F-9D6C-C616-068D-0FCAD46B500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2701-8118-7817-FF07-4740E07A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99D98-88AC-9D73-84CB-17D2B6F8B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435817"/>
            <a:ext cx="57226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E2D94-543A-02C3-B51D-7AEF963540CE}"/>
              </a:ext>
            </a:extLst>
          </p:cNvPr>
          <p:cNvSpPr txBox="1"/>
          <p:nvPr/>
        </p:nvSpPr>
        <p:spPr>
          <a:xfrm>
            <a:off x="6202525" y="1158049"/>
            <a:ext cx="609755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TC-13--&gt;Failed(Getting message "Payee added successfully" but should get message "All fields are mandatory")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6298B-79E3-4DEB-5A1C-7C3A46CF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A757AB3-F954-F60D-734C-8DABFDB55DA2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9.Conclusion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D11EFA7-3DFC-F80C-E719-6F7F13B4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D4FCE39-7094-4745-DCFF-78509927F0C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FFFC-C769-162F-BE3E-A035E1C3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05B64-42C4-DF89-C4DA-D8A4C6DC890C}"/>
              </a:ext>
            </a:extLst>
          </p:cNvPr>
          <p:cNvSpPr txBox="1"/>
          <p:nvPr/>
        </p:nvSpPr>
        <p:spPr>
          <a:xfrm>
            <a:off x="273075" y="1303881"/>
            <a:ext cx="114275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automated the key functionalities of the Zero Bank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a robust hybrid automation framework with POM, data-driven testing, and BDD.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test reusability, maintainability, and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Jenkins for CI/CD and Git for version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detailed reports for better analysis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154856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K Grotesk Bold"/>
              </a:rPr>
              <a:t>1.Introduction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11632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Bank Capstone Project is a full-scale automation testing initiative designed to validate and enhance the functionality of the Zero Bank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employs Selenium WebDriver with Java, along with BDD (Cucumber), to automate critical banking workflows such as authentication, fund transfers, and bill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is to improve software reliability and ensure a seamless user experience by identifying and finding the  potential issues/bugs early.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Maven for dependency management, Git for version control, and Jenkins for 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Continuous Deployment</a:t>
            </a:r>
            <a:r>
              <a:rPr lang="en-US" dirty="0"/>
              <a:t>, the project establishes a maintainable and scalable test automation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hybrid framework follows the Page Object Model (POM) pattern, incorporates data-driven testing, and supports multi-browser execution (Chrome, Firefox, IE).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exception handling, logging, and reporting mechanisms (using ExtentReports) ensure clear test analysis. This initiative aims to enhance test coverage, improve execution efficiency, and establish a structured, reusable, and maintainable automation testing suite.</a:t>
            </a:r>
          </a:p>
          <a:p>
            <a:pPr algn="just"/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5458E-733B-B6C1-2558-213ECAF8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F8242DF-F89B-2CDB-6267-AF28CA3F4E3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2.Objective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9BB7F76-6827-FD1A-FC48-714BA9CD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EB48195-F6C6-1C60-E338-0D96A6D6E72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5A79-06C5-F397-D76A-742F60DF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B2B89-7911-1A47-625C-E53E8C2CA6C2}"/>
              </a:ext>
            </a:extLst>
          </p:cNvPr>
          <p:cNvSpPr txBox="1"/>
          <p:nvPr/>
        </p:nvSpPr>
        <p:spPr>
          <a:xfrm>
            <a:off x="273074" y="1354574"/>
            <a:ext cx="109143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is to improve software reliability and ensure a seamless user experience by identifying and finding the  potential issues/bugs early.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Maven for dependency management, Git for version control, and Jenkins for 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Continuous Deployment </a:t>
            </a:r>
            <a:r>
              <a:rPr lang="en-US" dirty="0"/>
              <a:t>execution, the project establishes a maintainable and scalable test automation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hybrid framework follows the Page Object Model (POM) pattern, incorporates data-driven testing, and supports multi-browser execution (Chrome, Firefox, IE).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exception handling, logging, and reporting mechanisms (using ExtentReports) ensure clear test analysis. This initiative aims to enhance test coverage, improve execution efficiency, and establish a structured, reusable, and maintainable automation testing suite.</a:t>
            </a:r>
          </a:p>
        </p:txBody>
      </p:sp>
    </p:spTree>
    <p:extLst>
      <p:ext uri="{BB962C8B-B14F-4D97-AF65-F5344CB8AC3E}">
        <p14:creationId xmlns:p14="http://schemas.microsoft.com/office/powerpoint/2010/main" val="358442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069D5-28B5-F8C6-79CF-C7626AE4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39159E68-3202-513B-FED1-5840279E945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3.About the Application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BE5A9A1-3E97-6BA6-CA86-998D306A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7F73AD8-938B-5453-5A20-52EBA2EA1CD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AD71-5C32-EEF0-7B4C-1811AAA2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3E70D-C219-5FA9-EFE7-F1CDFCAD1CD7}"/>
              </a:ext>
            </a:extLst>
          </p:cNvPr>
          <p:cNvSpPr txBox="1"/>
          <p:nvPr/>
        </p:nvSpPr>
        <p:spPr>
          <a:xfrm>
            <a:off x="273074" y="1354574"/>
            <a:ext cx="1119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Name:</a:t>
            </a:r>
            <a:r>
              <a:rPr lang="en-US" dirty="0"/>
              <a:t> Zero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URL: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http://zero.webappsecurity.com/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Browser: </a:t>
            </a:r>
            <a:r>
              <a:rPr lang="en-US" dirty="0"/>
              <a:t>Chrome/Firefox/Microsoft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r>
              <a:rPr lang="en-US" dirty="0"/>
              <a:t> Online banking services including authentication, fund transfers, bill payments, and account management.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DE552-47C0-DF15-470D-B1C84828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13" y="2831902"/>
            <a:ext cx="7551174" cy="34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ED6AC-01DB-8648-75A2-4A9E2B44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B3E3ABC-A72E-6D34-A3E5-795B45BEAB6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4.Testing Process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DA38B29-5ED6-DB2E-7AA5-80994A2FA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1514342-E9FE-B9A6-6F94-46D4E5DD6B3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8A9C-D915-1756-4C63-69ABE99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090E6-9168-845C-5E2C-E39EBBB0C4E6}"/>
              </a:ext>
            </a:extLst>
          </p:cNvPr>
          <p:cNvSpPr txBox="1"/>
          <p:nvPr/>
        </p:nvSpPr>
        <p:spPr>
          <a:xfrm>
            <a:off x="347719" y="1300716"/>
            <a:ext cx="11250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 &amp; Technologies Used</a:t>
            </a:r>
          </a:p>
          <a:p>
            <a:pPr>
              <a:buNone/>
            </a:pPr>
            <a:r>
              <a:rPr lang="en-IN" dirty="0"/>
              <a:t> Selenium WebDriver – Browser automation</a:t>
            </a:r>
            <a:br>
              <a:rPr lang="en-IN" dirty="0"/>
            </a:br>
            <a:r>
              <a:rPr lang="en-IN" dirty="0"/>
              <a:t> Java – Test script development</a:t>
            </a:r>
            <a:br>
              <a:rPr lang="en-IN" dirty="0"/>
            </a:br>
            <a:r>
              <a:rPr lang="en-IN" dirty="0"/>
              <a:t> Maven – Dependency &amp; build management</a:t>
            </a:r>
            <a:br>
              <a:rPr lang="en-IN" dirty="0"/>
            </a:br>
            <a:r>
              <a:rPr lang="en-IN" dirty="0"/>
              <a:t> Git – Version control system</a:t>
            </a:r>
            <a:br>
              <a:rPr lang="en-IN" dirty="0"/>
            </a:br>
            <a:r>
              <a:rPr lang="en-IN" dirty="0"/>
              <a:t> Jenkins – CI/CD pipeline execution</a:t>
            </a:r>
            <a:br>
              <a:rPr lang="en-IN" dirty="0"/>
            </a:br>
            <a:r>
              <a:rPr lang="en-IN" dirty="0"/>
              <a:t> BDD (Cucumber) – Writing feature files for test scenarios</a:t>
            </a:r>
            <a:br>
              <a:rPr lang="en-IN" dirty="0"/>
            </a:br>
            <a:r>
              <a:rPr lang="en-IN" dirty="0"/>
              <a:t> TestNG – Test execution and reporting</a:t>
            </a:r>
          </a:p>
          <a:p>
            <a:pPr>
              <a:buNone/>
            </a:pPr>
            <a:br>
              <a:rPr lang="en-IN" dirty="0"/>
            </a:b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Automation Framework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Hybrid Framework with POM (Page Object Model)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Multi-browser execution (Chrome, Firefox, IE).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Data-driven testing using Apache POI.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Exception handling &amp; logging.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Reports generation using Extent/Allure Reports.</a:t>
            </a:r>
          </a:p>
        </p:txBody>
      </p:sp>
    </p:spTree>
    <p:extLst>
      <p:ext uri="{BB962C8B-B14F-4D97-AF65-F5344CB8AC3E}">
        <p14:creationId xmlns:p14="http://schemas.microsoft.com/office/powerpoint/2010/main" val="7141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6F7D5-E073-9C28-4B67-9C24B0C5C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B5DBC98-4B60-A0A4-28D7-00535525C5E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5.Functionalities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3BE0215-7149-DB23-972C-21A07F1A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C90D126-9D90-CFB3-5035-642462FD7F8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0CBF-62AF-F09F-3E3E-6897A43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8E6CF-B0AF-EB5C-E19F-EF62FABC0F95}"/>
              </a:ext>
            </a:extLst>
          </p:cNvPr>
          <p:cNvSpPr txBox="1"/>
          <p:nvPr/>
        </p:nvSpPr>
        <p:spPr>
          <a:xfrm>
            <a:off x="273074" y="1354574"/>
            <a:ext cx="11080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Authentication:</a:t>
            </a:r>
            <a:r>
              <a:rPr lang="en-US" dirty="0"/>
              <a:t> Login and logout functionality with validations for incorrect credentials and empty fields.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Account Summary:</a:t>
            </a:r>
            <a:r>
              <a:rPr lang="en-US" dirty="0"/>
              <a:t> Verification of account details, balances, and different account types (Checking, Savings, Credit Card, Loan).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Fund Transfer:</a:t>
            </a:r>
            <a:r>
              <a:rPr lang="en-US" dirty="0"/>
              <a:t> Money transfers between accounts, validating successful transfers, insufficient funds, and negative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Bill Payments:</a:t>
            </a:r>
            <a:r>
              <a:rPr lang="en-US" dirty="0"/>
              <a:t> Automated bill payments with validation for missing amounts and scheduling future payments.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New Payee Addition:</a:t>
            </a:r>
            <a:r>
              <a:rPr lang="en-US" dirty="0"/>
              <a:t> Ensuring payees can be added successfully with validation for missing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Statements &amp; Documents:</a:t>
            </a:r>
            <a:r>
              <a:rPr lang="en-US" dirty="0"/>
              <a:t> Verification of account statement downloads in PDF format.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Logout Functionality:</a:t>
            </a:r>
            <a:r>
              <a:rPr lang="en-US" dirty="0"/>
              <a:t> Ensuring secure logout and preventing access to previous pages after logging out.</a:t>
            </a:r>
          </a:p>
        </p:txBody>
      </p:sp>
    </p:spTree>
    <p:extLst>
      <p:ext uri="{BB962C8B-B14F-4D97-AF65-F5344CB8AC3E}">
        <p14:creationId xmlns:p14="http://schemas.microsoft.com/office/powerpoint/2010/main" val="134823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F482-76D8-C376-E8A8-43EB003E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E06B1DF-8B0F-D749-EC29-143BBBB3CA2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6.Feature Files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D382A2A-0F9F-543B-9FEF-2D123DA2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BF64444-8B96-EFE7-3F17-892414ECF8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4A55-65F2-DEF8-4896-49794B91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3A959-71AC-DDC4-435C-195D49CF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3" y="766147"/>
            <a:ext cx="3411361" cy="2771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52B6D-7BCC-BD0B-D008-91FA20AE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477" y="766147"/>
            <a:ext cx="3502907" cy="252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B06A7-6E05-2FC2-EEAC-1A5226590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201" y="703918"/>
            <a:ext cx="3376286" cy="3246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03E237-15E1-FF78-BB37-78A57F110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63" y="3764680"/>
            <a:ext cx="3504952" cy="2405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380B0-A199-2BA4-1131-983D7F8D5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764" y="4476799"/>
            <a:ext cx="3828543" cy="1615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F0DEE5-28FF-979B-0CD2-BBAA1BC72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288" y="4443152"/>
            <a:ext cx="3828542" cy="17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9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4A10-08B8-8E40-DF0C-3CC4BB7A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100FC1E-45F8-4EB4-8E48-F006E22E339A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7.Project Structure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5F185B6-6685-2BAF-E2A2-380171679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01AF44A-0799-CDC8-B186-D9252889B96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C9BF-3DDC-FD9A-AF95-EB65FC0E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30615-69A3-9457-6B04-B4E824DE93AC}"/>
              </a:ext>
            </a:extLst>
          </p:cNvPr>
          <p:cNvSpPr txBox="1"/>
          <p:nvPr/>
        </p:nvSpPr>
        <p:spPr>
          <a:xfrm>
            <a:off x="177456" y="1082712"/>
            <a:ext cx="8213491" cy="573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Src/test/java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/pages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-all the locators and methods are present here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/runner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 class extended to “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AbstractTestNGCucumberTests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is a class provided by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Cucumber TestNG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integration. It allows you to execute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Cucumber feature files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test runner.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/step Definitions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is the technical side of feature file and it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all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files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actual automation code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/utility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re-use common functionalities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browser setup, reading data from Excel, taking screenshots, handling waits, etc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kern="100" dirty="0" err="1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IN" sz="1800" u="sng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/test/resources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contains test scenarios written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Gherkin syntax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easy to read and understand.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/config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-It helps in managing environment settings such 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details, URLs, timeouts, database configurations, and test data paths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777C4-3C39-8CDD-5DBE-1402C3A8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66" y="942628"/>
            <a:ext cx="299126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0BF9-13B7-3E7E-6B2B-0B22CE4C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9637CCE-7492-571D-99E0-4DF37C54BB6E}"/>
              </a:ext>
            </a:extLst>
          </p:cNvPr>
          <p:cNvSpPr/>
          <p:nvPr/>
        </p:nvSpPr>
        <p:spPr>
          <a:xfrm>
            <a:off x="273075" y="211475"/>
            <a:ext cx="106437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Screenshots of test cases, reports, screenshots and log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54E5367-874E-F7C3-89E3-450A0C775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A674755-7055-83CF-37E1-F98328813D8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C3AA-1CAF-BC76-0792-F00315CC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A9373-AE85-AC35-81A6-61B150419E58}"/>
              </a:ext>
            </a:extLst>
          </p:cNvPr>
          <p:cNvSpPr txBox="1"/>
          <p:nvPr/>
        </p:nvSpPr>
        <p:spPr>
          <a:xfrm>
            <a:off x="431513" y="861130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Test 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9CE8E-D3EF-8FAE-96FD-9A86B09C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3" y="1230462"/>
            <a:ext cx="10252647" cy="49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0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1073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Google Sans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Akshaya Dhal</cp:lastModifiedBy>
  <cp:revision>19</cp:revision>
  <dcterms:created xsi:type="dcterms:W3CDTF">2024-05-04T13:11:57Z</dcterms:created>
  <dcterms:modified xsi:type="dcterms:W3CDTF">2025-03-22T09:57:49Z</dcterms:modified>
</cp:coreProperties>
</file>