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88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M.AKSHAYA</a:t>
            </a:r>
          </a:p>
          <a:p>
            <a:r>
              <a:rPr lang="en-US" sz="2400" dirty="0"/>
              <a:t>REGISTER NO:312209817</a:t>
            </a:r>
          </a:p>
          <a:p>
            <a:r>
              <a:rPr lang="en-US" sz="2400" dirty="0"/>
              <a:t>NM ID  :5EE052F0477C5BBAF13465F1D2331C43</a:t>
            </a:r>
          </a:p>
          <a:p>
            <a:r>
              <a:rPr lang="en-US" sz="2400" dirty="0"/>
              <a:t>DEPARTMENT:B.COM ACCOUNTING AND FINANCE </a:t>
            </a:r>
          </a:p>
          <a:p>
            <a:r>
              <a:rPr lang="en-US" sz="2400" dirty="0"/>
              <a:t>COLLEGE: 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44FCC8B-82EB-D7DA-0137-D5F63031B305}"/>
              </a:ext>
            </a:extLst>
          </p:cNvPr>
          <p:cNvSpPr txBox="1"/>
          <p:nvPr/>
        </p:nvSpPr>
        <p:spPr>
          <a:xfrm>
            <a:off x="991197" y="1305341"/>
            <a:ext cx="6104964" cy="4247317"/>
          </a:xfrm>
          <a:prstGeom prst="rect">
            <a:avLst/>
          </a:prstGeom>
          <a:noFill/>
        </p:spPr>
        <p:txBody>
          <a:bodyPr wrap="square">
            <a:spAutoFit/>
          </a:bodyPr>
          <a:lstStyle/>
          <a:p>
            <a:pPr marL="285750" indent="-285750">
              <a:buFont typeface="Arial" panose="020B0604020202020204" pitchFamily="34" charset="0"/>
              <a:buChar char="•"/>
            </a:pPr>
            <a:r>
              <a:rPr lang="en-US" b="1" dirty="0"/>
              <a:t>DATA COLLECTION:</a:t>
            </a:r>
          </a:p>
          <a:p>
            <a:pPr marL="285750" indent="-285750">
              <a:buFont typeface="Arial" panose="020B0604020202020204" pitchFamily="34" charset="0"/>
              <a:buChar char="•"/>
            </a:pPr>
            <a:r>
              <a:rPr lang="en-US" dirty="0"/>
              <a:t>download from Kaggle.com</a:t>
            </a:r>
          </a:p>
          <a:p>
            <a:pPr marL="285750" indent="-285750">
              <a:buFont typeface="Arial" panose="020B0604020202020204" pitchFamily="34" charset="0"/>
              <a:buChar char="•"/>
            </a:pPr>
            <a:r>
              <a:rPr lang="en-US" b="1" dirty="0"/>
              <a:t>FEATURE SELECTION:</a:t>
            </a:r>
          </a:p>
          <a:p>
            <a:pPr marL="285750" indent="-285750">
              <a:buFont typeface="Arial" panose="020B0604020202020204" pitchFamily="34" charset="0"/>
              <a:buChar char="•"/>
            </a:pPr>
            <a:r>
              <a:rPr lang="en-US" dirty="0"/>
              <a:t>the method of reducing the input variable to your model by using only relevant data and getting rid of noise in data</a:t>
            </a:r>
          </a:p>
          <a:p>
            <a:pPr marL="285750" indent="-285750">
              <a:buFont typeface="Arial" panose="020B0604020202020204" pitchFamily="34" charset="0"/>
              <a:buChar char="•"/>
            </a:pPr>
            <a:r>
              <a:rPr lang="en-US" b="1" dirty="0"/>
              <a:t>DATA CLEANING:</a:t>
            </a:r>
          </a:p>
          <a:p>
            <a:pPr marL="285750" indent="-285750">
              <a:buFont typeface="Arial" panose="020B0604020202020204" pitchFamily="34" charset="0"/>
              <a:buChar char="•"/>
            </a:pPr>
            <a:r>
              <a:rPr lang="en-US" dirty="0"/>
              <a:t>the process of fixing or removing incorrect, incomplete, or duplicate data in a dataset</a:t>
            </a:r>
          </a:p>
          <a:p>
            <a:pPr marL="285750" indent="-285750">
              <a:buFont typeface="Arial" panose="020B0604020202020204" pitchFamily="34" charset="0"/>
              <a:buChar char="•"/>
            </a:pPr>
            <a:r>
              <a:rPr lang="en-US" b="1" dirty="0"/>
              <a:t>PERFORMANCE LEVEL:</a:t>
            </a:r>
          </a:p>
          <a:p>
            <a:pPr marL="285750" indent="-285750">
              <a:buFont typeface="Arial" panose="020B0604020202020204" pitchFamily="34" charset="0"/>
              <a:buChar char="•"/>
            </a:pPr>
            <a:r>
              <a:rPr lang="en-US" dirty="0"/>
              <a:t>calculate the performance level of employees by considering the current employee rating column</a:t>
            </a:r>
          </a:p>
          <a:p>
            <a:pPr marL="285750" indent="-285750">
              <a:buFont typeface="Arial" panose="020B0604020202020204" pitchFamily="34" charset="0"/>
              <a:buChar char="•"/>
            </a:pPr>
            <a:r>
              <a:rPr lang="en-US" b="1" dirty="0"/>
              <a:t>PIVOT TABLE:</a:t>
            </a:r>
          </a:p>
          <a:p>
            <a:pPr marL="285750" indent="-285750">
              <a:buFont typeface="Arial" panose="020B0604020202020204" pitchFamily="34" charset="0"/>
              <a:buChar char="•"/>
            </a:pPr>
            <a:r>
              <a:rPr lang="en-US" dirty="0"/>
              <a:t>To summarize the employee analysis</a:t>
            </a:r>
          </a:p>
          <a:p>
            <a:pPr marL="285750" indent="-285750">
              <a:buFont typeface="Arial" panose="020B0604020202020204" pitchFamily="34" charset="0"/>
              <a:buChar char="•"/>
            </a:pPr>
            <a:r>
              <a:rPr lang="en-US" b="1" dirty="0"/>
              <a:t>GRAPH:</a:t>
            </a:r>
          </a:p>
          <a:p>
            <a:pPr marL="285750" indent="-285750">
              <a:buFont typeface="Arial" panose="020B0604020202020204" pitchFamily="34" charset="0"/>
              <a:buChar char="•"/>
            </a:pPr>
            <a:r>
              <a:rPr lang="en-US" dirty="0"/>
              <a:t>To visualize the data through graphical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B54ECAE-5DCE-CB25-B50C-63E1A626A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974" y="1695450"/>
            <a:ext cx="3524163" cy="30576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D54553-7093-3B34-2A9A-BDBA59D0EA7C}"/>
              </a:ext>
            </a:extLst>
          </p:cNvPr>
          <p:cNvSpPr txBox="1"/>
          <p:nvPr/>
        </p:nvSpPr>
        <p:spPr>
          <a:xfrm>
            <a:off x="1367117" y="1443841"/>
            <a:ext cx="6104964" cy="3970318"/>
          </a:xfrm>
          <a:prstGeom prst="rect">
            <a:avLst/>
          </a:prstGeom>
          <a:noFill/>
        </p:spPr>
        <p:txBody>
          <a:bodyPr wrap="square">
            <a:spAutoFit/>
          </a:bodyPr>
          <a:lstStyle/>
          <a:p>
            <a:r>
              <a:rPr lang="en-US" dirty="0"/>
              <a:t>An employee performance analysis conclusion should summarize an employee's performance during the review period, and highlight their strengths and areas for improvement. The conclusion can also include the employee's relative worth to the organization and their potential for future development. Here are some examples of what to include in a performance analysis conclusion: Strengths: "John consistently exceeds expectations and is always willing to help others" Areas for improvement: "The employee could improve in area X" Future development: "The employee has potential for future development in area X" Performance appraisals, also known as performance evaluations, reviews, or development discussions, are a formal process that helps employees identify areas for improvement, set goals, and receive feedback and recognition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5C327969-33F8-16C8-653A-53780E0A6740}"/>
              </a:ext>
            </a:extLst>
          </p:cNvPr>
          <p:cNvSpPr txBox="1"/>
          <p:nvPr/>
        </p:nvSpPr>
        <p:spPr>
          <a:xfrm>
            <a:off x="975603" y="2383027"/>
            <a:ext cx="6104964" cy="1477328"/>
          </a:xfrm>
          <a:prstGeom prst="rect">
            <a:avLst/>
          </a:prstGeom>
          <a:noFill/>
        </p:spPr>
        <p:txBody>
          <a:bodyPr wrap="square">
            <a:spAutoFit/>
          </a:bodyPr>
          <a:lstStyle/>
          <a:p>
            <a:r>
              <a:rPr lang="en-US" dirty="0"/>
              <a:t>Performance Analysis is a specialised discipline that provides athletes and coaches with objective information that helps them understand performance. This process is underpinned by systematic observation, which provides valid, reliable and detailed information relating to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2647950"/>
            <a:ext cx="7924800" cy="1200329"/>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analysis is a specialized discipline that uses systematic observation to provide objective information about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BDF080F4-C859-803E-C9AC-B9EA88355A34}"/>
              </a:ext>
            </a:extLst>
          </p:cNvPr>
          <p:cNvSpPr txBox="1"/>
          <p:nvPr/>
        </p:nvSpPr>
        <p:spPr>
          <a:xfrm>
            <a:off x="1380389" y="1953811"/>
            <a:ext cx="2564081" cy="230832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marL="285750" indent="-285750">
              <a:buFont typeface="Arial" panose="020B0604020202020204" pitchFamily="34" charset="0"/>
              <a:buChar char="•"/>
            </a:pPr>
            <a:r>
              <a:rPr lang="en-US" dirty="0"/>
              <a:t>Employees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Managers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HR departments</a:t>
            </a:r>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r>
              <a:rPr lang="en-US" dirty="0"/>
              <a:t>Organizations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89C58F3-AF82-8E7D-0DFB-E27D8695CFB1}"/>
              </a:ext>
            </a:extLst>
          </p:cNvPr>
          <p:cNvSpPr txBox="1"/>
          <p:nvPr/>
        </p:nvSpPr>
        <p:spPr>
          <a:xfrm>
            <a:off x="3045759" y="2187256"/>
            <a:ext cx="4628029" cy="2308324"/>
          </a:xfrm>
          <a:prstGeom prst="rect">
            <a:avLst/>
          </a:prstGeom>
          <a:noFill/>
        </p:spPr>
        <p:txBody>
          <a:bodyPr wrap="square">
            <a:spAutoFit/>
          </a:bodyPr>
          <a:lstStyle/>
          <a:p>
            <a:pPr marL="285750" indent="-285750">
              <a:buFont typeface="Arial" panose="020B0604020202020204" pitchFamily="34" charset="0"/>
              <a:buChar char="•"/>
            </a:pPr>
            <a:r>
              <a:rPr lang="en-US" dirty="0"/>
              <a:t>Conditional Formatting - To highlight the missing values</a:t>
            </a:r>
          </a:p>
          <a:p>
            <a:pPr marL="285750" indent="-285750">
              <a:buFont typeface="Arial" panose="020B0604020202020204" pitchFamily="34" charset="0"/>
              <a:buChar char="•"/>
            </a:pPr>
            <a:r>
              <a:rPr lang="en-US" dirty="0"/>
              <a:t>Filtering - To remove the missing values</a:t>
            </a:r>
          </a:p>
          <a:p>
            <a:pPr marL="285750" indent="-285750">
              <a:buFont typeface="Arial" panose="020B0604020202020204" pitchFamily="34" charset="0"/>
              <a:buChar char="•"/>
            </a:pPr>
            <a:r>
              <a:rPr lang="en-US" dirty="0"/>
              <a:t>Formula(IFS) - To calculate the employee performance level</a:t>
            </a:r>
          </a:p>
          <a:p>
            <a:pPr marL="285750" indent="-285750">
              <a:buFont typeface="Arial" panose="020B0604020202020204" pitchFamily="34" charset="0"/>
              <a:buChar char="•"/>
            </a:pPr>
            <a:r>
              <a:rPr lang="en-US" dirty="0"/>
              <a:t>Pivot Table - To summarize</a:t>
            </a:r>
          </a:p>
          <a:p>
            <a:pPr marL="285750" indent="-285750">
              <a:buFont typeface="Arial" panose="020B0604020202020204" pitchFamily="34" charset="0"/>
              <a:buChar char="•"/>
            </a:pPr>
            <a:r>
              <a:rPr lang="en-US" dirty="0"/>
              <a:t>Graphical representation -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E5078E5C-3305-7D77-CA07-B0F084416EB2}"/>
              </a:ext>
            </a:extLst>
          </p:cNvPr>
          <p:cNvSpPr txBox="1"/>
          <p:nvPr/>
        </p:nvSpPr>
        <p:spPr>
          <a:xfrm>
            <a:off x="1151964" y="1712730"/>
            <a:ext cx="6104964" cy="3139321"/>
          </a:xfrm>
          <a:prstGeom prst="rect">
            <a:avLst/>
          </a:prstGeom>
          <a:noFill/>
        </p:spPr>
        <p:txBody>
          <a:bodyPr wrap="square">
            <a:spAutoFit/>
          </a:bodyPr>
          <a:lstStyle/>
          <a:p>
            <a:pPr marL="285750" indent="-285750">
              <a:buFont typeface="Arial" panose="020B0604020202020204" pitchFamily="34" charset="0"/>
              <a:buChar char="•"/>
            </a:pPr>
            <a:r>
              <a:rPr lang="en-US" dirty="0"/>
              <a:t>Employee dataset excel download from Kaggle.com</a:t>
            </a:r>
          </a:p>
          <a:p>
            <a:pPr marL="285750" indent="-285750">
              <a:buFont typeface="Arial" panose="020B0604020202020204" pitchFamily="34" charset="0"/>
              <a:buChar char="•"/>
            </a:pPr>
            <a:r>
              <a:rPr lang="en-US" dirty="0"/>
              <a:t>It’s has 26 features but we considered only 9 features such as :</a:t>
            </a:r>
          </a:p>
          <a:p>
            <a:pPr marL="285750" indent="-285750">
              <a:buFont typeface="Arial" panose="020B0604020202020204" pitchFamily="34" charset="0"/>
              <a:buChar char="•"/>
            </a:pPr>
            <a:r>
              <a:rPr lang="en-US" dirty="0"/>
              <a:t>Employee I’d (numerical values )</a:t>
            </a:r>
          </a:p>
          <a:p>
            <a:pPr marL="285750" indent="-285750">
              <a:buFont typeface="Arial" panose="020B0604020202020204" pitchFamily="34" charset="0"/>
              <a:buChar char="•"/>
            </a:pPr>
            <a:r>
              <a:rPr lang="en-US" dirty="0"/>
              <a:t>First name and last name (text)</a:t>
            </a:r>
          </a:p>
          <a:p>
            <a:pPr marL="285750" indent="-285750">
              <a:buFont typeface="Arial" panose="020B0604020202020204" pitchFamily="34" charset="0"/>
              <a:buChar char="•"/>
            </a:pPr>
            <a:r>
              <a:rPr lang="en-US" dirty="0"/>
              <a:t>Employee type</a:t>
            </a:r>
          </a:p>
          <a:p>
            <a:pPr marL="285750" indent="-285750">
              <a:buFont typeface="Arial" panose="020B0604020202020204" pitchFamily="34" charset="0"/>
              <a:buChar char="•"/>
            </a:pPr>
            <a:r>
              <a:rPr lang="en-US" dirty="0"/>
              <a:t>Employee status </a:t>
            </a:r>
          </a:p>
          <a:p>
            <a:pPr marL="285750" indent="-285750">
              <a:buFont typeface="Arial" panose="020B0604020202020204" pitchFamily="34" charset="0"/>
              <a:buChar char="•"/>
            </a:pPr>
            <a:r>
              <a:rPr lang="en-US" dirty="0"/>
              <a:t>Performance level</a:t>
            </a:r>
          </a:p>
          <a:p>
            <a:pPr marL="285750" indent="-285750">
              <a:buFont typeface="Arial" panose="020B0604020202020204" pitchFamily="34" charset="0"/>
              <a:buChar char="•"/>
            </a:pPr>
            <a:r>
              <a:rPr lang="en-US" dirty="0"/>
              <a:t>Gender code </a:t>
            </a:r>
          </a:p>
          <a:p>
            <a:pPr marL="285750" indent="-285750">
              <a:buFont typeface="Arial" panose="020B0604020202020204" pitchFamily="34" charset="0"/>
              <a:buChar char="•"/>
            </a:pPr>
            <a:r>
              <a:rPr lang="en-US" dirty="0"/>
              <a:t>Employee rating </a:t>
            </a:r>
          </a:p>
          <a:p>
            <a:pPr marL="285750" indent="-285750">
              <a:buFont typeface="Arial" panose="020B0604020202020204" pitchFamily="34" charset="0"/>
              <a:buChar char="•"/>
            </a:pPr>
            <a:r>
              <a:rPr lang="en-US" dirty="0"/>
              <a:t>Business unit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59106" y="2425248"/>
            <a:ext cx="8534018" cy="1384995"/>
          </a:xfrm>
          <a:prstGeom prst="rect">
            <a:avLst/>
          </a:prstGeom>
          <a:noFill/>
        </p:spPr>
        <p:txBody>
          <a:bodyPr wrap="square" rtlCol="0">
            <a:spAutoFit/>
          </a:bodyPr>
          <a:lstStyle/>
          <a:p>
            <a:pPr algn="l"/>
            <a:r>
              <a:rPr lang="en-US" sz="2800" dirty="0">
                <a:solidFill>
                  <a:srgbClr val="0D0D0D"/>
                </a:solidFill>
                <a:latin typeface="Times New Roman" panose="02020603050405020304" pitchFamily="18" charset="0"/>
                <a:cs typeface="Times New Roman" panose="02020603050405020304" pitchFamily="18" charset="0"/>
              </a:rPr>
              <a:t>PERFORMANCE LEVEL</a:t>
            </a:r>
          </a:p>
          <a:p>
            <a:pPr algn="l"/>
            <a:r>
              <a:rPr lang="en-US" sz="2800" b="0" i="0" dirty="0">
                <a:solidFill>
                  <a:srgbClr val="0D0D0D"/>
                </a:solidFill>
                <a:effectLst/>
                <a:latin typeface="Times New Roman" panose="02020603050405020304" pitchFamily="18" charset="0"/>
                <a:cs typeface="Times New Roman" panose="02020603050405020304" pitchFamily="18" charset="0"/>
              </a:rPr>
              <a:t>=IFS(Z8</a:t>
            </a:r>
            <a:r>
              <a:rPr lang="en-US" sz="2800" dirty="0">
                <a:solidFill>
                  <a:srgbClr val="0D0D0D"/>
                </a:solidFill>
                <a:latin typeface="Times New Roman" panose="02020603050405020304" pitchFamily="18" charset="0"/>
                <a:cs typeface="Times New Roman" panose="02020603050405020304" pitchFamily="18" charset="0"/>
              </a:rPr>
              <a:t>&gt;=5,”VERYHIGH”,Z8&gt;=4,”High”,</a:t>
            </a:r>
          </a:p>
          <a:p>
            <a:pPr algn="l"/>
            <a:r>
              <a:rPr lang="en-US" sz="2800" dirty="0">
                <a:solidFill>
                  <a:srgbClr val="0D0D0D"/>
                </a:solidFill>
                <a:latin typeface="Times New Roman" panose="02020603050405020304" pitchFamily="18" charset="0"/>
                <a:cs typeface="Times New Roman" panose="02020603050405020304" pitchFamily="18" charset="0"/>
              </a:rPr>
              <a:t>Z8&gt;=3”Medium”True,”Low”)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Akshaya M</cp:lastModifiedBy>
  <cp:revision>19</cp:revision>
  <dcterms:created xsi:type="dcterms:W3CDTF">2024-03-29T15:07:22Z</dcterms:created>
  <dcterms:modified xsi:type="dcterms:W3CDTF">2024-08-27T16:12:14Z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