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9075ED6-C7D1-4A17-A14A-8F0039F6B253}" type="datetimeFigureOut">
              <a:rPr lang="en-US" smtClean="0"/>
              <a:pPr/>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9075ED6-C7D1-4A17-A14A-8F0039F6B253}"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9075ED6-C7D1-4A17-A14A-8F0039F6B253}" type="datetimeFigureOut">
              <a:rPr lang="en-US" smtClean="0"/>
              <a:pPr/>
              <a:t>8/28/2024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9075ED6-C7D1-4A17-A14A-8F0039F6B253}" type="datetimeFigureOut">
              <a:rPr lang="en-US" smtClean="0"/>
              <a:pPr/>
              <a:t>8/28/2024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75ED6-C7D1-4A17-A14A-8F0039F6B253}" type="datetimeFigureOut">
              <a:rPr lang="en-US" smtClean="0"/>
              <a:pPr/>
              <a:t>8/28/2024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9075ED6-C7D1-4A17-A14A-8F0039F6B253}" type="datetimeFigureOut">
              <a:rPr lang="en-US" smtClean="0"/>
              <a:pPr/>
              <a:t>8/28/2024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9075ED6-C7D1-4A17-A14A-8F0039F6B253}" type="datetimeFigureOut">
              <a:rPr lang="en-US" smtClean="0"/>
              <a:pPr/>
              <a:t>8/28/2024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494AD18-FBAB-47ED-A2D0-7A04001F66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9075ED6-C7D1-4A17-A14A-8F0039F6B253}" type="datetimeFigureOut">
              <a:rPr lang="en-US" smtClean="0"/>
              <a:pPr/>
              <a:t>8/28/2024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494AD18-FBAB-47ED-A2D0-7A04001F66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tx1"/>
                </a:solidFill>
                <a:latin typeface="Aharoni" pitchFamily="2" charset="-79"/>
                <a:cs typeface="Aharoni" pitchFamily="2" charset="-79"/>
              </a:rPr>
              <a:t>EMPLOYEES PERFORMANCE ON SALES</a:t>
            </a:r>
          </a:p>
        </p:txBody>
      </p:sp>
      <p:sp>
        <p:nvSpPr>
          <p:cNvPr id="3" name="Subtitle 2"/>
          <p:cNvSpPr>
            <a:spLocks noGrp="1"/>
          </p:cNvSpPr>
          <p:nvPr>
            <p:ph type="subTitle" idx="1"/>
          </p:nvPr>
        </p:nvSpPr>
        <p:spPr/>
        <p:txBody>
          <a:bodyPr>
            <a:normAutofit/>
          </a:bodyPr>
          <a:lstStyle/>
          <a:p>
            <a:r>
              <a:rPr lang="en-IN" dirty="0">
                <a:solidFill>
                  <a:schemeClr val="tx1">
                    <a:lumMod val="95000"/>
                    <a:lumOff val="5000"/>
                  </a:schemeClr>
                </a:solidFill>
              </a:rPr>
              <a:t>P</a:t>
            </a:r>
            <a:r>
              <a:rPr lang="en-US" dirty="0">
                <a:solidFill>
                  <a:schemeClr val="tx1">
                    <a:lumMod val="95000"/>
                    <a:lumOff val="5000"/>
                  </a:schemeClr>
                </a:solidFill>
              </a:rPr>
              <a:t>RESNTED BY:</a:t>
            </a:r>
            <a:r>
              <a:rPr lang="en-IN" dirty="0">
                <a:solidFill>
                  <a:schemeClr val="tx1">
                    <a:lumMod val="95000"/>
                    <a:lumOff val="5000"/>
                  </a:schemeClr>
                </a:solidFill>
              </a:rPr>
              <a:t> AKSHAYA B</a:t>
            </a:r>
          </a:p>
          <a:p>
            <a:r>
              <a:rPr lang="en-US" dirty="0">
                <a:solidFill>
                  <a:schemeClr val="tx1">
                    <a:lumMod val="95000"/>
                    <a:lumOff val="5000"/>
                  </a:schemeClr>
                </a:solidFill>
              </a:rPr>
              <a:t>REGISTER ID:312204</a:t>
            </a:r>
            <a:r>
              <a:rPr lang="en-IN" dirty="0">
                <a:solidFill>
                  <a:schemeClr val="tx1">
                    <a:lumMod val="95000"/>
                    <a:lumOff val="5000"/>
                  </a:schemeClr>
                </a:solidFill>
              </a:rPr>
              <a:t>558, C823A935580FFD981ED409AE2515288D</a:t>
            </a:r>
            <a:endParaRPr lang="en-IN" dirty="0">
              <a:solidFill>
                <a:schemeClr val="tx1">
                  <a:lumMod val="95000"/>
                  <a:lumOff val="5000"/>
                </a:schemeClr>
              </a:solidFill>
            </a:endParaRPr>
          </a:p>
          <a:p>
            <a:r>
              <a:rPr lang="en-US" dirty="0">
                <a:solidFill>
                  <a:schemeClr val="tx1">
                    <a:lumMod val="95000"/>
                    <a:lumOff val="5000"/>
                  </a:schemeClr>
                </a:solidFill>
              </a:rPr>
              <a:t>DEPARTMENT:COMMERCE</a:t>
            </a:r>
          </a:p>
          <a:p>
            <a:r>
              <a:rPr lang="en-US" dirty="0">
                <a:solidFill>
                  <a:schemeClr val="tx1">
                    <a:lumMod val="95000"/>
                    <a:lumOff val="5000"/>
                  </a:schemeClr>
                </a:solidFill>
              </a:rPr>
              <a:t>COLLEGE:K.C.S.KASI NADAR COLLEGE ARTS &amp;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2133600" cy="914400"/>
          </a:xfrm>
        </p:spPr>
        <p:txBody>
          <a:bodyPr>
            <a:normAutofit fontScale="90000"/>
          </a:bodyPr>
          <a:lstStyle/>
          <a:p>
            <a:r>
              <a:rPr lang="en-US" dirty="0"/>
              <a:t>RESULT</a:t>
            </a:r>
          </a:p>
        </p:txBody>
      </p:sp>
      <p:sp>
        <p:nvSpPr>
          <p:cNvPr id="3" name="Text Placeholder 2"/>
          <p:cNvSpPr>
            <a:spLocks noGrp="1"/>
          </p:cNvSpPr>
          <p:nvPr>
            <p:ph type="body" idx="1"/>
          </p:nvPr>
        </p:nvSpPr>
        <p:spPr>
          <a:xfrm>
            <a:off x="685800" y="1371600"/>
            <a:ext cx="8022336" cy="685800"/>
          </a:xfrm>
        </p:spPr>
        <p:txBody>
          <a:bodyPr/>
          <a:lstStyle/>
          <a:p>
            <a:endParaRPr lang="en-US" dirty="0"/>
          </a:p>
        </p:txBody>
      </p:sp>
      <p:pic>
        <p:nvPicPr>
          <p:cNvPr id="4" name="Picture 3" descr="SALES RE.jpg"/>
          <p:cNvPicPr>
            <a:picLocks noChangeAspect="1"/>
          </p:cNvPicPr>
          <p:nvPr/>
        </p:nvPicPr>
        <p:blipFill>
          <a:blip r:embed="rId2"/>
          <a:stretch>
            <a:fillRect/>
          </a:stretch>
        </p:blipFill>
        <p:spPr>
          <a:xfrm>
            <a:off x="0" y="1371600"/>
            <a:ext cx="9144000" cy="50789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13192" cy="1636776"/>
          </a:xfrm>
        </p:spPr>
        <p:txBody>
          <a:bodyPr/>
          <a:lstStyle/>
          <a:p>
            <a:r>
              <a:rPr lang="en-US" dirty="0"/>
              <a:t>CONCLUSION</a:t>
            </a:r>
          </a:p>
        </p:txBody>
      </p:sp>
      <p:sp>
        <p:nvSpPr>
          <p:cNvPr id="3" name="Text Placeholder 2"/>
          <p:cNvSpPr>
            <a:spLocks noGrp="1"/>
          </p:cNvSpPr>
          <p:nvPr>
            <p:ph type="body" idx="1"/>
          </p:nvPr>
        </p:nvSpPr>
        <p:spPr>
          <a:xfrm>
            <a:off x="609600" y="2209800"/>
            <a:ext cx="8022336" cy="4648200"/>
          </a:xfrm>
        </p:spPr>
        <p:txBody>
          <a:bodyPr>
            <a:normAutofit/>
          </a:bodyPr>
          <a:lstStyle/>
          <a:p>
            <a:endParaRPr lang="en-US" dirty="0">
              <a:latin typeface="Constantia" pitchFamily="18" charset="0"/>
            </a:endParaRPr>
          </a:p>
          <a:p>
            <a:endParaRPr lang="en-US" dirty="0">
              <a:latin typeface="Constantia" pitchFamily="18" charset="0"/>
            </a:endParaRPr>
          </a:p>
          <a:p>
            <a:r>
              <a:rPr lang="en-US" dirty="0">
                <a:latin typeface="Constantia" pitchFamily="18" charset="0"/>
              </a:rPr>
              <a:t>The sales REGIONWISE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dirty="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u="sng" dirty="0">
                <a:solidFill>
                  <a:schemeClr val="tx1">
                    <a:lumMod val="50000"/>
                  </a:schemeClr>
                </a:solidFill>
              </a:rPr>
              <a:t>PROJECT TITLE</a:t>
            </a:r>
          </a:p>
        </p:txBody>
      </p:sp>
      <p:sp>
        <p:nvSpPr>
          <p:cNvPr id="3" name="Subtitle 2"/>
          <p:cNvSpPr>
            <a:spLocks noGrp="1"/>
          </p:cNvSpPr>
          <p:nvPr>
            <p:ph type="subTitle" idx="1"/>
          </p:nvPr>
        </p:nvSpPr>
        <p:spPr/>
        <p:txBody>
          <a:bodyPr>
            <a:noAutofit/>
          </a:bodyPr>
          <a:lstStyle/>
          <a:p>
            <a:pPr algn="ctr"/>
            <a:r>
              <a:rPr lang="en-US" sz="7200" dirty="0">
                <a:solidFill>
                  <a:schemeClr val="tx1">
                    <a:lumMod val="95000"/>
                  </a:schemeClr>
                </a:solidFill>
              </a:rPr>
              <a:t>SALES REGIONWISE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endParaRPr lang="en-US" dirty="0"/>
          </a:p>
        </p:txBody>
      </p:sp>
      <p:sp>
        <p:nvSpPr>
          <p:cNvPr id="3" name="Text Placeholder 2"/>
          <p:cNvSpPr>
            <a:spLocks noGrp="1"/>
          </p:cNvSpPr>
          <p:nvPr>
            <p:ph type="body" idx="1"/>
          </p:nvPr>
        </p:nvSpPr>
        <p:spPr>
          <a:xfrm>
            <a:off x="609600" y="1828800"/>
            <a:ext cx="8153400" cy="2209800"/>
          </a:xfrm>
        </p:spPr>
        <p:txBody>
          <a:bodyPr>
            <a:noAutofit/>
          </a:bodyPr>
          <a:lstStyle/>
          <a:p>
            <a:pPr algn="ctr">
              <a:buFont typeface="Arial" pitchFamily="34" charset="0"/>
              <a:buChar char="•"/>
            </a:pPr>
            <a:r>
              <a:rPr lang="en-US" sz="3600" dirty="0"/>
              <a:t>PROBLEM</a:t>
            </a:r>
          </a:p>
          <a:p>
            <a:pPr algn="ctr">
              <a:buFont typeface="Arial" pitchFamily="34" charset="0"/>
              <a:buChar char="•"/>
            </a:pPr>
            <a:r>
              <a:rPr lang="en-US" sz="3600" dirty="0"/>
              <a:t>PROJECT OVERVIEW</a:t>
            </a:r>
          </a:p>
          <a:p>
            <a:pPr algn="ctr">
              <a:buFont typeface="Arial" pitchFamily="34" charset="0"/>
              <a:buChar char="•"/>
            </a:pPr>
            <a:r>
              <a:rPr lang="en-US" sz="3600" dirty="0"/>
              <a:t>END USERS</a:t>
            </a:r>
          </a:p>
          <a:p>
            <a:pPr algn="ctr">
              <a:buFont typeface="Arial" pitchFamily="34" charset="0"/>
              <a:buChar char="•"/>
            </a:pPr>
            <a:r>
              <a:rPr lang="en-US" sz="3600" dirty="0"/>
              <a:t>OUR SOLUTION AND PROPOSITION</a:t>
            </a:r>
          </a:p>
          <a:p>
            <a:pPr algn="ctr">
              <a:buFont typeface="Arial" pitchFamily="34" charset="0"/>
              <a:buChar char="•"/>
            </a:pPr>
            <a:r>
              <a:rPr lang="en-US" sz="3600" dirty="0"/>
              <a:t>DATASET DESCRIPTION</a:t>
            </a:r>
          </a:p>
          <a:p>
            <a:pPr algn="ctr">
              <a:buFont typeface="Arial" pitchFamily="34" charset="0"/>
              <a:buChar char="•"/>
            </a:pPr>
            <a:r>
              <a:rPr lang="en-US" sz="3600" dirty="0"/>
              <a:t>MODELLING APPROACH</a:t>
            </a:r>
          </a:p>
          <a:p>
            <a:pPr algn="ctr">
              <a:buFont typeface="Arial" pitchFamily="34" charset="0"/>
              <a:buChar char="•"/>
            </a:pPr>
            <a:r>
              <a:rPr lang="en-US" sz="3600" dirty="0"/>
              <a:t>RESULTS AND DISCUSSION</a:t>
            </a:r>
          </a:p>
          <a:p>
            <a:pPr algn="ctr">
              <a:buFont typeface="Arial" pitchFamily="34" charset="0"/>
              <a:buChar char="•"/>
            </a:pPr>
            <a:r>
              <a:rPr lang="en-US" sz="36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a:xfrm>
            <a:off x="685800" y="2667000"/>
            <a:ext cx="8153400" cy="3657600"/>
          </a:xfrm>
        </p:spPr>
        <p:txBody>
          <a:bodyPr>
            <a:noAutofit/>
          </a:bodyPr>
          <a:lstStyle/>
          <a:p>
            <a:pPr algn="ctr"/>
            <a:r>
              <a:rPr lang="en-US" sz="1800" dirty="0">
                <a:solidFill>
                  <a:schemeClr val="bg1"/>
                </a:solidFill>
              </a:rPr>
              <a:t>The main problem is the inconsistent sales performance across regions, which is impacting overall company revenue and growth potential. Specifically:</a:t>
            </a:r>
          </a:p>
          <a:p>
            <a:pPr algn="ctr"/>
            <a:endParaRPr lang="en-US" sz="1800" dirty="0">
              <a:solidFill>
                <a:schemeClr val="bg1"/>
              </a:solidFill>
            </a:endParaRPr>
          </a:p>
          <a:p>
            <a:pPr algn="ctr"/>
            <a:r>
              <a:rPr lang="en-US" sz="1800" b="1" u="sng" dirty="0">
                <a:solidFill>
                  <a:schemeClr val="bg1"/>
                </a:solidFill>
              </a:rPr>
              <a:t>Underperformance</a:t>
            </a:r>
            <a:r>
              <a:rPr lang="en-US" sz="1800" b="1" dirty="0">
                <a:solidFill>
                  <a:schemeClr val="bg1"/>
                </a:solidFill>
              </a:rPr>
              <a:t>:</a:t>
            </a:r>
            <a:r>
              <a:rPr lang="en-US" sz="1800" dirty="0">
                <a:solidFill>
                  <a:schemeClr val="bg1"/>
                </a:solidFill>
              </a:rPr>
              <a:t> Certain regions are not meeting their sales targets, leading to lower revenue than projected.</a:t>
            </a:r>
          </a:p>
          <a:p>
            <a:pPr algn="ctr"/>
            <a:endParaRPr lang="en-US" sz="1800" dirty="0">
              <a:solidFill>
                <a:schemeClr val="bg1"/>
              </a:solidFill>
            </a:endParaRPr>
          </a:p>
          <a:p>
            <a:pPr algn="ctr"/>
            <a:r>
              <a:rPr lang="en-US" sz="1800" b="1" u="sng" dirty="0" err="1">
                <a:solidFill>
                  <a:schemeClr val="bg1"/>
                </a:solidFill>
              </a:rPr>
              <a:t>Overperformance</a:t>
            </a:r>
            <a:r>
              <a:rPr lang="en-US" sz="1800" b="1" u="sng" dirty="0">
                <a:solidFill>
                  <a:schemeClr val="bg1"/>
                </a:solidFill>
              </a:rPr>
              <a:t> Analysis</a:t>
            </a:r>
            <a:r>
              <a:rPr lang="en-US" sz="1800" b="1" dirty="0">
                <a:solidFill>
                  <a:schemeClr val="bg1"/>
                </a:solidFill>
              </a:rPr>
              <a:t>:</a:t>
            </a:r>
            <a:r>
              <a:rPr lang="en-US" sz="1800" dirty="0">
                <a:solidFill>
                  <a:schemeClr val="bg1"/>
                </a:solidFill>
              </a:rPr>
              <a:t> While some regions exceed targets, the strategies and factors contributing to their success are not fully understood or replicated in other regions.</a:t>
            </a:r>
          </a:p>
          <a:p>
            <a:pPr algn="ctr"/>
            <a:endParaRPr lang="en-US" sz="1800" dirty="0">
              <a:solidFill>
                <a:schemeClr val="bg1"/>
              </a:solidFill>
            </a:endParaRPr>
          </a:p>
          <a:p>
            <a:r>
              <a:rPr lang="en-US" sz="1800" b="1" u="sng" dirty="0">
                <a:solidFill>
                  <a:schemeClr val="bg1"/>
                </a:solidFill>
              </a:rPr>
              <a:t>Resource Allocation</a:t>
            </a:r>
            <a:r>
              <a:rPr lang="en-US" sz="1800" b="1" dirty="0">
                <a:solidFill>
                  <a:schemeClr val="bg1"/>
                </a:solidFill>
              </a:rPr>
              <a:t>:</a:t>
            </a:r>
            <a:r>
              <a:rPr lang="en-US" sz="1800" dirty="0">
                <a:solidFill>
                  <a:schemeClr val="bg1"/>
                </a:solidFill>
              </a:rPr>
              <a:t> There may be inefficiencies in how resources are allocated and utilized across different region</a:t>
            </a:r>
          </a:p>
          <a:p>
            <a:pPr algn="ctr"/>
            <a:endParaRPr lang="en-US"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OVERIEW ABOUT SALES REGIONWISE</a:t>
            </a:r>
          </a:p>
        </p:txBody>
      </p:sp>
      <p:sp>
        <p:nvSpPr>
          <p:cNvPr id="3" name="Text Placeholder 2"/>
          <p:cNvSpPr>
            <a:spLocks noGrp="1"/>
          </p:cNvSpPr>
          <p:nvPr>
            <p:ph type="body" idx="1"/>
          </p:nvPr>
        </p:nvSpPr>
        <p:spPr>
          <a:xfrm>
            <a:off x="762000" y="1676400"/>
            <a:ext cx="8022336" cy="5181600"/>
          </a:xfrm>
        </p:spPr>
        <p:txBody>
          <a:bodyPr>
            <a:normAutofit fontScale="92500" lnSpcReduction="20000"/>
          </a:bodyPr>
          <a:lstStyle/>
          <a:p>
            <a:r>
              <a:rPr lang="en-US" sz="2200" dirty="0"/>
              <a:t>Understanding sales performance on a regional basis involves analyzing how different areas or territories contribute to a company's overall revenue and growth. Here’s an overview of key aspects related to sales performance </a:t>
            </a:r>
            <a:r>
              <a:rPr lang="en-US" sz="2200" dirty="0" err="1"/>
              <a:t>regionwise</a:t>
            </a:r>
            <a:r>
              <a:rPr lang="en-US" sz="2200" dirty="0"/>
              <a:t>:</a:t>
            </a:r>
          </a:p>
          <a:p>
            <a:endParaRPr lang="en-US" sz="2200" dirty="0"/>
          </a:p>
          <a:p>
            <a:pPr>
              <a:buFont typeface="Wingdings" pitchFamily="2" charset="2"/>
              <a:buChar char="Ø"/>
            </a:pPr>
            <a:r>
              <a:rPr lang="en-US" u="sng" dirty="0">
                <a:solidFill>
                  <a:schemeClr val="bg1">
                    <a:lumMod val="95000"/>
                    <a:lumOff val="5000"/>
                  </a:schemeClr>
                </a:solidFill>
              </a:rPr>
              <a:t>SALES  REGION DEFINES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PERFORMANCE  METRICS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REGIONAL DEFINES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SALES STRATAGIES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CHALLENGES</a:t>
            </a:r>
          </a:p>
          <a:p>
            <a:pPr>
              <a:buFont typeface="Wingdings" pitchFamily="2" charset="2"/>
              <a:buChar char="Ø"/>
            </a:pPr>
            <a:endParaRPr lang="en-US" sz="2200" u="sng" dirty="0">
              <a:solidFill>
                <a:schemeClr val="bg1">
                  <a:lumMod val="95000"/>
                  <a:lumOff val="5000"/>
                </a:schemeClr>
              </a:solidFill>
            </a:endParaRPr>
          </a:p>
          <a:p>
            <a:pPr marL="0" lvl="5">
              <a:spcBef>
                <a:spcPts val="0"/>
              </a:spcBef>
              <a:buClr>
                <a:schemeClr val="accent1"/>
              </a:buClr>
              <a:buSzPct val="80000"/>
              <a:buFont typeface="Wingdings" pitchFamily="2" charset="2"/>
              <a:buChar char="Ø"/>
            </a:pPr>
            <a:r>
              <a:rPr lang="en-US" sz="1900" u="sng" dirty="0">
                <a:solidFill>
                  <a:schemeClr val="bg1">
                    <a:lumMod val="95000"/>
                    <a:lumOff val="5000"/>
                  </a:schemeClr>
                </a:solidFill>
              </a:rPr>
              <a:t>OPPORUNITIES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TOOLS AND TECHNIQUES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KEY PERFORMANCE INDICATORS ( KPI )</a:t>
            </a:r>
            <a:endParaRPr lang="en-US" sz="2200" u="sng" dirty="0"/>
          </a:p>
          <a:p>
            <a:pPr>
              <a:buFont typeface="Wingdings" pitchFamily="2" charset="2"/>
              <a:buChar char="Ø"/>
            </a:pPr>
            <a:endParaRPr lang="en-US" sz="21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WHO ARE THE END USERS</a:t>
            </a:r>
          </a:p>
        </p:txBody>
      </p:sp>
      <p:sp>
        <p:nvSpPr>
          <p:cNvPr id="3" name="Text Placeholder 2"/>
          <p:cNvSpPr>
            <a:spLocks noGrp="1"/>
          </p:cNvSpPr>
          <p:nvPr>
            <p:ph type="body" idx="1"/>
          </p:nvPr>
        </p:nvSpPr>
        <p:spPr>
          <a:xfrm>
            <a:off x="1752600" y="3200400"/>
            <a:ext cx="5791200" cy="2895600"/>
          </a:xfrm>
        </p:spPr>
        <p:txBody>
          <a:bodyPr>
            <a:normAutofit/>
          </a:bodyPr>
          <a:lstStyle/>
          <a:p>
            <a:pPr marL="457200" indent="-457200" algn="ctr">
              <a:buFont typeface="Wingdings" pitchFamily="2" charset="2"/>
              <a:buChar char="v"/>
            </a:pPr>
            <a:r>
              <a:rPr lang="en-US" sz="2400" dirty="0">
                <a:solidFill>
                  <a:schemeClr val="bg1">
                    <a:lumMod val="95000"/>
                    <a:lumOff val="5000"/>
                  </a:schemeClr>
                </a:solidFill>
              </a:rPr>
              <a:t>  EMPLOYEES</a:t>
            </a:r>
          </a:p>
          <a:p>
            <a:pPr marL="457200" indent="-457200" algn="ctr">
              <a:buFont typeface="Wingdings" pitchFamily="2" charset="2"/>
              <a:buChar char="v"/>
            </a:pPr>
            <a:r>
              <a:rPr lang="en-US" sz="2400" dirty="0">
                <a:solidFill>
                  <a:schemeClr val="bg1">
                    <a:lumMod val="95000"/>
                    <a:lumOff val="5000"/>
                  </a:schemeClr>
                </a:solidFill>
              </a:rPr>
              <a:t>EMPLOYERS  </a:t>
            </a:r>
          </a:p>
          <a:p>
            <a:pPr marL="457200" indent="-457200" algn="ctr">
              <a:buFont typeface="Wingdings" pitchFamily="2" charset="2"/>
              <a:buChar char="v"/>
            </a:pPr>
            <a:r>
              <a:rPr lang="en-US" sz="2400" dirty="0">
                <a:solidFill>
                  <a:schemeClr val="bg1">
                    <a:lumMod val="95000"/>
                    <a:lumOff val="5000"/>
                  </a:schemeClr>
                </a:solidFill>
              </a:rPr>
              <a:t>ORGANISATION</a:t>
            </a:r>
          </a:p>
          <a:p>
            <a:pPr marL="457200" indent="-457200" algn="ctr">
              <a:buFont typeface="Wingdings" pitchFamily="2" charset="2"/>
              <a:buChar char="v"/>
            </a:pPr>
            <a:r>
              <a:rPr lang="en-US" sz="2400" dirty="0">
                <a:solidFill>
                  <a:schemeClr val="bg1">
                    <a:lumMod val="95000"/>
                    <a:lumOff val="5000"/>
                  </a:schemeClr>
                </a:solidFill>
              </a:rPr>
              <a:t>BUSINESS PEOPLE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OUR SOLUTION AND ITS VALUE PROPOSITION</a:t>
            </a:r>
          </a:p>
        </p:txBody>
      </p:sp>
      <p:sp>
        <p:nvSpPr>
          <p:cNvPr id="3" name="Text Placeholder 2"/>
          <p:cNvSpPr>
            <a:spLocks noGrp="1"/>
          </p:cNvSpPr>
          <p:nvPr>
            <p:ph type="body" idx="1"/>
          </p:nvPr>
        </p:nvSpPr>
        <p:spPr>
          <a:xfrm>
            <a:off x="740664" y="2590800"/>
            <a:ext cx="8022336" cy="4267200"/>
          </a:xfrm>
        </p:spPr>
        <p:txBody>
          <a:bodyPr>
            <a:normAutofit/>
          </a:bodyPr>
          <a:lstStyle/>
          <a:p>
            <a:pPr lvl="1">
              <a:buFont typeface="Wingdings" pitchFamily="2" charset="2"/>
              <a:buChar char="ü"/>
            </a:pPr>
            <a:r>
              <a:rPr lang="en-US" sz="2800" b="1" u="sng" dirty="0">
                <a:solidFill>
                  <a:schemeClr val="bg1"/>
                </a:solidFill>
              </a:rPr>
              <a:t>FILTERING</a:t>
            </a:r>
            <a:r>
              <a:rPr lang="en-US" sz="2800" b="1" dirty="0">
                <a:solidFill>
                  <a:schemeClr val="bg1"/>
                </a:solidFill>
              </a:rPr>
              <a:t>: REMOVE MISSING VALUES</a:t>
            </a:r>
          </a:p>
          <a:p>
            <a:pPr lvl="1">
              <a:buFont typeface="Wingdings" pitchFamily="2" charset="2"/>
              <a:buChar char="ü"/>
            </a:pPr>
            <a:r>
              <a:rPr lang="en-US" sz="2800" b="1" u="sng" dirty="0">
                <a:solidFill>
                  <a:schemeClr val="bg1"/>
                </a:solidFill>
              </a:rPr>
              <a:t>CONDITIONAL FORMATING</a:t>
            </a:r>
            <a:r>
              <a:rPr lang="en-US" sz="2800" b="1" dirty="0">
                <a:solidFill>
                  <a:schemeClr val="bg1"/>
                </a:solidFill>
              </a:rPr>
              <a:t>:BLANKS</a:t>
            </a:r>
          </a:p>
          <a:p>
            <a:pPr lvl="1">
              <a:buFont typeface="Wingdings" pitchFamily="2" charset="2"/>
              <a:buChar char="ü"/>
            </a:pPr>
            <a:r>
              <a:rPr lang="en-US" sz="2800" b="1" u="sng" dirty="0">
                <a:solidFill>
                  <a:schemeClr val="bg1"/>
                </a:solidFill>
              </a:rPr>
              <a:t>PIVOT TABLE</a:t>
            </a:r>
            <a:r>
              <a:rPr lang="en-US" sz="2800" b="1" dirty="0">
                <a:solidFill>
                  <a:schemeClr val="bg1"/>
                </a:solidFill>
              </a:rPr>
              <a:t>:SUMMARY OF EMPLOYEE PERFORMANCE</a:t>
            </a:r>
          </a:p>
          <a:p>
            <a:pPr lvl="1">
              <a:buFont typeface="Wingdings" pitchFamily="2" charset="2"/>
              <a:buChar char="ü"/>
            </a:pPr>
            <a:r>
              <a:rPr lang="en-US" sz="2800" b="1" u="sng" dirty="0">
                <a:solidFill>
                  <a:schemeClr val="bg1"/>
                </a:solidFill>
              </a:rPr>
              <a:t>FORMUALS</a:t>
            </a:r>
            <a:r>
              <a:rPr lang="en-US" sz="2400" b="1" dirty="0">
                <a:solidFill>
                  <a:schemeClr val="bg1"/>
                </a:solidFill>
              </a:rPr>
              <a:t>:IFS</a:t>
            </a:r>
            <a:endParaRPr lang="en-US" sz="2200" b="1" dirty="0">
              <a:solidFill>
                <a:schemeClr val="bg1"/>
              </a:solidFill>
            </a:endParaRPr>
          </a:p>
          <a:p>
            <a:pPr lvl="1">
              <a:buFont typeface="Wingdings" pitchFamily="2" charset="2"/>
              <a:buChar char="ü"/>
            </a:pPr>
            <a:r>
              <a:rPr lang="en-US" sz="2800" b="1" u="sng" dirty="0">
                <a:solidFill>
                  <a:schemeClr val="bg1"/>
                </a:solidFill>
              </a:rPr>
              <a:t>GRAPHS</a:t>
            </a:r>
            <a:r>
              <a:rPr lang="en-US" sz="2800" b="1" dirty="0">
                <a:solidFill>
                  <a:schemeClr val="bg1"/>
                </a:solidFill>
              </a:rPr>
              <a:t>:FINAL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013192" cy="1636776"/>
          </a:xfrm>
        </p:spPr>
        <p:txBody>
          <a:bodyPr/>
          <a:lstStyle/>
          <a:p>
            <a:pPr algn="ctr"/>
            <a:r>
              <a:rPr lang="en-US" dirty="0"/>
              <a:t>DATA DESCRIPTION</a:t>
            </a:r>
          </a:p>
        </p:txBody>
      </p:sp>
      <p:sp>
        <p:nvSpPr>
          <p:cNvPr id="3" name="Text Placeholder 2"/>
          <p:cNvSpPr>
            <a:spLocks noGrp="1"/>
          </p:cNvSpPr>
          <p:nvPr>
            <p:ph type="body" idx="1"/>
          </p:nvPr>
        </p:nvSpPr>
        <p:spPr>
          <a:xfrm>
            <a:off x="762000" y="2743200"/>
            <a:ext cx="8022336" cy="4114800"/>
          </a:xfrm>
        </p:spPr>
        <p:txBody>
          <a:bodyPr/>
          <a:lstStyle/>
          <a:p>
            <a:pPr algn="ctr" fontAlgn="base"/>
            <a:r>
              <a:rPr lang="en-US" b="1" u="sng" dirty="0" err="1">
                <a:solidFill>
                  <a:schemeClr val="bg1"/>
                </a:solidFill>
                <a:effectLst>
                  <a:outerShdw blurRad="38100" dist="38100" dir="2700000" algn="tl">
                    <a:srgbClr val="000000">
                      <a:alpha val="43137"/>
                    </a:srgbClr>
                  </a:outerShdw>
                </a:effectLst>
              </a:rPr>
              <a:t>OrderNumber</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A unique identifier for each order.</a:t>
            </a:r>
          </a:p>
          <a:p>
            <a:pPr algn="ctr" fontAlgn="base"/>
            <a:r>
              <a:rPr lang="en-US" b="1" u="sng" dirty="0">
                <a:solidFill>
                  <a:schemeClr val="bg1"/>
                </a:solidFill>
                <a:effectLst>
                  <a:outerShdw blurRad="38100" dist="38100" dir="2700000" algn="tl">
                    <a:srgbClr val="000000">
                      <a:alpha val="43137"/>
                    </a:srgbClr>
                  </a:outerShdw>
                </a:effectLst>
              </a:rPr>
              <a:t>Sales Channel</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The channel through which the sale was made (In-Store, Online, Distributor, Wholesale).</a:t>
            </a:r>
          </a:p>
          <a:p>
            <a:pPr algn="ctr" fontAlgn="base"/>
            <a:r>
              <a:rPr lang="en-US" b="1" u="sng" dirty="0" err="1">
                <a:solidFill>
                  <a:schemeClr val="bg1"/>
                </a:solidFill>
                <a:effectLst>
                  <a:outerShdw blurRad="38100" dist="38100" dir="2700000" algn="tl">
                    <a:srgbClr val="000000">
                      <a:alpha val="43137"/>
                    </a:srgbClr>
                  </a:outerShdw>
                </a:effectLst>
              </a:rPr>
              <a:t>WarehouseCode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Code representing the warehouse involved in the order.</a:t>
            </a:r>
          </a:p>
          <a:p>
            <a:pPr algn="ctr" fontAlgn="base"/>
            <a:r>
              <a:rPr lang="en-US" b="1" u="sng" dirty="0" err="1">
                <a:solidFill>
                  <a:schemeClr val="bg1"/>
                </a:solidFill>
                <a:effectLst>
                  <a:outerShdw blurRad="38100" dist="38100" dir="2700000" algn="tl">
                    <a:srgbClr val="000000">
                      <a:alpha val="43137"/>
                    </a:srgbClr>
                  </a:outerShdw>
                </a:effectLst>
              </a:rPr>
              <a:t>ProcuredDate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products were procured.</a:t>
            </a:r>
          </a:p>
          <a:p>
            <a:pPr algn="ctr" fontAlgn="base"/>
            <a:r>
              <a:rPr lang="en-US" b="1" u="sng" dirty="0" err="1">
                <a:solidFill>
                  <a:schemeClr val="bg1"/>
                </a:solidFill>
                <a:effectLst>
                  <a:outerShdw blurRad="38100" dist="38100" dir="2700000" algn="tl">
                    <a:srgbClr val="000000">
                      <a:alpha val="43137"/>
                    </a:srgbClr>
                  </a:outerShdw>
                </a:effectLst>
              </a:rPr>
              <a:t>OrderDate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placed.</a:t>
            </a:r>
          </a:p>
          <a:p>
            <a:pPr algn="ctr" fontAlgn="base"/>
            <a:r>
              <a:rPr lang="en-US" b="1" u="sng" dirty="0" err="1">
                <a:solidFill>
                  <a:schemeClr val="bg1"/>
                </a:solidFill>
                <a:effectLst>
                  <a:outerShdw blurRad="38100" dist="38100" dir="2700000" algn="tl">
                    <a:srgbClr val="000000">
                      <a:alpha val="43137"/>
                    </a:srgbClr>
                  </a:outerShdw>
                </a:effectLst>
              </a:rPr>
              <a:t>ShipDate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shipped.</a:t>
            </a:r>
          </a:p>
          <a:p>
            <a:pPr algn="ctr" fontAlgn="base"/>
            <a:r>
              <a:rPr lang="en-US" b="1" u="sng" dirty="0" err="1">
                <a:solidFill>
                  <a:schemeClr val="bg1"/>
                </a:solidFill>
                <a:effectLst>
                  <a:outerShdw blurRad="38100" dist="38100" dir="2700000" algn="tl">
                    <a:srgbClr val="000000">
                      <a:alpha val="43137"/>
                    </a:srgbClr>
                  </a:outerShdw>
                </a:effectLst>
              </a:rPr>
              <a:t>DeliveryDate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delivered.</a:t>
            </a:r>
          </a:p>
          <a:p>
            <a:pPr algn="ctr" fontAlgn="base"/>
            <a:r>
              <a:rPr lang="en-US" b="1" u="sng" dirty="0" err="1">
                <a:solidFill>
                  <a:schemeClr val="bg1"/>
                </a:solidFill>
                <a:effectLst>
                  <a:outerShdw blurRad="38100" dist="38100" dir="2700000" algn="tl">
                    <a:srgbClr val="000000">
                      <a:alpha val="43137"/>
                    </a:srgbClr>
                  </a:outerShdw>
                </a:effectLst>
              </a:rPr>
              <a:t>SalesTeamID</a:t>
            </a:r>
            <a:r>
              <a:rPr lang="en-US" dirty="0">
                <a:solidFill>
                  <a:schemeClr val="bg1"/>
                </a:solidFill>
                <a:effectLst>
                  <a:outerShdw blurRad="38100" dist="38100" dir="2700000" algn="tl">
                    <a:srgbClr val="000000">
                      <a:alpha val="43137"/>
                    </a:srgbClr>
                  </a:outerShdw>
                </a:effectLst>
              </a:rPr>
              <a:t>: Identifier for the sales team involved.</a:t>
            </a:r>
          </a:p>
          <a:p>
            <a:pPr algn="ctr" fontAlgn="base"/>
            <a:r>
              <a:rPr lang="en-US" b="1" u="sng" dirty="0" err="1">
                <a:solidFill>
                  <a:schemeClr val="bg1"/>
                </a:solidFill>
                <a:effectLst>
                  <a:outerShdw blurRad="38100" dist="38100" dir="2700000" algn="tl">
                    <a:srgbClr val="000000">
                      <a:alpha val="43137"/>
                    </a:srgbClr>
                  </a:outerShdw>
                </a:effectLst>
              </a:rPr>
              <a:t>CustomerID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customer.</a:t>
            </a:r>
          </a:p>
          <a:p>
            <a:pPr algn="ctr" fontAlgn="base"/>
            <a:r>
              <a:rPr lang="en-US" b="1" u="sng" dirty="0" err="1">
                <a:solidFill>
                  <a:schemeClr val="bg1"/>
                </a:solidFill>
                <a:effectLst>
                  <a:outerShdw blurRad="38100" dist="38100" dir="2700000" algn="tl">
                    <a:srgbClr val="000000">
                      <a:alpha val="43137"/>
                    </a:srgbClr>
                  </a:outerShdw>
                </a:effectLst>
              </a:rPr>
              <a:t>StoreID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store.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MODELLING</a:t>
            </a:r>
          </a:p>
        </p:txBody>
      </p:sp>
      <p:sp>
        <p:nvSpPr>
          <p:cNvPr id="3" name="Text Placeholder 2"/>
          <p:cNvSpPr>
            <a:spLocks noGrp="1"/>
          </p:cNvSpPr>
          <p:nvPr>
            <p:ph type="body" idx="1"/>
          </p:nvPr>
        </p:nvSpPr>
        <p:spPr>
          <a:xfrm>
            <a:off x="740664" y="2667000"/>
            <a:ext cx="8022336" cy="4191000"/>
          </a:xfrm>
        </p:spPr>
        <p:txBody>
          <a:bodyPr/>
          <a:lstStyle/>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SET : EMPLOYEE DATASET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FEATURE SELECTION </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CLEANING : MISSING VALUES,IRRELEVANT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FORMULA PERFORMANCE CALCULATION,LOW,MED,HIGH</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PIVOT TABLE SUMMARY,BUSINESS UNIT,GENDER,EMPLYMENT TYPE,EMPLOYEE ID,PERFORMANCE</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CHART : REPORT  :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208</TotalTime>
  <Words>361</Words>
  <Application>Microsoft Office PowerPoint</Application>
  <PresentationFormat>On-screen Show (4:3)</PresentationFormat>
  <Paragraphs>82</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Aharoni</vt:lpstr>
      <vt:lpstr>Arial</vt:lpstr>
      <vt:lpstr>Constantia</vt:lpstr>
      <vt:lpstr>Corbel</vt:lpstr>
      <vt:lpstr>Courier New</vt:lpstr>
      <vt:lpstr>Wingdings</vt:lpstr>
      <vt:lpstr>Wingdings 2</vt:lpstr>
      <vt:lpstr>Wingdings 3</vt:lpstr>
      <vt:lpstr>Module</vt:lpstr>
      <vt:lpstr>EMPLOYEES PERFORMANCE ON SALES</vt:lpstr>
      <vt:lpstr>PROJECT TITLE</vt:lpstr>
      <vt:lpstr>AGENDA:</vt:lpstr>
      <vt:lpstr>PROBLEM STATEMENT:</vt:lpstr>
      <vt:lpstr>OVERIEW ABOUT SALES REGIONWISE</vt:lpstr>
      <vt:lpstr>WHO ARE THE END USERS</vt:lpstr>
      <vt:lpstr>OUR SOLUTION AND ITS VALUE PROPOSITION</vt:lpstr>
      <vt:lpstr>DATA DESCRIPTION</vt:lpstr>
      <vt:lpstr>MODELLING</vt:lpstr>
      <vt:lpstr>RESULT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ANALYSE USING EXCEL</dc:title>
  <dc:creator>admin</dc:creator>
  <cp:lastModifiedBy>Windows User</cp:lastModifiedBy>
  <cp:revision>25</cp:revision>
  <dcterms:created xsi:type="dcterms:W3CDTF">2024-08-20T05:19:34Z</dcterms:created>
  <dcterms:modified xsi:type="dcterms:W3CDTF">2024-08-28T05:39:55Z</dcterms:modified>
</cp:coreProperties>
</file>