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0693400" cy="7556500"/>
  <p:notesSz cx="106934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0" d="100"/>
          <a:sy n="150" d="100"/>
        </p:scale>
        <p:origin x="-332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2515"/>
            <a:ext cx="9089390"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0693400" cy="7556500"/>
          </a:xfrm>
          <a:custGeom>
            <a:avLst/>
            <a:gdLst/>
            <a:ahLst/>
            <a:cxnLst/>
            <a:rect l="l" t="t" r="r" b="b"/>
            <a:pathLst>
              <a:path w="10693400" h="7556500">
                <a:moveTo>
                  <a:pt x="0" y="0"/>
                </a:moveTo>
                <a:lnTo>
                  <a:pt x="10693400" y="0"/>
                </a:lnTo>
                <a:lnTo>
                  <a:pt x="10693400" y="7556500"/>
                </a:lnTo>
                <a:lnTo>
                  <a:pt x="0" y="7556500"/>
                </a:lnTo>
                <a:lnTo>
                  <a:pt x="0" y="0"/>
                </a:lnTo>
                <a:close/>
              </a:path>
            </a:pathLst>
          </a:custGeom>
          <a:solidFill>
            <a:srgbClr val="F6F6F6"/>
          </a:solidFill>
        </p:spPr>
        <p:txBody>
          <a:bodyPr wrap="square" lIns="0" tIns="0" rIns="0" bIns="0" rtlCol="0"/>
          <a:lstStyle/>
          <a:p>
            <a:endParaRPr/>
          </a:p>
        </p:txBody>
      </p:sp>
      <p:sp>
        <p:nvSpPr>
          <p:cNvPr id="17" name="bk object 17"/>
          <p:cNvSpPr/>
          <p:nvPr/>
        </p:nvSpPr>
        <p:spPr>
          <a:xfrm>
            <a:off x="254000" y="546100"/>
            <a:ext cx="10172700" cy="1972945"/>
          </a:xfrm>
          <a:custGeom>
            <a:avLst/>
            <a:gdLst/>
            <a:ahLst/>
            <a:cxnLst/>
            <a:rect l="l" t="t" r="r" b="b"/>
            <a:pathLst>
              <a:path w="10172700" h="1972945">
                <a:moveTo>
                  <a:pt x="0" y="1972448"/>
                </a:moveTo>
                <a:lnTo>
                  <a:pt x="10172700" y="1972448"/>
                </a:lnTo>
                <a:lnTo>
                  <a:pt x="10172700" y="0"/>
                </a:lnTo>
                <a:lnTo>
                  <a:pt x="0" y="0"/>
                </a:lnTo>
                <a:lnTo>
                  <a:pt x="0" y="1972448"/>
                </a:lnTo>
                <a:close/>
              </a:path>
            </a:pathLst>
          </a:custGeom>
          <a:solidFill>
            <a:srgbClr val="EE4D9B"/>
          </a:solidFill>
        </p:spPr>
        <p:txBody>
          <a:bodyPr wrap="square" lIns="0" tIns="0" rIns="0" bIns="0" rtlCol="0"/>
          <a:lstStyle/>
          <a:p>
            <a:endParaRPr/>
          </a:p>
        </p:txBody>
      </p:sp>
      <p:sp>
        <p:nvSpPr>
          <p:cNvPr id="2" name="Holder 2"/>
          <p:cNvSpPr>
            <a:spLocks noGrp="1"/>
          </p:cNvSpPr>
          <p:nvPr>
            <p:ph type="title"/>
          </p:nvPr>
        </p:nvSpPr>
        <p:spPr>
          <a:xfrm>
            <a:off x="534670" y="302260"/>
            <a:ext cx="9624060" cy="120904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34670" y="1737995"/>
            <a:ext cx="9624060"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5756" y="7027545"/>
            <a:ext cx="3421888"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27545"/>
            <a:ext cx="2459482"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11/8/2022</a:t>
            </a:fld>
            <a:endParaRPr lang="en-US"/>
          </a:p>
        </p:txBody>
      </p:sp>
      <p:sp>
        <p:nvSpPr>
          <p:cNvPr id="6" name="Holder 6"/>
          <p:cNvSpPr>
            <a:spLocks noGrp="1"/>
          </p:cNvSpPr>
          <p:nvPr>
            <p:ph type="sldNum" sz="quarter" idx="7"/>
          </p:nvPr>
        </p:nvSpPr>
        <p:spPr>
          <a:xfrm>
            <a:off x="7699248" y="7027545"/>
            <a:ext cx="2459482"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4927" y="902212"/>
            <a:ext cx="174625" cy="1234440"/>
          </a:xfrm>
          <a:prstGeom prst="rect">
            <a:avLst/>
          </a:prstGeom>
        </p:spPr>
        <p:txBody>
          <a:bodyPr vert="vert270" wrap="square" lIns="0" tIns="3175" rIns="0" bIns="0" rtlCol="0">
            <a:spAutoFit/>
          </a:bodyPr>
          <a:lstStyle/>
          <a:p>
            <a:pPr marL="12700">
              <a:lnSpc>
                <a:spcPct val="100000"/>
              </a:lnSpc>
              <a:spcBef>
                <a:spcPts val="25"/>
              </a:spcBef>
            </a:pPr>
            <a:r>
              <a:rPr sz="1000" b="1" spc="-15" dirty="0">
                <a:solidFill>
                  <a:srgbClr val="FFFFFF"/>
                </a:solidFill>
                <a:latin typeface="Trebuchet MS"/>
                <a:cs typeface="Trebuchet MS"/>
              </a:rPr>
              <a:t>Deﬁne </a:t>
            </a:r>
            <a:r>
              <a:rPr sz="1000" b="1" spc="20" dirty="0">
                <a:solidFill>
                  <a:srgbClr val="FFFFFF"/>
                </a:solidFill>
                <a:latin typeface="Trebuchet MS"/>
                <a:cs typeface="Trebuchet MS"/>
              </a:rPr>
              <a:t>CS,</a:t>
            </a:r>
            <a:r>
              <a:rPr sz="1000" b="1" spc="-220" dirty="0">
                <a:solidFill>
                  <a:srgbClr val="FFFFFF"/>
                </a:solidFill>
                <a:latin typeface="Trebuchet MS"/>
                <a:cs typeface="Trebuchet MS"/>
              </a:rPr>
              <a:t> </a:t>
            </a:r>
            <a:r>
              <a:rPr sz="1000" b="1" spc="-20" dirty="0">
                <a:solidFill>
                  <a:srgbClr val="FFFFFF"/>
                </a:solidFill>
                <a:latin typeface="Trebuchet MS"/>
                <a:cs typeface="Trebuchet MS"/>
              </a:rPr>
              <a:t>ﬁt </a:t>
            </a:r>
            <a:r>
              <a:rPr sz="1000" b="1" spc="-30" dirty="0">
                <a:solidFill>
                  <a:srgbClr val="FFFFFF"/>
                </a:solidFill>
                <a:latin typeface="Trebuchet MS"/>
                <a:cs typeface="Trebuchet MS"/>
              </a:rPr>
              <a:t>into </a:t>
            </a:r>
            <a:r>
              <a:rPr sz="1000" b="1" spc="40" dirty="0">
                <a:solidFill>
                  <a:srgbClr val="FFFFFF"/>
                </a:solidFill>
                <a:latin typeface="Trebuchet MS"/>
                <a:cs typeface="Trebuchet MS"/>
              </a:rPr>
              <a:t>CC</a:t>
            </a:r>
            <a:endParaRPr sz="1000">
              <a:latin typeface="Trebuchet MS"/>
              <a:cs typeface="Trebuchet MS"/>
            </a:endParaRPr>
          </a:p>
        </p:txBody>
      </p:sp>
      <p:sp>
        <p:nvSpPr>
          <p:cNvPr id="3" name="object 3"/>
          <p:cNvSpPr txBox="1"/>
          <p:nvPr/>
        </p:nvSpPr>
        <p:spPr>
          <a:xfrm>
            <a:off x="10217894" y="801667"/>
            <a:ext cx="174625" cy="1435735"/>
          </a:xfrm>
          <a:prstGeom prst="rect">
            <a:avLst/>
          </a:prstGeom>
        </p:spPr>
        <p:txBody>
          <a:bodyPr vert="vert" wrap="square" lIns="0" tIns="3175" rIns="0" bIns="0" rtlCol="0">
            <a:spAutoFit/>
          </a:bodyPr>
          <a:lstStyle/>
          <a:p>
            <a:pPr marL="12700">
              <a:lnSpc>
                <a:spcPct val="100000"/>
              </a:lnSpc>
              <a:spcBef>
                <a:spcPts val="25"/>
              </a:spcBef>
            </a:pPr>
            <a:r>
              <a:rPr sz="1000" b="1" spc="-25" dirty="0">
                <a:solidFill>
                  <a:srgbClr val="FFFFFF"/>
                </a:solidFill>
                <a:latin typeface="Trebuchet MS"/>
                <a:cs typeface="Trebuchet MS"/>
              </a:rPr>
              <a:t>Explore </a:t>
            </a:r>
            <a:r>
              <a:rPr sz="1000" b="1" spc="20" dirty="0">
                <a:solidFill>
                  <a:srgbClr val="FFFFFF"/>
                </a:solidFill>
                <a:latin typeface="Trebuchet MS"/>
                <a:cs typeface="Trebuchet MS"/>
              </a:rPr>
              <a:t>AS,</a:t>
            </a:r>
            <a:r>
              <a:rPr sz="1000" b="1" spc="-135" dirty="0">
                <a:solidFill>
                  <a:srgbClr val="FFFFFF"/>
                </a:solidFill>
                <a:latin typeface="Trebuchet MS"/>
                <a:cs typeface="Trebuchet MS"/>
              </a:rPr>
              <a:t> </a:t>
            </a:r>
            <a:r>
              <a:rPr sz="1000" b="1" spc="-30" dirty="0">
                <a:solidFill>
                  <a:srgbClr val="FFFFFF"/>
                </a:solidFill>
                <a:latin typeface="Trebuchet MS"/>
                <a:cs typeface="Trebuchet MS"/>
              </a:rPr>
              <a:t>differentiate</a:t>
            </a:r>
            <a:endParaRPr sz="1000">
              <a:latin typeface="Trebuchet MS"/>
              <a:cs typeface="Trebuchet MS"/>
            </a:endParaRPr>
          </a:p>
        </p:txBody>
      </p:sp>
      <p:sp>
        <p:nvSpPr>
          <p:cNvPr id="4" name="object 4"/>
          <p:cNvSpPr txBox="1"/>
          <p:nvPr/>
        </p:nvSpPr>
        <p:spPr>
          <a:xfrm>
            <a:off x="3352800" y="635000"/>
            <a:ext cx="304800" cy="190500"/>
          </a:xfrm>
          <a:prstGeom prst="rect">
            <a:avLst/>
          </a:prstGeom>
          <a:solidFill>
            <a:srgbClr val="EE4D9B"/>
          </a:solidFill>
        </p:spPr>
        <p:txBody>
          <a:bodyPr vert="horz" wrap="square" lIns="0" tIns="12700" rIns="0" bIns="0" rtlCol="0">
            <a:spAutoFit/>
          </a:bodyPr>
          <a:lstStyle/>
          <a:p>
            <a:pPr marL="70485">
              <a:lnSpc>
                <a:spcPct val="100000"/>
              </a:lnSpc>
              <a:spcBef>
                <a:spcPts val="100"/>
              </a:spcBef>
            </a:pPr>
            <a:r>
              <a:rPr sz="1000" b="1" spc="75" dirty="0">
                <a:solidFill>
                  <a:srgbClr val="FFFFFF"/>
                </a:solidFill>
                <a:latin typeface="Trebuchet MS"/>
                <a:cs typeface="Trebuchet MS"/>
              </a:rPr>
              <a:t>CS</a:t>
            </a:r>
            <a:endParaRPr sz="1000">
              <a:latin typeface="Trebuchet MS"/>
              <a:cs typeface="Trebuchet MS"/>
            </a:endParaRPr>
          </a:p>
        </p:txBody>
      </p:sp>
      <p:sp>
        <p:nvSpPr>
          <p:cNvPr id="5" name="object 5"/>
          <p:cNvSpPr txBox="1"/>
          <p:nvPr/>
        </p:nvSpPr>
        <p:spPr>
          <a:xfrm>
            <a:off x="6578600" y="635000"/>
            <a:ext cx="304800" cy="190500"/>
          </a:xfrm>
          <a:prstGeom prst="rect">
            <a:avLst/>
          </a:prstGeom>
          <a:solidFill>
            <a:srgbClr val="EE4D9B"/>
          </a:solidFill>
        </p:spPr>
        <p:txBody>
          <a:bodyPr vert="horz" wrap="square" lIns="0" tIns="12700" rIns="0" bIns="0" rtlCol="0">
            <a:spAutoFit/>
          </a:bodyPr>
          <a:lstStyle/>
          <a:p>
            <a:pPr marL="68580">
              <a:lnSpc>
                <a:spcPct val="100000"/>
              </a:lnSpc>
              <a:spcBef>
                <a:spcPts val="100"/>
              </a:spcBef>
            </a:pPr>
            <a:r>
              <a:rPr sz="1000" b="1" spc="40" dirty="0">
                <a:solidFill>
                  <a:srgbClr val="FFFFFF"/>
                </a:solidFill>
                <a:latin typeface="Trebuchet MS"/>
                <a:cs typeface="Trebuchet MS"/>
              </a:rPr>
              <a:t>CC</a:t>
            </a:r>
            <a:endParaRPr sz="1000">
              <a:latin typeface="Trebuchet MS"/>
              <a:cs typeface="Trebuchet MS"/>
            </a:endParaRPr>
          </a:p>
        </p:txBody>
      </p:sp>
      <p:sp>
        <p:nvSpPr>
          <p:cNvPr id="6" name="object 6"/>
          <p:cNvSpPr txBox="1"/>
          <p:nvPr/>
        </p:nvSpPr>
        <p:spPr>
          <a:xfrm>
            <a:off x="9804400" y="635000"/>
            <a:ext cx="304800" cy="190500"/>
          </a:xfrm>
          <a:prstGeom prst="rect">
            <a:avLst/>
          </a:prstGeom>
          <a:solidFill>
            <a:srgbClr val="EE4D9B"/>
          </a:solidFill>
        </p:spPr>
        <p:txBody>
          <a:bodyPr vert="horz" wrap="square" lIns="0" tIns="12700" rIns="0" bIns="0" rtlCol="0">
            <a:spAutoFit/>
          </a:bodyPr>
          <a:lstStyle/>
          <a:p>
            <a:pPr marL="69215">
              <a:lnSpc>
                <a:spcPct val="100000"/>
              </a:lnSpc>
              <a:spcBef>
                <a:spcPts val="100"/>
              </a:spcBef>
            </a:pPr>
            <a:r>
              <a:rPr sz="1000" b="1" spc="80" dirty="0">
                <a:solidFill>
                  <a:srgbClr val="FFFFFF"/>
                </a:solidFill>
                <a:latin typeface="Trebuchet MS"/>
                <a:cs typeface="Trebuchet MS"/>
              </a:rPr>
              <a:t>AS</a:t>
            </a:r>
            <a:endParaRPr sz="1000">
              <a:latin typeface="Trebuchet MS"/>
              <a:cs typeface="Trebuchet MS"/>
            </a:endParaRPr>
          </a:p>
        </p:txBody>
      </p:sp>
      <p:sp>
        <p:nvSpPr>
          <p:cNvPr id="7" name="object 7"/>
          <p:cNvSpPr txBox="1"/>
          <p:nvPr/>
        </p:nvSpPr>
        <p:spPr>
          <a:xfrm>
            <a:off x="476250" y="625000"/>
            <a:ext cx="3213100" cy="1707519"/>
          </a:xfrm>
          <a:prstGeom prst="rect">
            <a:avLst/>
          </a:prstGeom>
          <a:solidFill>
            <a:srgbClr val="FFFFFF"/>
          </a:solidFill>
        </p:spPr>
        <p:txBody>
          <a:bodyPr vert="horz" wrap="square" lIns="0" tIns="100965" rIns="0" bIns="0" rtlCol="0">
            <a:spAutoFit/>
          </a:bodyPr>
          <a:lstStyle/>
          <a:p>
            <a:pPr marL="120650">
              <a:lnSpc>
                <a:spcPct val="100000"/>
              </a:lnSpc>
              <a:spcBef>
                <a:spcPts val="795"/>
              </a:spcBef>
            </a:pPr>
            <a:r>
              <a:rPr sz="800" b="1" spc="-30" dirty="0">
                <a:solidFill>
                  <a:srgbClr val="222222"/>
                </a:solidFill>
                <a:latin typeface="Trebuchet MS"/>
                <a:cs typeface="Trebuchet MS"/>
              </a:rPr>
              <a:t>1. </a:t>
            </a:r>
            <a:r>
              <a:rPr sz="800" b="1" spc="30" dirty="0">
                <a:solidFill>
                  <a:srgbClr val="222222"/>
                </a:solidFill>
                <a:latin typeface="Trebuchet MS"/>
                <a:cs typeface="Trebuchet MS"/>
              </a:rPr>
              <a:t>CUSTOMER</a:t>
            </a:r>
            <a:r>
              <a:rPr sz="800" b="1" spc="-65" dirty="0">
                <a:solidFill>
                  <a:srgbClr val="222222"/>
                </a:solidFill>
                <a:latin typeface="Trebuchet MS"/>
                <a:cs typeface="Trebuchet MS"/>
              </a:rPr>
              <a:t> </a:t>
            </a:r>
            <a:r>
              <a:rPr sz="800" b="1" spc="25" dirty="0">
                <a:solidFill>
                  <a:srgbClr val="222222"/>
                </a:solidFill>
                <a:latin typeface="Trebuchet MS"/>
                <a:cs typeface="Trebuchet MS"/>
              </a:rPr>
              <a:t>SEGMENT(S)</a:t>
            </a:r>
            <a:endParaRPr lang="en-US" sz="800" b="1" spc="25" dirty="0">
              <a:solidFill>
                <a:srgbClr val="222222"/>
              </a:solidFill>
              <a:latin typeface="Trebuchet MS"/>
              <a:cs typeface="Trebuchet MS"/>
            </a:endParaRPr>
          </a:p>
          <a:p>
            <a:pPr marL="120650">
              <a:lnSpc>
                <a:spcPct val="100000"/>
              </a:lnSpc>
              <a:spcBef>
                <a:spcPts val="795"/>
              </a:spcBef>
            </a:pPr>
            <a:endParaRPr lang="en-US" sz="800" dirty="0">
              <a:latin typeface="Trebuchet MS"/>
              <a:cs typeface="Trebuchet MS"/>
            </a:endParaRPr>
          </a:p>
          <a:p>
            <a:pPr marL="120650">
              <a:lnSpc>
                <a:spcPct val="100000"/>
              </a:lnSpc>
              <a:spcBef>
                <a:spcPts val="795"/>
              </a:spcBef>
            </a:pPr>
            <a:endParaRPr sz="800" dirty="0">
              <a:latin typeface="Trebuchet MS"/>
              <a:cs typeface="Trebuchet MS"/>
            </a:endParaRPr>
          </a:p>
          <a:p>
            <a:pPr marL="120650">
              <a:lnSpc>
                <a:spcPct val="100000"/>
              </a:lnSpc>
              <a:spcBef>
                <a:spcPts val="80"/>
              </a:spcBef>
            </a:pPr>
            <a:r>
              <a:rPr lang="en-US" sz="800" dirty="0"/>
              <a:t>This application targets users who are mostly people who have health issues  but is not just limited to them and can be widely used by any people interested in health checkup</a:t>
            </a:r>
            <a:endParaRPr lang="en-US" sz="800" dirty="0">
              <a:latin typeface="Arial"/>
              <a:cs typeface="Arial"/>
            </a:endParaRPr>
          </a:p>
          <a:p>
            <a:pPr marL="120650">
              <a:lnSpc>
                <a:spcPct val="100000"/>
              </a:lnSpc>
              <a:spcBef>
                <a:spcPts val="80"/>
              </a:spcBef>
            </a:pPr>
            <a:endParaRPr lang="en-US" sz="800" dirty="0">
              <a:latin typeface="Arial"/>
              <a:cs typeface="Arial"/>
            </a:endParaRPr>
          </a:p>
          <a:p>
            <a:pPr marL="120650">
              <a:lnSpc>
                <a:spcPct val="100000"/>
              </a:lnSpc>
              <a:spcBef>
                <a:spcPts val="80"/>
              </a:spcBef>
            </a:pPr>
            <a:endParaRPr lang="en-US" sz="800" dirty="0">
              <a:latin typeface="Arial"/>
              <a:cs typeface="Arial"/>
            </a:endParaRPr>
          </a:p>
          <a:p>
            <a:pPr marL="120650">
              <a:lnSpc>
                <a:spcPct val="100000"/>
              </a:lnSpc>
              <a:spcBef>
                <a:spcPts val="80"/>
              </a:spcBef>
            </a:pPr>
            <a:endParaRPr lang="en-US" sz="800" dirty="0">
              <a:latin typeface="Arial"/>
              <a:cs typeface="Arial"/>
            </a:endParaRPr>
          </a:p>
          <a:p>
            <a:pPr marL="120650">
              <a:lnSpc>
                <a:spcPct val="100000"/>
              </a:lnSpc>
              <a:spcBef>
                <a:spcPts val="80"/>
              </a:spcBef>
            </a:pPr>
            <a:endParaRPr lang="en-US" sz="800" dirty="0">
              <a:latin typeface="Arial"/>
              <a:cs typeface="Arial"/>
            </a:endParaRPr>
          </a:p>
          <a:p>
            <a:pPr marL="120650">
              <a:lnSpc>
                <a:spcPct val="100000"/>
              </a:lnSpc>
              <a:spcBef>
                <a:spcPts val="80"/>
              </a:spcBef>
            </a:pPr>
            <a:endParaRPr sz="600" dirty="0">
              <a:latin typeface="Arial"/>
              <a:cs typeface="Arial"/>
            </a:endParaRPr>
          </a:p>
        </p:txBody>
      </p:sp>
      <p:sp>
        <p:nvSpPr>
          <p:cNvPr id="8" name="object 8"/>
          <p:cNvSpPr txBox="1"/>
          <p:nvPr/>
        </p:nvSpPr>
        <p:spPr>
          <a:xfrm>
            <a:off x="3740894" y="572052"/>
            <a:ext cx="3187700" cy="1797287"/>
          </a:xfrm>
          <a:prstGeom prst="rect">
            <a:avLst/>
          </a:prstGeom>
          <a:solidFill>
            <a:srgbClr val="FFFFFF"/>
          </a:solidFill>
        </p:spPr>
        <p:txBody>
          <a:bodyPr vert="horz" wrap="square" lIns="0" tIns="100965" rIns="0" bIns="0" rtlCol="0">
            <a:spAutoFit/>
          </a:bodyPr>
          <a:lstStyle/>
          <a:p>
            <a:pPr marL="114300">
              <a:lnSpc>
                <a:spcPct val="100000"/>
              </a:lnSpc>
              <a:spcBef>
                <a:spcPts val="795"/>
              </a:spcBef>
            </a:pPr>
            <a:r>
              <a:rPr sz="800" b="1" spc="-30" dirty="0">
                <a:solidFill>
                  <a:srgbClr val="222222"/>
                </a:solidFill>
                <a:latin typeface="Trebuchet MS"/>
                <a:cs typeface="Trebuchet MS"/>
              </a:rPr>
              <a:t>6. </a:t>
            </a:r>
            <a:r>
              <a:rPr sz="800" b="1" spc="30" dirty="0">
                <a:solidFill>
                  <a:srgbClr val="222222"/>
                </a:solidFill>
                <a:latin typeface="Trebuchet MS"/>
                <a:cs typeface="Trebuchet MS"/>
              </a:rPr>
              <a:t>CUSTOMER</a:t>
            </a:r>
            <a:r>
              <a:rPr sz="800" b="1" spc="-65" dirty="0">
                <a:solidFill>
                  <a:srgbClr val="222222"/>
                </a:solidFill>
                <a:latin typeface="Trebuchet MS"/>
                <a:cs typeface="Trebuchet MS"/>
              </a:rPr>
              <a:t> </a:t>
            </a:r>
            <a:r>
              <a:rPr sz="800" b="1" spc="30" dirty="0">
                <a:solidFill>
                  <a:srgbClr val="222222"/>
                </a:solidFill>
                <a:latin typeface="Trebuchet MS"/>
                <a:cs typeface="Trebuchet MS"/>
              </a:rPr>
              <a:t>CONSTRAINTS</a:t>
            </a:r>
            <a:endParaRPr lang="en-US" sz="800" b="1" spc="30" dirty="0">
              <a:solidFill>
                <a:srgbClr val="222222"/>
              </a:solidFill>
              <a:latin typeface="Trebuchet MS"/>
              <a:cs typeface="Trebuchet MS"/>
            </a:endParaRPr>
          </a:p>
          <a:p>
            <a:pPr marL="114300">
              <a:lnSpc>
                <a:spcPct val="100000"/>
              </a:lnSpc>
              <a:spcBef>
                <a:spcPts val="795"/>
              </a:spcBef>
            </a:pPr>
            <a:endParaRPr sz="800" dirty="0">
              <a:latin typeface="Trebuchet MS"/>
              <a:cs typeface="Trebuchet MS"/>
            </a:endParaRPr>
          </a:p>
          <a:p>
            <a:pPr marL="114300">
              <a:lnSpc>
                <a:spcPct val="100000"/>
              </a:lnSpc>
              <a:spcBef>
                <a:spcPts val="340"/>
              </a:spcBef>
            </a:pPr>
            <a:r>
              <a:rPr lang="en-US" sz="800" dirty="0"/>
              <a:t>Availability of network connection. Availability of a minimum suggested pixels to capture a good enough image of the affected area for accurate identification.</a:t>
            </a:r>
          </a:p>
          <a:p>
            <a:pPr marL="114300">
              <a:lnSpc>
                <a:spcPct val="100000"/>
              </a:lnSpc>
              <a:spcBef>
                <a:spcPts val="340"/>
              </a:spcBef>
            </a:pPr>
            <a:r>
              <a:rPr lang="en-US" sz="800" spc="-5" dirty="0">
                <a:cs typeface="Arial"/>
              </a:rPr>
              <a:t>To get more suggested solution and medications.</a:t>
            </a:r>
          </a:p>
          <a:p>
            <a:pPr marL="114300">
              <a:lnSpc>
                <a:spcPct val="100000"/>
              </a:lnSpc>
              <a:spcBef>
                <a:spcPts val="340"/>
              </a:spcBef>
            </a:pPr>
            <a:endParaRPr lang="en-US" sz="800" spc="-5" dirty="0">
              <a:cs typeface="Arial"/>
            </a:endParaRPr>
          </a:p>
          <a:p>
            <a:pPr marL="114300">
              <a:lnSpc>
                <a:spcPct val="100000"/>
              </a:lnSpc>
              <a:spcBef>
                <a:spcPts val="340"/>
              </a:spcBef>
            </a:pPr>
            <a:endParaRPr lang="en-US" sz="800" spc="-5" dirty="0">
              <a:solidFill>
                <a:srgbClr val="6A6A6A"/>
              </a:solidFill>
              <a:cs typeface="Arial"/>
            </a:endParaRPr>
          </a:p>
          <a:p>
            <a:pPr marL="114300">
              <a:lnSpc>
                <a:spcPct val="100000"/>
              </a:lnSpc>
              <a:spcBef>
                <a:spcPts val="340"/>
              </a:spcBef>
            </a:pPr>
            <a:endParaRPr lang="en-US" sz="800" spc="-5" dirty="0">
              <a:solidFill>
                <a:srgbClr val="6A6A6A"/>
              </a:solidFill>
              <a:latin typeface="Arial"/>
              <a:cs typeface="Arial"/>
            </a:endParaRPr>
          </a:p>
          <a:p>
            <a:pPr marL="114300">
              <a:lnSpc>
                <a:spcPct val="100000"/>
              </a:lnSpc>
              <a:spcBef>
                <a:spcPts val="340"/>
              </a:spcBef>
            </a:pPr>
            <a:endParaRPr lang="en-US" sz="800" spc="-5" dirty="0">
              <a:solidFill>
                <a:srgbClr val="6A6A6A"/>
              </a:solidFill>
              <a:latin typeface="Arial"/>
              <a:cs typeface="Arial"/>
            </a:endParaRPr>
          </a:p>
          <a:p>
            <a:pPr marL="114300">
              <a:lnSpc>
                <a:spcPct val="100000"/>
              </a:lnSpc>
              <a:spcBef>
                <a:spcPts val="340"/>
              </a:spcBef>
            </a:pPr>
            <a:r>
              <a:rPr sz="600" spc="-5" dirty="0">
                <a:solidFill>
                  <a:srgbClr val="6A6A6A"/>
                </a:solidFill>
                <a:latin typeface="Arial"/>
                <a:cs typeface="Arial"/>
              </a:rPr>
              <a:t>.</a:t>
            </a:r>
            <a:endParaRPr sz="600" dirty="0">
              <a:latin typeface="Arial"/>
              <a:cs typeface="Arial"/>
            </a:endParaRPr>
          </a:p>
        </p:txBody>
      </p:sp>
      <p:sp>
        <p:nvSpPr>
          <p:cNvPr id="9" name="object 9"/>
          <p:cNvSpPr txBox="1"/>
          <p:nvPr/>
        </p:nvSpPr>
        <p:spPr>
          <a:xfrm>
            <a:off x="6959600" y="572052"/>
            <a:ext cx="3213100" cy="1551066"/>
          </a:xfrm>
          <a:prstGeom prst="rect">
            <a:avLst/>
          </a:prstGeom>
          <a:solidFill>
            <a:srgbClr val="FFFFFF"/>
          </a:solidFill>
        </p:spPr>
        <p:txBody>
          <a:bodyPr vert="horz" wrap="square" lIns="0" tIns="100965" rIns="0" bIns="0" rtlCol="0">
            <a:spAutoFit/>
          </a:bodyPr>
          <a:lstStyle/>
          <a:p>
            <a:pPr marL="114300">
              <a:lnSpc>
                <a:spcPct val="100000"/>
              </a:lnSpc>
              <a:spcBef>
                <a:spcPts val="795"/>
              </a:spcBef>
            </a:pPr>
            <a:r>
              <a:rPr sz="800" b="1" spc="-30" dirty="0">
                <a:solidFill>
                  <a:srgbClr val="222222"/>
                </a:solidFill>
                <a:latin typeface="Trebuchet MS"/>
                <a:cs typeface="Trebuchet MS"/>
              </a:rPr>
              <a:t>5. </a:t>
            </a:r>
            <a:r>
              <a:rPr sz="800" b="1" spc="20" dirty="0">
                <a:solidFill>
                  <a:srgbClr val="222222"/>
                </a:solidFill>
                <a:latin typeface="Trebuchet MS"/>
                <a:cs typeface="Trebuchet MS"/>
              </a:rPr>
              <a:t>AVAILABLE</a:t>
            </a:r>
            <a:r>
              <a:rPr sz="800" b="1" spc="-65" dirty="0">
                <a:solidFill>
                  <a:srgbClr val="222222"/>
                </a:solidFill>
                <a:latin typeface="Trebuchet MS"/>
                <a:cs typeface="Trebuchet MS"/>
              </a:rPr>
              <a:t> </a:t>
            </a:r>
            <a:r>
              <a:rPr sz="800" b="1" spc="20" dirty="0">
                <a:solidFill>
                  <a:srgbClr val="222222"/>
                </a:solidFill>
                <a:latin typeface="Trebuchet MS"/>
                <a:cs typeface="Trebuchet MS"/>
              </a:rPr>
              <a:t>SOLUTIONS</a:t>
            </a:r>
            <a:endParaRPr lang="en-US" sz="800" b="1" spc="20" dirty="0">
              <a:solidFill>
                <a:srgbClr val="222222"/>
              </a:solidFill>
              <a:latin typeface="Trebuchet MS"/>
              <a:cs typeface="Trebuchet MS"/>
            </a:endParaRPr>
          </a:p>
          <a:p>
            <a:pPr marL="114300">
              <a:lnSpc>
                <a:spcPct val="100000"/>
              </a:lnSpc>
              <a:spcBef>
                <a:spcPts val="795"/>
              </a:spcBef>
            </a:pPr>
            <a:endParaRPr sz="800" dirty="0">
              <a:latin typeface="Trebuchet MS"/>
              <a:cs typeface="Trebuchet MS"/>
            </a:endParaRPr>
          </a:p>
          <a:p>
            <a:pPr marL="114300" algn="just">
              <a:lnSpc>
                <a:spcPct val="100000"/>
              </a:lnSpc>
              <a:spcBef>
                <a:spcPts val="340"/>
              </a:spcBef>
            </a:pPr>
            <a:r>
              <a:rPr lang="en-US" sz="800" b="0" i="0" dirty="0">
                <a:solidFill>
                  <a:srgbClr val="333333"/>
                </a:solidFill>
                <a:effectLst/>
                <a:latin typeface="Georgia" panose="02040502050405020303" pitchFamily="18" charset="0"/>
              </a:rPr>
              <a:t>Precise prediction of cancer types is vital for cancer diagnosis and therapy. Through a predictive model, important cancer marker genes can be inferred. Several studies have attempted to build machine learning models for this task however none has taken into consideration the effects of tissue of origin that can potentially bias the identification of cancer markers. </a:t>
            </a:r>
            <a:endParaRPr lang="en-US" sz="800" dirty="0">
              <a:latin typeface="Arial"/>
              <a:cs typeface="Arial"/>
            </a:endParaRPr>
          </a:p>
          <a:p>
            <a:pPr marL="114300" algn="just">
              <a:lnSpc>
                <a:spcPct val="100000"/>
              </a:lnSpc>
              <a:spcBef>
                <a:spcPts val="340"/>
              </a:spcBef>
            </a:pPr>
            <a:endParaRPr lang="en-US" sz="800" dirty="0">
              <a:latin typeface="Arial"/>
              <a:cs typeface="Arial"/>
            </a:endParaRPr>
          </a:p>
          <a:p>
            <a:pPr marL="114300">
              <a:lnSpc>
                <a:spcPct val="100000"/>
              </a:lnSpc>
              <a:spcBef>
                <a:spcPts val="340"/>
              </a:spcBef>
            </a:pPr>
            <a:endParaRPr lang="en-US" sz="800" dirty="0">
              <a:latin typeface="Arial"/>
              <a:cs typeface="Arial"/>
            </a:endParaRPr>
          </a:p>
        </p:txBody>
      </p:sp>
      <p:sp>
        <p:nvSpPr>
          <p:cNvPr id="10" name="object 10"/>
          <p:cNvSpPr/>
          <p:nvPr/>
        </p:nvSpPr>
        <p:spPr>
          <a:xfrm>
            <a:off x="254000" y="2574032"/>
            <a:ext cx="10172700" cy="2458720"/>
          </a:xfrm>
          <a:custGeom>
            <a:avLst/>
            <a:gdLst/>
            <a:ahLst/>
            <a:cxnLst/>
            <a:rect l="l" t="t" r="r" b="b"/>
            <a:pathLst>
              <a:path w="10172700" h="2458720">
                <a:moveTo>
                  <a:pt x="0" y="2458385"/>
                </a:moveTo>
                <a:lnTo>
                  <a:pt x="10172700" y="2458385"/>
                </a:lnTo>
                <a:lnTo>
                  <a:pt x="10172700" y="0"/>
                </a:lnTo>
                <a:lnTo>
                  <a:pt x="0" y="0"/>
                </a:lnTo>
                <a:lnTo>
                  <a:pt x="0" y="2458385"/>
                </a:lnTo>
                <a:close/>
              </a:path>
            </a:pathLst>
          </a:custGeom>
          <a:solidFill>
            <a:srgbClr val="F78E1E"/>
          </a:solidFill>
        </p:spPr>
        <p:txBody>
          <a:bodyPr wrap="square" lIns="0" tIns="0" rIns="0" bIns="0" rtlCol="0"/>
          <a:lstStyle/>
          <a:p>
            <a:endParaRPr/>
          </a:p>
        </p:txBody>
      </p:sp>
      <p:sp>
        <p:nvSpPr>
          <p:cNvPr id="11" name="object 11"/>
          <p:cNvSpPr txBox="1"/>
          <p:nvPr/>
        </p:nvSpPr>
        <p:spPr>
          <a:xfrm>
            <a:off x="306709" y="2721783"/>
            <a:ext cx="159385" cy="2176780"/>
          </a:xfrm>
          <a:prstGeom prst="rect">
            <a:avLst/>
          </a:prstGeom>
        </p:spPr>
        <p:txBody>
          <a:bodyPr vert="vert270" wrap="square" lIns="0" tIns="4445" rIns="0" bIns="0" rtlCol="0">
            <a:spAutoFit/>
          </a:bodyPr>
          <a:lstStyle/>
          <a:p>
            <a:pPr marL="12700">
              <a:lnSpc>
                <a:spcPct val="100000"/>
              </a:lnSpc>
              <a:spcBef>
                <a:spcPts val="35"/>
              </a:spcBef>
            </a:pPr>
            <a:r>
              <a:rPr sz="900" b="1" dirty="0">
                <a:solidFill>
                  <a:srgbClr val="FFFFFF"/>
                </a:solidFill>
                <a:latin typeface="Trebuchet MS"/>
                <a:cs typeface="Trebuchet MS"/>
              </a:rPr>
              <a:t>Focus</a:t>
            </a:r>
            <a:r>
              <a:rPr sz="900" b="1" spc="-55" dirty="0">
                <a:solidFill>
                  <a:srgbClr val="FFFFFF"/>
                </a:solidFill>
                <a:latin typeface="Trebuchet MS"/>
                <a:cs typeface="Trebuchet MS"/>
              </a:rPr>
              <a:t> </a:t>
            </a:r>
            <a:r>
              <a:rPr sz="900" b="1" spc="-15" dirty="0">
                <a:solidFill>
                  <a:srgbClr val="FFFFFF"/>
                </a:solidFill>
                <a:latin typeface="Trebuchet MS"/>
                <a:cs typeface="Trebuchet MS"/>
              </a:rPr>
              <a:t>on</a:t>
            </a:r>
            <a:r>
              <a:rPr sz="900" b="1" spc="-50" dirty="0">
                <a:solidFill>
                  <a:srgbClr val="FFFFFF"/>
                </a:solidFill>
                <a:latin typeface="Trebuchet MS"/>
                <a:cs typeface="Trebuchet MS"/>
              </a:rPr>
              <a:t> </a:t>
            </a:r>
            <a:r>
              <a:rPr sz="900" b="1" spc="-10" dirty="0">
                <a:solidFill>
                  <a:srgbClr val="FFFFFF"/>
                </a:solidFill>
                <a:latin typeface="Trebuchet MS"/>
                <a:cs typeface="Trebuchet MS"/>
              </a:rPr>
              <a:t>J&amp;P,</a:t>
            </a:r>
            <a:r>
              <a:rPr sz="900" b="1" spc="-50" dirty="0">
                <a:solidFill>
                  <a:srgbClr val="FFFFFF"/>
                </a:solidFill>
                <a:latin typeface="Trebuchet MS"/>
                <a:cs typeface="Trebuchet MS"/>
              </a:rPr>
              <a:t> </a:t>
            </a:r>
            <a:r>
              <a:rPr sz="900" b="1" spc="-25" dirty="0">
                <a:solidFill>
                  <a:srgbClr val="FFFFFF"/>
                </a:solidFill>
                <a:latin typeface="Trebuchet MS"/>
                <a:cs typeface="Trebuchet MS"/>
              </a:rPr>
              <a:t>tap</a:t>
            </a:r>
            <a:r>
              <a:rPr sz="900" b="1" spc="-55" dirty="0">
                <a:solidFill>
                  <a:srgbClr val="FFFFFF"/>
                </a:solidFill>
                <a:latin typeface="Trebuchet MS"/>
                <a:cs typeface="Trebuchet MS"/>
              </a:rPr>
              <a:t> </a:t>
            </a:r>
            <a:r>
              <a:rPr sz="900" b="1" spc="-25" dirty="0">
                <a:solidFill>
                  <a:srgbClr val="FFFFFF"/>
                </a:solidFill>
                <a:latin typeface="Trebuchet MS"/>
                <a:cs typeface="Trebuchet MS"/>
              </a:rPr>
              <a:t>into</a:t>
            </a:r>
            <a:r>
              <a:rPr sz="900" b="1" spc="-50" dirty="0">
                <a:solidFill>
                  <a:srgbClr val="FFFFFF"/>
                </a:solidFill>
                <a:latin typeface="Trebuchet MS"/>
                <a:cs typeface="Trebuchet MS"/>
              </a:rPr>
              <a:t> </a:t>
            </a:r>
            <a:r>
              <a:rPr sz="900" b="1" spc="-20" dirty="0">
                <a:solidFill>
                  <a:srgbClr val="FFFFFF"/>
                </a:solidFill>
                <a:latin typeface="Trebuchet MS"/>
                <a:cs typeface="Trebuchet MS"/>
              </a:rPr>
              <a:t>BE,</a:t>
            </a:r>
            <a:r>
              <a:rPr sz="900" b="1" spc="-50" dirty="0">
                <a:solidFill>
                  <a:srgbClr val="FFFFFF"/>
                </a:solidFill>
                <a:latin typeface="Trebuchet MS"/>
                <a:cs typeface="Trebuchet MS"/>
              </a:rPr>
              <a:t> </a:t>
            </a:r>
            <a:r>
              <a:rPr sz="900" b="1" spc="-20" dirty="0">
                <a:solidFill>
                  <a:srgbClr val="FFFFFF"/>
                </a:solidFill>
                <a:latin typeface="Trebuchet MS"/>
                <a:cs typeface="Trebuchet MS"/>
              </a:rPr>
              <a:t>understand</a:t>
            </a:r>
            <a:r>
              <a:rPr sz="900" b="1" spc="-50" dirty="0">
                <a:solidFill>
                  <a:srgbClr val="FFFFFF"/>
                </a:solidFill>
                <a:latin typeface="Trebuchet MS"/>
                <a:cs typeface="Trebuchet MS"/>
              </a:rPr>
              <a:t> </a:t>
            </a:r>
            <a:r>
              <a:rPr sz="900" b="1" spc="35" dirty="0">
                <a:solidFill>
                  <a:srgbClr val="FFFFFF"/>
                </a:solidFill>
                <a:latin typeface="Trebuchet MS"/>
                <a:cs typeface="Trebuchet MS"/>
              </a:rPr>
              <a:t>RC</a:t>
            </a:r>
            <a:endParaRPr sz="900">
              <a:latin typeface="Trebuchet MS"/>
              <a:cs typeface="Trebuchet MS"/>
            </a:endParaRPr>
          </a:p>
        </p:txBody>
      </p:sp>
      <p:sp>
        <p:nvSpPr>
          <p:cNvPr id="12" name="object 12"/>
          <p:cNvSpPr txBox="1"/>
          <p:nvPr/>
        </p:nvSpPr>
        <p:spPr>
          <a:xfrm>
            <a:off x="10220994" y="2708384"/>
            <a:ext cx="159385" cy="2176780"/>
          </a:xfrm>
          <a:prstGeom prst="rect">
            <a:avLst/>
          </a:prstGeom>
        </p:spPr>
        <p:txBody>
          <a:bodyPr vert="vert" wrap="square" lIns="0" tIns="4445" rIns="0" bIns="0" rtlCol="0">
            <a:spAutoFit/>
          </a:bodyPr>
          <a:lstStyle/>
          <a:p>
            <a:pPr marL="12700">
              <a:lnSpc>
                <a:spcPct val="100000"/>
              </a:lnSpc>
              <a:spcBef>
                <a:spcPts val="35"/>
              </a:spcBef>
            </a:pPr>
            <a:r>
              <a:rPr sz="900" b="1" dirty="0">
                <a:solidFill>
                  <a:srgbClr val="FFFFFF"/>
                </a:solidFill>
                <a:latin typeface="Trebuchet MS"/>
                <a:cs typeface="Trebuchet MS"/>
              </a:rPr>
              <a:t>Focus</a:t>
            </a:r>
            <a:r>
              <a:rPr sz="900" b="1" spc="-55" dirty="0">
                <a:solidFill>
                  <a:srgbClr val="FFFFFF"/>
                </a:solidFill>
                <a:latin typeface="Trebuchet MS"/>
                <a:cs typeface="Trebuchet MS"/>
              </a:rPr>
              <a:t> </a:t>
            </a:r>
            <a:r>
              <a:rPr sz="900" b="1" spc="-15" dirty="0">
                <a:solidFill>
                  <a:srgbClr val="FFFFFF"/>
                </a:solidFill>
                <a:latin typeface="Trebuchet MS"/>
                <a:cs typeface="Trebuchet MS"/>
              </a:rPr>
              <a:t>on</a:t>
            </a:r>
            <a:r>
              <a:rPr sz="900" b="1" spc="-50" dirty="0">
                <a:solidFill>
                  <a:srgbClr val="FFFFFF"/>
                </a:solidFill>
                <a:latin typeface="Trebuchet MS"/>
                <a:cs typeface="Trebuchet MS"/>
              </a:rPr>
              <a:t> </a:t>
            </a:r>
            <a:r>
              <a:rPr sz="900" b="1" spc="-10" dirty="0">
                <a:solidFill>
                  <a:srgbClr val="FFFFFF"/>
                </a:solidFill>
                <a:latin typeface="Trebuchet MS"/>
                <a:cs typeface="Trebuchet MS"/>
              </a:rPr>
              <a:t>J&amp;P,</a:t>
            </a:r>
            <a:r>
              <a:rPr sz="900" b="1" spc="-50" dirty="0">
                <a:solidFill>
                  <a:srgbClr val="FFFFFF"/>
                </a:solidFill>
                <a:latin typeface="Trebuchet MS"/>
                <a:cs typeface="Trebuchet MS"/>
              </a:rPr>
              <a:t> </a:t>
            </a:r>
            <a:r>
              <a:rPr sz="900" b="1" spc="-25" dirty="0">
                <a:solidFill>
                  <a:srgbClr val="FFFFFF"/>
                </a:solidFill>
                <a:latin typeface="Trebuchet MS"/>
                <a:cs typeface="Trebuchet MS"/>
              </a:rPr>
              <a:t>tap</a:t>
            </a:r>
            <a:r>
              <a:rPr sz="900" b="1" spc="-55" dirty="0">
                <a:solidFill>
                  <a:srgbClr val="FFFFFF"/>
                </a:solidFill>
                <a:latin typeface="Trebuchet MS"/>
                <a:cs typeface="Trebuchet MS"/>
              </a:rPr>
              <a:t> </a:t>
            </a:r>
            <a:r>
              <a:rPr sz="900" b="1" spc="-25" dirty="0">
                <a:solidFill>
                  <a:srgbClr val="FFFFFF"/>
                </a:solidFill>
                <a:latin typeface="Trebuchet MS"/>
                <a:cs typeface="Trebuchet MS"/>
              </a:rPr>
              <a:t>into</a:t>
            </a:r>
            <a:r>
              <a:rPr sz="900" b="1" spc="-50" dirty="0">
                <a:solidFill>
                  <a:srgbClr val="FFFFFF"/>
                </a:solidFill>
                <a:latin typeface="Trebuchet MS"/>
                <a:cs typeface="Trebuchet MS"/>
              </a:rPr>
              <a:t> </a:t>
            </a:r>
            <a:r>
              <a:rPr sz="900" b="1" spc="-20" dirty="0">
                <a:solidFill>
                  <a:srgbClr val="FFFFFF"/>
                </a:solidFill>
                <a:latin typeface="Trebuchet MS"/>
                <a:cs typeface="Trebuchet MS"/>
              </a:rPr>
              <a:t>BE,</a:t>
            </a:r>
            <a:r>
              <a:rPr sz="900" b="1" spc="-50" dirty="0">
                <a:solidFill>
                  <a:srgbClr val="FFFFFF"/>
                </a:solidFill>
                <a:latin typeface="Trebuchet MS"/>
                <a:cs typeface="Trebuchet MS"/>
              </a:rPr>
              <a:t> </a:t>
            </a:r>
            <a:r>
              <a:rPr sz="900" b="1" spc="-20" dirty="0">
                <a:solidFill>
                  <a:srgbClr val="FFFFFF"/>
                </a:solidFill>
                <a:latin typeface="Trebuchet MS"/>
                <a:cs typeface="Trebuchet MS"/>
              </a:rPr>
              <a:t>understand</a:t>
            </a:r>
            <a:r>
              <a:rPr sz="900" b="1" spc="-50" dirty="0">
                <a:solidFill>
                  <a:srgbClr val="FFFFFF"/>
                </a:solidFill>
                <a:latin typeface="Trebuchet MS"/>
                <a:cs typeface="Trebuchet MS"/>
              </a:rPr>
              <a:t> </a:t>
            </a:r>
            <a:r>
              <a:rPr sz="900" b="1" spc="35" dirty="0">
                <a:solidFill>
                  <a:srgbClr val="FFFFFF"/>
                </a:solidFill>
                <a:latin typeface="Trebuchet MS"/>
                <a:cs typeface="Trebuchet MS"/>
              </a:rPr>
              <a:t>RC</a:t>
            </a:r>
            <a:endParaRPr sz="900">
              <a:latin typeface="Trebuchet MS"/>
              <a:cs typeface="Trebuchet MS"/>
            </a:endParaRPr>
          </a:p>
        </p:txBody>
      </p:sp>
      <p:sp>
        <p:nvSpPr>
          <p:cNvPr id="13" name="object 13"/>
          <p:cNvSpPr txBox="1"/>
          <p:nvPr/>
        </p:nvSpPr>
        <p:spPr>
          <a:xfrm>
            <a:off x="3346450" y="2654300"/>
            <a:ext cx="304800" cy="190500"/>
          </a:xfrm>
          <a:prstGeom prst="rect">
            <a:avLst/>
          </a:prstGeom>
          <a:solidFill>
            <a:srgbClr val="F78E1E"/>
          </a:solidFill>
        </p:spPr>
        <p:txBody>
          <a:bodyPr vert="horz" wrap="square" lIns="0" tIns="12700" rIns="0" bIns="0" rtlCol="0">
            <a:spAutoFit/>
          </a:bodyPr>
          <a:lstStyle/>
          <a:p>
            <a:pPr marL="38735">
              <a:lnSpc>
                <a:spcPct val="100000"/>
              </a:lnSpc>
              <a:spcBef>
                <a:spcPts val="100"/>
              </a:spcBef>
            </a:pPr>
            <a:r>
              <a:rPr sz="1000" b="1" spc="15" dirty="0">
                <a:solidFill>
                  <a:srgbClr val="FFFFFF"/>
                </a:solidFill>
                <a:latin typeface="Trebuchet MS"/>
                <a:cs typeface="Trebuchet MS"/>
              </a:rPr>
              <a:t>J&amp;P</a:t>
            </a:r>
            <a:endParaRPr sz="1000">
              <a:latin typeface="Trebuchet MS"/>
              <a:cs typeface="Trebuchet MS"/>
            </a:endParaRPr>
          </a:p>
        </p:txBody>
      </p:sp>
      <p:sp>
        <p:nvSpPr>
          <p:cNvPr id="14" name="object 14"/>
          <p:cNvSpPr txBox="1"/>
          <p:nvPr/>
        </p:nvSpPr>
        <p:spPr>
          <a:xfrm>
            <a:off x="6572250" y="2654300"/>
            <a:ext cx="304800" cy="190500"/>
          </a:xfrm>
          <a:prstGeom prst="rect">
            <a:avLst/>
          </a:prstGeom>
          <a:solidFill>
            <a:srgbClr val="F78E1E"/>
          </a:solidFill>
        </p:spPr>
        <p:txBody>
          <a:bodyPr vert="horz" wrap="square" lIns="0" tIns="12700" rIns="0" bIns="0" rtlCol="0">
            <a:spAutoFit/>
          </a:bodyPr>
          <a:lstStyle/>
          <a:p>
            <a:pPr marL="69215">
              <a:lnSpc>
                <a:spcPct val="100000"/>
              </a:lnSpc>
              <a:spcBef>
                <a:spcPts val="100"/>
              </a:spcBef>
            </a:pPr>
            <a:r>
              <a:rPr sz="1000" b="1" spc="40" dirty="0">
                <a:solidFill>
                  <a:srgbClr val="FFFFFF"/>
                </a:solidFill>
                <a:latin typeface="Trebuchet MS"/>
                <a:cs typeface="Trebuchet MS"/>
              </a:rPr>
              <a:t>RC</a:t>
            </a:r>
            <a:endParaRPr sz="1000">
              <a:latin typeface="Trebuchet MS"/>
              <a:cs typeface="Trebuchet MS"/>
            </a:endParaRPr>
          </a:p>
        </p:txBody>
      </p:sp>
      <p:sp>
        <p:nvSpPr>
          <p:cNvPr id="15" name="object 15"/>
          <p:cNvSpPr txBox="1"/>
          <p:nvPr/>
        </p:nvSpPr>
        <p:spPr>
          <a:xfrm>
            <a:off x="9798050" y="2654300"/>
            <a:ext cx="304800" cy="190500"/>
          </a:xfrm>
          <a:prstGeom prst="rect">
            <a:avLst/>
          </a:prstGeom>
          <a:solidFill>
            <a:srgbClr val="F78E1E"/>
          </a:solidFill>
        </p:spPr>
        <p:txBody>
          <a:bodyPr vert="horz" wrap="square" lIns="0" tIns="12700" rIns="0" bIns="0" rtlCol="0">
            <a:spAutoFit/>
          </a:bodyPr>
          <a:lstStyle/>
          <a:p>
            <a:pPr marL="75565">
              <a:lnSpc>
                <a:spcPct val="100000"/>
              </a:lnSpc>
              <a:spcBef>
                <a:spcPts val="100"/>
              </a:spcBef>
            </a:pPr>
            <a:r>
              <a:rPr sz="1000" b="1" spc="20" dirty="0">
                <a:solidFill>
                  <a:srgbClr val="FFFFFF"/>
                </a:solidFill>
                <a:latin typeface="Trebuchet MS"/>
                <a:cs typeface="Trebuchet MS"/>
              </a:rPr>
              <a:t>BE</a:t>
            </a:r>
            <a:endParaRPr sz="1000">
              <a:latin typeface="Trebuchet MS"/>
              <a:cs typeface="Trebuchet MS"/>
            </a:endParaRPr>
          </a:p>
        </p:txBody>
      </p:sp>
      <p:sp>
        <p:nvSpPr>
          <p:cNvPr id="16" name="object 16"/>
          <p:cNvSpPr txBox="1"/>
          <p:nvPr/>
        </p:nvSpPr>
        <p:spPr>
          <a:xfrm>
            <a:off x="508000" y="2603494"/>
            <a:ext cx="3213100" cy="2395656"/>
          </a:xfrm>
          <a:prstGeom prst="rect">
            <a:avLst/>
          </a:prstGeom>
          <a:solidFill>
            <a:srgbClr val="FFFFFF"/>
          </a:solidFill>
        </p:spPr>
        <p:txBody>
          <a:bodyPr vert="horz" wrap="square" lIns="0" tIns="88900" rIns="0" bIns="0" rtlCol="0">
            <a:spAutoFit/>
          </a:bodyPr>
          <a:lstStyle/>
          <a:p>
            <a:pPr marL="120650">
              <a:lnSpc>
                <a:spcPct val="100000"/>
              </a:lnSpc>
              <a:spcBef>
                <a:spcPts val="700"/>
              </a:spcBef>
            </a:pPr>
            <a:r>
              <a:rPr sz="800" b="1" spc="-30" dirty="0">
                <a:solidFill>
                  <a:srgbClr val="222222"/>
                </a:solidFill>
                <a:latin typeface="Trebuchet MS"/>
                <a:cs typeface="Trebuchet MS"/>
              </a:rPr>
              <a:t>2. </a:t>
            </a:r>
            <a:r>
              <a:rPr sz="800" b="1" spc="25" dirty="0">
                <a:solidFill>
                  <a:srgbClr val="222222"/>
                </a:solidFill>
                <a:latin typeface="Trebuchet MS"/>
                <a:cs typeface="Trebuchet MS"/>
              </a:rPr>
              <a:t>JOBS-TO-BE-DONE </a:t>
            </a:r>
            <a:r>
              <a:rPr sz="800" b="1" spc="-35" dirty="0">
                <a:solidFill>
                  <a:srgbClr val="222222"/>
                </a:solidFill>
                <a:latin typeface="Trebuchet MS"/>
                <a:cs typeface="Trebuchet MS"/>
              </a:rPr>
              <a:t>/</a:t>
            </a:r>
            <a:r>
              <a:rPr sz="800" b="1" spc="-135" dirty="0">
                <a:solidFill>
                  <a:srgbClr val="222222"/>
                </a:solidFill>
                <a:latin typeface="Trebuchet MS"/>
                <a:cs typeface="Trebuchet MS"/>
              </a:rPr>
              <a:t> </a:t>
            </a:r>
            <a:r>
              <a:rPr sz="800" b="1" spc="35" dirty="0">
                <a:solidFill>
                  <a:srgbClr val="222222"/>
                </a:solidFill>
                <a:latin typeface="Trebuchet MS"/>
                <a:cs typeface="Trebuchet MS"/>
              </a:rPr>
              <a:t>PROBLEMS</a:t>
            </a:r>
            <a:endParaRPr sz="800" dirty="0">
              <a:latin typeface="Trebuchet MS"/>
              <a:cs typeface="Trebuchet MS"/>
            </a:endParaRPr>
          </a:p>
          <a:p>
            <a:pPr marL="120650" marR="615315">
              <a:lnSpc>
                <a:spcPct val="111100"/>
              </a:lnSpc>
              <a:spcBef>
                <a:spcPts val="260"/>
              </a:spcBef>
            </a:pPr>
            <a:endParaRPr lang="en-US" sz="600" dirty="0">
              <a:solidFill>
                <a:srgbClr val="6A6A6A"/>
              </a:solidFill>
              <a:latin typeface="Arial"/>
              <a:cs typeface="Arial"/>
            </a:endParaRPr>
          </a:p>
          <a:p>
            <a:pPr marL="120650" marR="615315">
              <a:lnSpc>
                <a:spcPct val="111100"/>
              </a:lnSpc>
              <a:spcBef>
                <a:spcPts val="260"/>
              </a:spcBef>
            </a:pPr>
            <a:r>
              <a:rPr lang="en-US" sz="800" dirty="0"/>
              <a:t>The application mainly focuses on diagnosing the person who have symptoms of health issues who need a recommendation on usage of best accurate diagnosis for the disease. </a:t>
            </a:r>
          </a:p>
          <a:p>
            <a:pPr marL="120650" marR="615315">
              <a:lnSpc>
                <a:spcPct val="111100"/>
              </a:lnSpc>
              <a:spcBef>
                <a:spcPts val="260"/>
              </a:spcBef>
            </a:pPr>
            <a:r>
              <a:rPr lang="en-US" sz="800" dirty="0"/>
              <a:t>Hence helping them improve the health. </a:t>
            </a:r>
          </a:p>
          <a:p>
            <a:pPr marL="120650" marR="615315">
              <a:lnSpc>
                <a:spcPct val="111100"/>
              </a:lnSpc>
              <a:spcBef>
                <a:spcPts val="260"/>
              </a:spcBef>
            </a:pPr>
            <a:r>
              <a:rPr lang="en-US" sz="800" dirty="0"/>
              <a:t>The spread of diseases due to improper guidance can be avoided by early identification of these diseases and usage of </a:t>
            </a:r>
            <a:r>
              <a:rPr lang="en-US" sz="800" dirty="0" err="1"/>
              <a:t>appropriatemedications</a:t>
            </a:r>
            <a:endParaRPr lang="en-US" sz="800" dirty="0"/>
          </a:p>
          <a:p>
            <a:pPr marL="120650" marR="615315">
              <a:lnSpc>
                <a:spcPct val="111100"/>
              </a:lnSpc>
              <a:spcBef>
                <a:spcPts val="260"/>
              </a:spcBef>
            </a:pPr>
            <a:endParaRPr lang="en-US" sz="800" dirty="0">
              <a:solidFill>
                <a:srgbClr val="6A6A6A"/>
              </a:solidFill>
              <a:latin typeface="Arial"/>
              <a:cs typeface="Arial"/>
            </a:endParaRPr>
          </a:p>
          <a:p>
            <a:pPr marL="120650" marR="615315">
              <a:lnSpc>
                <a:spcPct val="111100"/>
              </a:lnSpc>
              <a:spcBef>
                <a:spcPts val="260"/>
              </a:spcBef>
            </a:pPr>
            <a:endParaRPr lang="en-US" sz="800" dirty="0">
              <a:solidFill>
                <a:srgbClr val="6A6A6A"/>
              </a:solidFill>
              <a:latin typeface="Arial"/>
              <a:cs typeface="Arial"/>
            </a:endParaRPr>
          </a:p>
          <a:p>
            <a:pPr marL="120650" marR="615315">
              <a:lnSpc>
                <a:spcPct val="111100"/>
              </a:lnSpc>
              <a:spcBef>
                <a:spcPts val="260"/>
              </a:spcBef>
            </a:pPr>
            <a:endParaRPr lang="en-US" sz="800" dirty="0">
              <a:solidFill>
                <a:srgbClr val="6A6A6A"/>
              </a:solidFill>
              <a:latin typeface="Arial"/>
              <a:cs typeface="Arial"/>
            </a:endParaRPr>
          </a:p>
          <a:p>
            <a:pPr marL="120650" marR="615315">
              <a:lnSpc>
                <a:spcPct val="111100"/>
              </a:lnSpc>
              <a:spcBef>
                <a:spcPts val="260"/>
              </a:spcBef>
            </a:pPr>
            <a:endParaRPr lang="en-US" sz="800" dirty="0">
              <a:solidFill>
                <a:srgbClr val="6A6A6A"/>
              </a:solidFill>
              <a:latin typeface="Arial"/>
              <a:cs typeface="Arial"/>
            </a:endParaRPr>
          </a:p>
          <a:p>
            <a:pPr marL="120650" marR="615315">
              <a:lnSpc>
                <a:spcPct val="111100"/>
              </a:lnSpc>
              <a:spcBef>
                <a:spcPts val="260"/>
              </a:spcBef>
            </a:pPr>
            <a:r>
              <a:rPr sz="600" dirty="0">
                <a:solidFill>
                  <a:srgbClr val="6A6A6A"/>
                </a:solidFill>
                <a:latin typeface="Arial"/>
                <a:cs typeface="Arial"/>
              </a:rPr>
              <a:t>.</a:t>
            </a:r>
            <a:endParaRPr sz="600" dirty="0">
              <a:latin typeface="Arial"/>
              <a:cs typeface="Arial"/>
            </a:endParaRPr>
          </a:p>
        </p:txBody>
      </p:sp>
      <p:sp>
        <p:nvSpPr>
          <p:cNvPr id="17" name="object 17"/>
          <p:cNvSpPr txBox="1"/>
          <p:nvPr/>
        </p:nvSpPr>
        <p:spPr>
          <a:xfrm>
            <a:off x="3747753" y="2643669"/>
            <a:ext cx="3187700" cy="2330959"/>
          </a:xfrm>
          <a:prstGeom prst="rect">
            <a:avLst/>
          </a:prstGeom>
          <a:solidFill>
            <a:srgbClr val="FFFFFF"/>
          </a:solidFill>
        </p:spPr>
        <p:txBody>
          <a:bodyPr vert="horz" wrap="square" lIns="0" tIns="88900" rIns="0" bIns="0" rtlCol="0">
            <a:spAutoFit/>
          </a:bodyPr>
          <a:lstStyle/>
          <a:p>
            <a:pPr marL="114300">
              <a:lnSpc>
                <a:spcPct val="100000"/>
              </a:lnSpc>
              <a:spcBef>
                <a:spcPts val="700"/>
              </a:spcBef>
            </a:pPr>
            <a:r>
              <a:rPr sz="800" b="1" spc="-30" dirty="0">
                <a:solidFill>
                  <a:srgbClr val="222222"/>
                </a:solidFill>
                <a:latin typeface="Trebuchet MS"/>
                <a:cs typeface="Trebuchet MS"/>
              </a:rPr>
              <a:t>9. </a:t>
            </a:r>
            <a:r>
              <a:rPr sz="800" b="1" spc="25" dirty="0">
                <a:solidFill>
                  <a:srgbClr val="222222"/>
                </a:solidFill>
                <a:latin typeface="Trebuchet MS"/>
                <a:cs typeface="Trebuchet MS"/>
              </a:rPr>
              <a:t>PROBLEM </a:t>
            </a:r>
            <a:r>
              <a:rPr sz="800" b="1" spc="5" dirty="0">
                <a:solidFill>
                  <a:srgbClr val="222222"/>
                </a:solidFill>
                <a:latin typeface="Trebuchet MS"/>
                <a:cs typeface="Trebuchet MS"/>
              </a:rPr>
              <a:t>ROOT</a:t>
            </a:r>
            <a:r>
              <a:rPr sz="800" b="1" spc="-135" dirty="0">
                <a:solidFill>
                  <a:srgbClr val="222222"/>
                </a:solidFill>
                <a:latin typeface="Trebuchet MS"/>
                <a:cs typeface="Trebuchet MS"/>
              </a:rPr>
              <a:t> </a:t>
            </a:r>
            <a:r>
              <a:rPr sz="800" b="1" spc="25" dirty="0">
                <a:solidFill>
                  <a:srgbClr val="222222"/>
                </a:solidFill>
                <a:latin typeface="Trebuchet MS"/>
                <a:cs typeface="Trebuchet MS"/>
              </a:rPr>
              <a:t>CAUSE</a:t>
            </a:r>
            <a:endParaRPr lang="en-US" sz="800" b="1" spc="25" dirty="0">
              <a:solidFill>
                <a:srgbClr val="222222"/>
              </a:solidFill>
              <a:latin typeface="Trebuchet MS"/>
              <a:cs typeface="Trebuchet MS"/>
            </a:endParaRPr>
          </a:p>
          <a:p>
            <a:pPr marL="114300">
              <a:lnSpc>
                <a:spcPct val="100000"/>
              </a:lnSpc>
              <a:spcBef>
                <a:spcPts val="700"/>
              </a:spcBef>
            </a:pPr>
            <a:endParaRPr sz="800" dirty="0">
              <a:latin typeface="Trebuchet MS"/>
              <a:cs typeface="Trebuchet MS"/>
            </a:endParaRPr>
          </a:p>
          <a:p>
            <a:pPr marL="114300" marR="1263650" algn="just">
              <a:lnSpc>
                <a:spcPct val="111100"/>
              </a:lnSpc>
              <a:spcBef>
                <a:spcPts val="360"/>
              </a:spcBef>
            </a:pPr>
            <a:r>
              <a:rPr lang="en-US" sz="800" dirty="0"/>
              <a:t>Alcohol, genetic issues and nutrition deficiencies in body leads to diseases. </a:t>
            </a:r>
          </a:p>
          <a:p>
            <a:pPr marL="114300" marR="1263650" algn="just">
              <a:lnSpc>
                <a:spcPct val="111100"/>
              </a:lnSpc>
              <a:spcBef>
                <a:spcPts val="360"/>
              </a:spcBef>
            </a:pPr>
            <a:r>
              <a:rPr lang="en-US" sz="800" dirty="0"/>
              <a:t>When it is not treated at the earliest it leads to severe damage. </a:t>
            </a:r>
          </a:p>
          <a:p>
            <a:pPr marL="114300" marR="1263650" algn="just">
              <a:lnSpc>
                <a:spcPct val="111100"/>
              </a:lnSpc>
              <a:spcBef>
                <a:spcPts val="360"/>
              </a:spcBef>
            </a:pPr>
            <a:r>
              <a:rPr lang="en-US" sz="800" dirty="0"/>
              <a:t>Infectious growth of cancer cells results in  diseases are also caused by obesity , or pain. </a:t>
            </a:r>
          </a:p>
          <a:p>
            <a:pPr marL="114300" marR="1263650" algn="just">
              <a:lnSpc>
                <a:spcPct val="111100"/>
              </a:lnSpc>
              <a:spcBef>
                <a:spcPts val="360"/>
              </a:spcBef>
            </a:pPr>
            <a:r>
              <a:rPr lang="en-US" sz="800" dirty="0"/>
              <a:t>These pathogens can be spread from an infected area debris to a healthy parts of the body. </a:t>
            </a:r>
          </a:p>
          <a:p>
            <a:pPr marL="114300" marR="1263650" algn="just">
              <a:lnSpc>
                <a:spcPct val="111100"/>
              </a:lnSpc>
              <a:spcBef>
                <a:spcPts val="360"/>
              </a:spcBef>
            </a:pPr>
            <a:endParaRPr lang="en-US" sz="800" dirty="0">
              <a:latin typeface="Arial"/>
              <a:cs typeface="Arial"/>
            </a:endParaRPr>
          </a:p>
          <a:p>
            <a:pPr marL="114300" marR="1263650" algn="just">
              <a:lnSpc>
                <a:spcPct val="111100"/>
              </a:lnSpc>
              <a:spcBef>
                <a:spcPts val="360"/>
              </a:spcBef>
            </a:pPr>
            <a:endParaRPr sz="600" dirty="0">
              <a:latin typeface="Arial"/>
              <a:cs typeface="Arial"/>
            </a:endParaRPr>
          </a:p>
        </p:txBody>
      </p:sp>
      <p:sp>
        <p:nvSpPr>
          <p:cNvPr id="18" name="object 18"/>
          <p:cNvSpPr txBox="1"/>
          <p:nvPr/>
        </p:nvSpPr>
        <p:spPr>
          <a:xfrm>
            <a:off x="6959600" y="2603494"/>
            <a:ext cx="3213100" cy="2095445"/>
          </a:xfrm>
          <a:prstGeom prst="rect">
            <a:avLst/>
          </a:prstGeom>
          <a:solidFill>
            <a:srgbClr val="FFFFFF"/>
          </a:solidFill>
        </p:spPr>
        <p:txBody>
          <a:bodyPr vert="horz" wrap="square" lIns="0" tIns="88900" rIns="0" bIns="0" rtlCol="0">
            <a:spAutoFit/>
          </a:bodyPr>
          <a:lstStyle/>
          <a:p>
            <a:pPr marL="114300">
              <a:lnSpc>
                <a:spcPct val="100000"/>
              </a:lnSpc>
              <a:spcBef>
                <a:spcPts val="700"/>
              </a:spcBef>
            </a:pPr>
            <a:r>
              <a:rPr sz="800" b="1" spc="-30" dirty="0">
                <a:solidFill>
                  <a:srgbClr val="222222"/>
                </a:solidFill>
                <a:latin typeface="Trebuchet MS"/>
                <a:cs typeface="Trebuchet MS"/>
              </a:rPr>
              <a:t>7.</a:t>
            </a:r>
            <a:r>
              <a:rPr sz="800" b="1" spc="-50" dirty="0">
                <a:solidFill>
                  <a:srgbClr val="222222"/>
                </a:solidFill>
                <a:latin typeface="Trebuchet MS"/>
                <a:cs typeface="Trebuchet MS"/>
              </a:rPr>
              <a:t> </a:t>
            </a:r>
            <a:r>
              <a:rPr sz="800" b="1" spc="15" dirty="0">
                <a:solidFill>
                  <a:srgbClr val="222222"/>
                </a:solidFill>
                <a:latin typeface="Trebuchet MS"/>
                <a:cs typeface="Trebuchet MS"/>
              </a:rPr>
              <a:t>BEHAVIOUR</a:t>
            </a:r>
            <a:endParaRPr lang="en-US" sz="800" b="1" spc="15" dirty="0">
              <a:solidFill>
                <a:srgbClr val="222222"/>
              </a:solidFill>
              <a:latin typeface="Trebuchet MS"/>
              <a:cs typeface="Trebuchet MS"/>
            </a:endParaRPr>
          </a:p>
          <a:p>
            <a:pPr marL="114300">
              <a:lnSpc>
                <a:spcPct val="100000"/>
              </a:lnSpc>
              <a:spcBef>
                <a:spcPts val="700"/>
              </a:spcBef>
            </a:pPr>
            <a:endParaRPr sz="800" dirty="0">
              <a:latin typeface="Trebuchet MS"/>
              <a:cs typeface="Trebuchet MS"/>
            </a:endParaRPr>
          </a:p>
          <a:p>
            <a:pPr marL="114300">
              <a:lnSpc>
                <a:spcPct val="100000"/>
              </a:lnSpc>
              <a:spcBef>
                <a:spcPts val="340"/>
              </a:spcBef>
            </a:pPr>
            <a:r>
              <a:rPr lang="en-US" sz="800" dirty="0"/>
              <a:t>Directly related: people’s do not need wide knowledge on all the diseases.</a:t>
            </a:r>
          </a:p>
          <a:p>
            <a:pPr marL="114300">
              <a:lnSpc>
                <a:spcPct val="100000"/>
              </a:lnSpc>
              <a:spcBef>
                <a:spcPts val="340"/>
              </a:spcBef>
            </a:pPr>
            <a:r>
              <a:rPr lang="en-US" sz="800" dirty="0"/>
              <a:t> They can make use of our application to get the appropriate and effective accurate predications  for their affected area.</a:t>
            </a:r>
          </a:p>
          <a:p>
            <a:pPr marL="114300">
              <a:lnSpc>
                <a:spcPct val="100000"/>
              </a:lnSpc>
              <a:spcBef>
                <a:spcPts val="340"/>
              </a:spcBef>
            </a:pPr>
            <a:r>
              <a:rPr lang="en-US" sz="800" dirty="0"/>
              <a:t> Indirectly related: people’s can anticipate a problem and get the results via online. </a:t>
            </a:r>
          </a:p>
          <a:p>
            <a:pPr marL="114300">
              <a:lnSpc>
                <a:spcPct val="100000"/>
              </a:lnSpc>
              <a:spcBef>
                <a:spcPts val="340"/>
              </a:spcBef>
            </a:pPr>
            <a:r>
              <a:rPr lang="en-US" sz="800" dirty="0"/>
              <a:t>Time and financial losses can be reduced.</a:t>
            </a:r>
          </a:p>
          <a:p>
            <a:pPr marL="114300">
              <a:lnSpc>
                <a:spcPct val="100000"/>
              </a:lnSpc>
              <a:spcBef>
                <a:spcPts val="340"/>
              </a:spcBef>
            </a:pPr>
            <a:endParaRPr lang="en-US" sz="800" dirty="0">
              <a:latin typeface="Arial"/>
              <a:cs typeface="Arial"/>
            </a:endParaRPr>
          </a:p>
          <a:p>
            <a:pPr marL="114300">
              <a:lnSpc>
                <a:spcPct val="100000"/>
              </a:lnSpc>
              <a:spcBef>
                <a:spcPts val="340"/>
              </a:spcBef>
            </a:pPr>
            <a:endParaRPr lang="en-US" sz="800" dirty="0">
              <a:latin typeface="Arial"/>
              <a:cs typeface="Arial"/>
            </a:endParaRPr>
          </a:p>
          <a:p>
            <a:pPr marL="114300">
              <a:lnSpc>
                <a:spcPct val="100000"/>
              </a:lnSpc>
              <a:spcBef>
                <a:spcPts val="340"/>
              </a:spcBef>
            </a:pPr>
            <a:endParaRPr lang="en-US" sz="800" dirty="0">
              <a:latin typeface="Arial"/>
              <a:cs typeface="Arial"/>
            </a:endParaRPr>
          </a:p>
          <a:p>
            <a:pPr marL="114300">
              <a:lnSpc>
                <a:spcPct val="100000"/>
              </a:lnSpc>
              <a:spcBef>
                <a:spcPts val="340"/>
              </a:spcBef>
            </a:pPr>
            <a:endParaRPr lang="en-US" sz="800" dirty="0">
              <a:latin typeface="Arial"/>
              <a:cs typeface="Arial"/>
            </a:endParaRPr>
          </a:p>
          <a:p>
            <a:pPr marL="114300">
              <a:lnSpc>
                <a:spcPct val="100000"/>
              </a:lnSpc>
              <a:spcBef>
                <a:spcPts val="340"/>
              </a:spcBef>
            </a:pPr>
            <a:endParaRPr sz="600" dirty="0">
              <a:latin typeface="Arial"/>
              <a:cs typeface="Arial"/>
            </a:endParaRPr>
          </a:p>
        </p:txBody>
      </p:sp>
      <p:sp>
        <p:nvSpPr>
          <p:cNvPr id="19" name="object 19"/>
          <p:cNvSpPr/>
          <p:nvPr/>
        </p:nvSpPr>
        <p:spPr>
          <a:xfrm>
            <a:off x="6959600" y="5088492"/>
            <a:ext cx="3467100" cy="2014220"/>
          </a:xfrm>
          <a:custGeom>
            <a:avLst/>
            <a:gdLst/>
            <a:ahLst/>
            <a:cxnLst/>
            <a:rect l="l" t="t" r="r" b="b"/>
            <a:pathLst>
              <a:path w="3467100" h="2014220">
                <a:moveTo>
                  <a:pt x="0" y="2014118"/>
                </a:moveTo>
                <a:lnTo>
                  <a:pt x="3467100" y="2014118"/>
                </a:lnTo>
                <a:lnTo>
                  <a:pt x="3467100" y="0"/>
                </a:lnTo>
                <a:lnTo>
                  <a:pt x="0" y="0"/>
                </a:lnTo>
                <a:lnTo>
                  <a:pt x="0" y="2014118"/>
                </a:lnTo>
                <a:close/>
              </a:path>
            </a:pathLst>
          </a:custGeom>
          <a:solidFill>
            <a:srgbClr val="22A782"/>
          </a:solidFill>
        </p:spPr>
        <p:txBody>
          <a:bodyPr wrap="square" lIns="0" tIns="0" rIns="0" bIns="0" rtlCol="0"/>
          <a:lstStyle/>
          <a:p>
            <a:endParaRPr/>
          </a:p>
        </p:txBody>
      </p:sp>
      <p:sp>
        <p:nvSpPr>
          <p:cNvPr id="20" name="object 20"/>
          <p:cNvSpPr/>
          <p:nvPr/>
        </p:nvSpPr>
        <p:spPr>
          <a:xfrm>
            <a:off x="254000" y="5088492"/>
            <a:ext cx="3467100" cy="2014220"/>
          </a:xfrm>
          <a:custGeom>
            <a:avLst/>
            <a:gdLst/>
            <a:ahLst/>
            <a:cxnLst/>
            <a:rect l="l" t="t" r="r" b="b"/>
            <a:pathLst>
              <a:path w="3467100" h="2014220">
                <a:moveTo>
                  <a:pt x="0" y="2014118"/>
                </a:moveTo>
                <a:lnTo>
                  <a:pt x="3467100" y="2014118"/>
                </a:lnTo>
                <a:lnTo>
                  <a:pt x="3467100" y="0"/>
                </a:lnTo>
                <a:lnTo>
                  <a:pt x="0" y="0"/>
                </a:lnTo>
                <a:lnTo>
                  <a:pt x="0" y="2014118"/>
                </a:lnTo>
                <a:close/>
              </a:path>
            </a:pathLst>
          </a:custGeom>
          <a:solidFill>
            <a:srgbClr val="22A782"/>
          </a:solidFill>
        </p:spPr>
        <p:txBody>
          <a:bodyPr wrap="square" lIns="0" tIns="0" rIns="0" bIns="0" rtlCol="0"/>
          <a:lstStyle/>
          <a:p>
            <a:endParaRPr/>
          </a:p>
        </p:txBody>
      </p:sp>
      <p:sp>
        <p:nvSpPr>
          <p:cNvPr id="21" name="object 21"/>
          <p:cNvSpPr/>
          <p:nvPr/>
        </p:nvSpPr>
        <p:spPr>
          <a:xfrm>
            <a:off x="508000" y="5114993"/>
            <a:ext cx="3213100" cy="1961514"/>
          </a:xfrm>
          <a:custGeom>
            <a:avLst/>
            <a:gdLst/>
            <a:ahLst/>
            <a:cxnLst/>
            <a:rect l="l" t="t" r="r" b="b"/>
            <a:pathLst>
              <a:path w="3213100" h="1961515">
                <a:moveTo>
                  <a:pt x="0" y="1961116"/>
                </a:moveTo>
                <a:lnTo>
                  <a:pt x="3213100" y="1961116"/>
                </a:lnTo>
                <a:lnTo>
                  <a:pt x="3213100" y="0"/>
                </a:lnTo>
                <a:lnTo>
                  <a:pt x="0" y="0"/>
                </a:lnTo>
                <a:lnTo>
                  <a:pt x="0" y="1961116"/>
                </a:lnTo>
                <a:close/>
              </a:path>
            </a:pathLst>
          </a:custGeom>
          <a:solidFill>
            <a:srgbClr val="FFFFFF"/>
          </a:solidFill>
        </p:spPr>
        <p:txBody>
          <a:bodyPr wrap="square" lIns="0" tIns="0" rIns="0" bIns="0" rtlCol="0"/>
          <a:lstStyle/>
          <a:p>
            <a:endParaRPr/>
          </a:p>
        </p:txBody>
      </p:sp>
      <p:sp>
        <p:nvSpPr>
          <p:cNvPr id="22" name="object 22"/>
          <p:cNvSpPr/>
          <p:nvPr/>
        </p:nvSpPr>
        <p:spPr>
          <a:xfrm>
            <a:off x="6959600" y="5114993"/>
            <a:ext cx="3200400" cy="1961514"/>
          </a:xfrm>
          <a:custGeom>
            <a:avLst/>
            <a:gdLst/>
            <a:ahLst/>
            <a:cxnLst/>
            <a:rect l="l" t="t" r="r" b="b"/>
            <a:pathLst>
              <a:path w="3200400" h="1961515">
                <a:moveTo>
                  <a:pt x="0" y="1961116"/>
                </a:moveTo>
                <a:lnTo>
                  <a:pt x="3200400" y="1961116"/>
                </a:lnTo>
                <a:lnTo>
                  <a:pt x="3200400" y="0"/>
                </a:lnTo>
                <a:lnTo>
                  <a:pt x="0" y="0"/>
                </a:lnTo>
                <a:lnTo>
                  <a:pt x="0" y="1961116"/>
                </a:lnTo>
                <a:close/>
              </a:path>
            </a:pathLst>
          </a:custGeom>
          <a:solidFill>
            <a:srgbClr val="FFFFFF"/>
          </a:solidFill>
        </p:spPr>
        <p:txBody>
          <a:bodyPr wrap="square" lIns="0" tIns="0" rIns="0" bIns="0" rtlCol="0"/>
          <a:lstStyle/>
          <a:p>
            <a:endParaRPr/>
          </a:p>
        </p:txBody>
      </p:sp>
      <p:sp>
        <p:nvSpPr>
          <p:cNvPr id="23" name="object 23"/>
          <p:cNvSpPr txBox="1"/>
          <p:nvPr/>
        </p:nvSpPr>
        <p:spPr>
          <a:xfrm>
            <a:off x="294927" y="5384051"/>
            <a:ext cx="174625" cy="1397000"/>
          </a:xfrm>
          <a:prstGeom prst="rect">
            <a:avLst/>
          </a:prstGeom>
        </p:spPr>
        <p:txBody>
          <a:bodyPr vert="vert270" wrap="square" lIns="0" tIns="3175" rIns="0" bIns="0" rtlCol="0">
            <a:spAutoFit/>
          </a:bodyPr>
          <a:lstStyle/>
          <a:p>
            <a:pPr marL="12700">
              <a:lnSpc>
                <a:spcPct val="100000"/>
              </a:lnSpc>
              <a:spcBef>
                <a:spcPts val="25"/>
              </a:spcBef>
            </a:pPr>
            <a:r>
              <a:rPr sz="1000" b="1" spc="-20" dirty="0">
                <a:solidFill>
                  <a:srgbClr val="FFFFFF"/>
                </a:solidFill>
                <a:latin typeface="Trebuchet MS"/>
                <a:cs typeface="Trebuchet MS"/>
              </a:rPr>
              <a:t>Identify </a:t>
            </a:r>
            <a:r>
              <a:rPr sz="1000" b="1" dirty="0">
                <a:solidFill>
                  <a:srgbClr val="FFFFFF"/>
                </a:solidFill>
                <a:latin typeface="Trebuchet MS"/>
                <a:cs typeface="Trebuchet MS"/>
              </a:rPr>
              <a:t>strong </a:t>
            </a:r>
            <a:r>
              <a:rPr sz="1000" b="1" spc="30" dirty="0">
                <a:solidFill>
                  <a:srgbClr val="FFFFFF"/>
                </a:solidFill>
                <a:latin typeface="Trebuchet MS"/>
                <a:cs typeface="Trebuchet MS"/>
              </a:rPr>
              <a:t>TR</a:t>
            </a:r>
            <a:r>
              <a:rPr sz="1000" b="1" spc="-225" dirty="0">
                <a:solidFill>
                  <a:srgbClr val="FFFFFF"/>
                </a:solidFill>
                <a:latin typeface="Trebuchet MS"/>
                <a:cs typeface="Trebuchet MS"/>
              </a:rPr>
              <a:t> </a:t>
            </a:r>
            <a:r>
              <a:rPr sz="1000" b="1" spc="-35" dirty="0">
                <a:solidFill>
                  <a:srgbClr val="FFFFFF"/>
                </a:solidFill>
                <a:latin typeface="Trebuchet MS"/>
                <a:cs typeface="Trebuchet MS"/>
              </a:rPr>
              <a:t>&amp; </a:t>
            </a:r>
            <a:r>
              <a:rPr sz="1000" b="1" spc="60" dirty="0">
                <a:solidFill>
                  <a:srgbClr val="FFFFFF"/>
                </a:solidFill>
                <a:latin typeface="Trebuchet MS"/>
                <a:cs typeface="Trebuchet MS"/>
              </a:rPr>
              <a:t>EM</a:t>
            </a:r>
            <a:endParaRPr sz="1000">
              <a:latin typeface="Trebuchet MS"/>
              <a:cs typeface="Trebuchet MS"/>
            </a:endParaRPr>
          </a:p>
        </p:txBody>
      </p:sp>
      <p:sp>
        <p:nvSpPr>
          <p:cNvPr id="24" name="object 24"/>
          <p:cNvSpPr txBox="1"/>
          <p:nvPr/>
        </p:nvSpPr>
        <p:spPr>
          <a:xfrm>
            <a:off x="10220994" y="5250186"/>
            <a:ext cx="159385" cy="1691005"/>
          </a:xfrm>
          <a:prstGeom prst="rect">
            <a:avLst/>
          </a:prstGeom>
        </p:spPr>
        <p:txBody>
          <a:bodyPr vert="vert" wrap="square" lIns="0" tIns="4445" rIns="0" bIns="0" rtlCol="0">
            <a:spAutoFit/>
          </a:bodyPr>
          <a:lstStyle/>
          <a:p>
            <a:pPr marL="12700">
              <a:lnSpc>
                <a:spcPct val="100000"/>
              </a:lnSpc>
              <a:spcBef>
                <a:spcPts val="35"/>
              </a:spcBef>
            </a:pPr>
            <a:r>
              <a:rPr sz="900" b="1" spc="-30" dirty="0">
                <a:solidFill>
                  <a:srgbClr val="FFFFFF"/>
                </a:solidFill>
                <a:latin typeface="Trebuchet MS"/>
                <a:cs typeface="Trebuchet MS"/>
              </a:rPr>
              <a:t>Extract </a:t>
            </a:r>
            <a:r>
              <a:rPr sz="900" b="1" spc="-25" dirty="0">
                <a:solidFill>
                  <a:srgbClr val="FFFFFF"/>
                </a:solidFill>
                <a:latin typeface="Trebuchet MS"/>
                <a:cs typeface="Trebuchet MS"/>
              </a:rPr>
              <a:t>online </a:t>
            </a:r>
            <a:r>
              <a:rPr sz="900" b="1" spc="-30" dirty="0">
                <a:solidFill>
                  <a:srgbClr val="FFFFFF"/>
                </a:solidFill>
                <a:latin typeface="Trebuchet MS"/>
                <a:cs typeface="Trebuchet MS"/>
              </a:rPr>
              <a:t>&amp; </a:t>
            </a:r>
            <a:r>
              <a:rPr sz="900" b="1" spc="-15" dirty="0">
                <a:solidFill>
                  <a:srgbClr val="FFFFFF"/>
                </a:solidFill>
                <a:latin typeface="Trebuchet MS"/>
                <a:cs typeface="Trebuchet MS"/>
              </a:rPr>
              <a:t>ofﬂine </a:t>
            </a:r>
            <a:r>
              <a:rPr sz="900" b="1" spc="25" dirty="0">
                <a:solidFill>
                  <a:srgbClr val="FFFFFF"/>
                </a:solidFill>
                <a:latin typeface="Trebuchet MS"/>
                <a:cs typeface="Trebuchet MS"/>
              </a:rPr>
              <a:t>CH</a:t>
            </a:r>
            <a:r>
              <a:rPr sz="900" b="1" spc="-200" dirty="0">
                <a:solidFill>
                  <a:srgbClr val="FFFFFF"/>
                </a:solidFill>
                <a:latin typeface="Trebuchet MS"/>
                <a:cs typeface="Trebuchet MS"/>
              </a:rPr>
              <a:t> </a:t>
            </a:r>
            <a:r>
              <a:rPr sz="900" b="1" spc="-10" dirty="0">
                <a:solidFill>
                  <a:srgbClr val="FFFFFF"/>
                </a:solidFill>
                <a:latin typeface="Trebuchet MS"/>
                <a:cs typeface="Trebuchet MS"/>
              </a:rPr>
              <a:t>of </a:t>
            </a:r>
            <a:r>
              <a:rPr sz="900" b="1" spc="15" dirty="0">
                <a:solidFill>
                  <a:srgbClr val="FFFFFF"/>
                </a:solidFill>
                <a:latin typeface="Trebuchet MS"/>
                <a:cs typeface="Trebuchet MS"/>
              </a:rPr>
              <a:t>BE</a:t>
            </a:r>
            <a:endParaRPr sz="900">
              <a:latin typeface="Trebuchet MS"/>
              <a:cs typeface="Trebuchet MS"/>
            </a:endParaRPr>
          </a:p>
        </p:txBody>
      </p:sp>
      <p:sp>
        <p:nvSpPr>
          <p:cNvPr id="25" name="object 25"/>
          <p:cNvSpPr/>
          <p:nvPr/>
        </p:nvSpPr>
        <p:spPr>
          <a:xfrm>
            <a:off x="6959600" y="6093509"/>
            <a:ext cx="3225800" cy="0"/>
          </a:xfrm>
          <a:custGeom>
            <a:avLst/>
            <a:gdLst/>
            <a:ahLst/>
            <a:cxnLst/>
            <a:rect l="l" t="t" r="r" b="b"/>
            <a:pathLst>
              <a:path w="3225800">
                <a:moveTo>
                  <a:pt x="0" y="0"/>
                </a:moveTo>
                <a:lnTo>
                  <a:pt x="3225800" y="0"/>
                </a:lnTo>
              </a:path>
            </a:pathLst>
          </a:custGeom>
          <a:ln w="26449">
            <a:solidFill>
              <a:srgbClr val="22A782"/>
            </a:solidFill>
          </a:ln>
        </p:spPr>
        <p:txBody>
          <a:bodyPr wrap="square" lIns="0" tIns="0" rIns="0" bIns="0" rtlCol="0"/>
          <a:lstStyle/>
          <a:p>
            <a:endParaRPr/>
          </a:p>
        </p:txBody>
      </p:sp>
      <p:sp>
        <p:nvSpPr>
          <p:cNvPr id="26" name="object 26"/>
          <p:cNvSpPr/>
          <p:nvPr/>
        </p:nvSpPr>
        <p:spPr>
          <a:xfrm>
            <a:off x="495300" y="6093509"/>
            <a:ext cx="3225800" cy="0"/>
          </a:xfrm>
          <a:custGeom>
            <a:avLst/>
            <a:gdLst/>
            <a:ahLst/>
            <a:cxnLst/>
            <a:rect l="l" t="t" r="r" b="b"/>
            <a:pathLst>
              <a:path w="3225800">
                <a:moveTo>
                  <a:pt x="0" y="0"/>
                </a:moveTo>
                <a:lnTo>
                  <a:pt x="3225800" y="0"/>
                </a:lnTo>
              </a:path>
            </a:pathLst>
          </a:custGeom>
          <a:ln w="26449">
            <a:solidFill>
              <a:srgbClr val="22A782"/>
            </a:solidFill>
          </a:ln>
        </p:spPr>
        <p:txBody>
          <a:bodyPr wrap="square" lIns="0" tIns="0" rIns="0" bIns="0" rtlCol="0"/>
          <a:lstStyle/>
          <a:p>
            <a:endParaRPr/>
          </a:p>
        </p:txBody>
      </p:sp>
      <p:sp>
        <p:nvSpPr>
          <p:cNvPr id="29" name="object 29"/>
          <p:cNvSpPr txBox="1"/>
          <p:nvPr/>
        </p:nvSpPr>
        <p:spPr>
          <a:xfrm>
            <a:off x="527794" y="5165470"/>
            <a:ext cx="3213100" cy="980525"/>
          </a:xfrm>
          <a:prstGeom prst="rect">
            <a:avLst/>
          </a:prstGeom>
          <a:solidFill>
            <a:srgbClr val="FFFFFF"/>
          </a:solidFill>
        </p:spPr>
        <p:txBody>
          <a:bodyPr vert="horz" wrap="square" lIns="0" tIns="79375" rIns="0" bIns="0" rtlCol="0">
            <a:spAutoFit/>
          </a:bodyPr>
          <a:lstStyle/>
          <a:p>
            <a:pPr marL="120650">
              <a:lnSpc>
                <a:spcPct val="100000"/>
              </a:lnSpc>
              <a:spcBef>
                <a:spcPts val="625"/>
              </a:spcBef>
            </a:pPr>
            <a:r>
              <a:rPr sz="800" b="1" spc="-30" dirty="0">
                <a:solidFill>
                  <a:srgbClr val="222222"/>
                </a:solidFill>
                <a:latin typeface="Trebuchet MS"/>
                <a:cs typeface="Trebuchet MS"/>
              </a:rPr>
              <a:t>3.</a:t>
            </a:r>
            <a:r>
              <a:rPr sz="800" b="1" spc="-50" dirty="0">
                <a:solidFill>
                  <a:srgbClr val="222222"/>
                </a:solidFill>
                <a:latin typeface="Trebuchet MS"/>
                <a:cs typeface="Trebuchet MS"/>
              </a:rPr>
              <a:t> </a:t>
            </a:r>
            <a:r>
              <a:rPr sz="800" b="1" spc="25" dirty="0">
                <a:solidFill>
                  <a:srgbClr val="222222"/>
                </a:solidFill>
                <a:latin typeface="Trebuchet MS"/>
                <a:cs typeface="Trebuchet MS"/>
              </a:rPr>
              <a:t>TRIGGERS</a:t>
            </a:r>
            <a:endParaRPr lang="en-US" sz="800" b="1" spc="25" dirty="0">
              <a:solidFill>
                <a:srgbClr val="222222"/>
              </a:solidFill>
              <a:latin typeface="Trebuchet MS"/>
              <a:cs typeface="Trebuchet MS"/>
            </a:endParaRPr>
          </a:p>
          <a:p>
            <a:pPr marL="120650">
              <a:lnSpc>
                <a:spcPct val="100000"/>
              </a:lnSpc>
              <a:spcBef>
                <a:spcPts val="625"/>
              </a:spcBef>
            </a:pPr>
            <a:endParaRPr sz="800" dirty="0">
              <a:latin typeface="Trebuchet MS"/>
              <a:cs typeface="Trebuchet MS"/>
            </a:endParaRPr>
          </a:p>
          <a:p>
            <a:pPr marL="120650" marR="786765">
              <a:lnSpc>
                <a:spcPct val="111100"/>
              </a:lnSpc>
              <a:spcBef>
                <a:spcPts val="259"/>
              </a:spcBef>
            </a:pPr>
            <a:r>
              <a:rPr lang="en-US" sz="800" dirty="0"/>
              <a:t>Seeing their body being infected with diseases and facing a huge loss causing distress. People’s productivity is severely affected due to various </a:t>
            </a:r>
            <a:r>
              <a:rPr lang="en-US" sz="800" dirty="0" err="1"/>
              <a:t>xxxx</a:t>
            </a:r>
            <a:r>
              <a:rPr lang="en-US" sz="800" dirty="0"/>
              <a:t> and hence causing severe damage</a:t>
            </a:r>
            <a:endParaRPr sz="600" dirty="0">
              <a:latin typeface="Arial"/>
              <a:cs typeface="Arial"/>
            </a:endParaRPr>
          </a:p>
        </p:txBody>
      </p:sp>
      <p:sp>
        <p:nvSpPr>
          <p:cNvPr id="30" name="object 30"/>
          <p:cNvSpPr txBox="1"/>
          <p:nvPr/>
        </p:nvSpPr>
        <p:spPr>
          <a:xfrm>
            <a:off x="3746500" y="5114993"/>
            <a:ext cx="3187700" cy="843885"/>
          </a:xfrm>
          <a:prstGeom prst="rect">
            <a:avLst/>
          </a:prstGeom>
          <a:solidFill>
            <a:srgbClr val="FFFFFF"/>
          </a:solidFill>
        </p:spPr>
        <p:txBody>
          <a:bodyPr vert="horz" wrap="square" lIns="0" tIns="79375" rIns="0" bIns="0" rtlCol="0">
            <a:spAutoFit/>
          </a:bodyPr>
          <a:lstStyle/>
          <a:p>
            <a:pPr marL="114300">
              <a:lnSpc>
                <a:spcPct val="100000"/>
              </a:lnSpc>
              <a:spcBef>
                <a:spcPts val="625"/>
              </a:spcBef>
            </a:pPr>
            <a:r>
              <a:rPr sz="800" b="1" spc="-25" dirty="0">
                <a:solidFill>
                  <a:srgbClr val="222222"/>
                </a:solidFill>
                <a:latin typeface="Trebuchet MS"/>
                <a:cs typeface="Trebuchet MS"/>
              </a:rPr>
              <a:t>10. </a:t>
            </a:r>
            <a:r>
              <a:rPr sz="800" b="1" spc="5" dirty="0">
                <a:solidFill>
                  <a:srgbClr val="222222"/>
                </a:solidFill>
                <a:latin typeface="Trebuchet MS"/>
                <a:cs typeface="Trebuchet MS"/>
              </a:rPr>
              <a:t>YOUR</a:t>
            </a:r>
            <a:r>
              <a:rPr sz="800" b="1" spc="-70" dirty="0">
                <a:solidFill>
                  <a:srgbClr val="222222"/>
                </a:solidFill>
                <a:latin typeface="Trebuchet MS"/>
                <a:cs typeface="Trebuchet MS"/>
              </a:rPr>
              <a:t> </a:t>
            </a:r>
            <a:r>
              <a:rPr sz="800" b="1" spc="10" dirty="0">
                <a:solidFill>
                  <a:srgbClr val="222222"/>
                </a:solidFill>
                <a:latin typeface="Trebuchet MS"/>
                <a:cs typeface="Trebuchet MS"/>
              </a:rPr>
              <a:t>SOLUTION</a:t>
            </a:r>
            <a:endParaRPr lang="en-US" sz="800" b="1" spc="10" dirty="0">
              <a:solidFill>
                <a:srgbClr val="222222"/>
              </a:solidFill>
              <a:latin typeface="Trebuchet MS"/>
              <a:cs typeface="Trebuchet MS"/>
            </a:endParaRPr>
          </a:p>
          <a:p>
            <a:pPr marL="114300">
              <a:lnSpc>
                <a:spcPct val="100000"/>
              </a:lnSpc>
              <a:spcBef>
                <a:spcPts val="625"/>
              </a:spcBef>
            </a:pPr>
            <a:endParaRPr sz="800" dirty="0">
              <a:latin typeface="Trebuchet MS"/>
              <a:cs typeface="Trebuchet MS"/>
            </a:endParaRPr>
          </a:p>
          <a:p>
            <a:pPr marL="114300" marR="363855">
              <a:lnSpc>
                <a:spcPct val="111100"/>
              </a:lnSpc>
              <a:spcBef>
                <a:spcPts val="259"/>
              </a:spcBef>
            </a:pPr>
            <a:r>
              <a:rPr lang="en-US" sz="800" dirty="0"/>
              <a:t>Our application makes uses of affected area images captured in all possible dimensions and analyzes those to recommend a highly accurate diagnosis for the </a:t>
            </a:r>
            <a:r>
              <a:rPr lang="en-US" sz="800"/>
              <a:t>identified disease</a:t>
            </a:r>
            <a:r>
              <a:rPr lang="en-US" sz="800" dirty="0"/>
              <a:t>. </a:t>
            </a:r>
            <a:endParaRPr sz="600" dirty="0">
              <a:latin typeface="Arial"/>
              <a:cs typeface="Arial"/>
            </a:endParaRPr>
          </a:p>
        </p:txBody>
      </p:sp>
      <p:sp>
        <p:nvSpPr>
          <p:cNvPr id="31" name="object 31"/>
          <p:cNvSpPr txBox="1"/>
          <p:nvPr/>
        </p:nvSpPr>
        <p:spPr>
          <a:xfrm>
            <a:off x="7073900" y="5124026"/>
            <a:ext cx="2712085" cy="714298"/>
          </a:xfrm>
          <a:prstGeom prst="rect">
            <a:avLst/>
          </a:prstGeom>
        </p:spPr>
        <p:txBody>
          <a:bodyPr vert="horz" wrap="square" lIns="0" tIns="69850" rIns="0" bIns="0" rtlCol="0">
            <a:spAutoFit/>
          </a:bodyPr>
          <a:lstStyle/>
          <a:p>
            <a:pPr marL="114300" indent="-114935">
              <a:lnSpc>
                <a:spcPct val="100000"/>
              </a:lnSpc>
              <a:spcBef>
                <a:spcPts val="550"/>
              </a:spcBef>
              <a:buAutoNum type="arabicPeriod" startAt="8"/>
              <a:tabLst>
                <a:tab pos="114935" algn="l"/>
              </a:tabLst>
            </a:pPr>
            <a:r>
              <a:rPr sz="800" b="1" spc="25" dirty="0">
                <a:solidFill>
                  <a:srgbClr val="222222"/>
                </a:solidFill>
                <a:latin typeface="Trebuchet MS"/>
                <a:cs typeface="Trebuchet MS"/>
              </a:rPr>
              <a:t>CHANNELS </a:t>
            </a:r>
            <a:r>
              <a:rPr sz="800" b="1" spc="-5" dirty="0">
                <a:solidFill>
                  <a:srgbClr val="222222"/>
                </a:solidFill>
                <a:latin typeface="Trebuchet MS"/>
                <a:cs typeface="Trebuchet MS"/>
              </a:rPr>
              <a:t>of</a:t>
            </a:r>
            <a:r>
              <a:rPr sz="800" b="1" spc="-120" dirty="0">
                <a:solidFill>
                  <a:srgbClr val="222222"/>
                </a:solidFill>
                <a:latin typeface="Trebuchet MS"/>
                <a:cs typeface="Trebuchet MS"/>
              </a:rPr>
              <a:t> </a:t>
            </a:r>
            <a:r>
              <a:rPr sz="800" b="1" spc="15" dirty="0">
                <a:solidFill>
                  <a:srgbClr val="222222"/>
                </a:solidFill>
                <a:latin typeface="Trebuchet MS"/>
                <a:cs typeface="Trebuchet MS"/>
              </a:rPr>
              <a:t>BEHAVIOUR</a:t>
            </a:r>
            <a:endParaRPr sz="800" dirty="0">
              <a:latin typeface="Trebuchet MS"/>
              <a:cs typeface="Trebuchet MS"/>
            </a:endParaRPr>
          </a:p>
          <a:p>
            <a:pPr marL="128270" lvl="1" indent="-128905">
              <a:lnSpc>
                <a:spcPct val="100000"/>
              </a:lnSpc>
              <a:spcBef>
                <a:spcPts val="340"/>
              </a:spcBef>
              <a:buAutoNum type="arabicPeriod"/>
              <a:tabLst>
                <a:tab pos="128905" algn="l"/>
              </a:tabLst>
            </a:pPr>
            <a:r>
              <a:rPr sz="600" b="1" spc="5" dirty="0">
                <a:solidFill>
                  <a:srgbClr val="6A6A6A"/>
                </a:solidFill>
                <a:latin typeface="Trebuchet MS"/>
                <a:cs typeface="Trebuchet MS"/>
              </a:rPr>
              <a:t>ONLINE</a:t>
            </a:r>
            <a:endParaRPr lang="en-US" sz="600" b="1" spc="5" dirty="0">
              <a:solidFill>
                <a:srgbClr val="6A6A6A"/>
              </a:solidFill>
              <a:latin typeface="Trebuchet MS"/>
              <a:cs typeface="Trebuchet MS"/>
            </a:endParaRPr>
          </a:p>
          <a:p>
            <a:pPr marL="0" lvl="1">
              <a:lnSpc>
                <a:spcPct val="100000"/>
              </a:lnSpc>
              <a:spcBef>
                <a:spcPts val="340"/>
              </a:spcBef>
              <a:tabLst>
                <a:tab pos="128905" algn="l"/>
              </a:tabLst>
            </a:pPr>
            <a:endParaRPr sz="600" dirty="0">
              <a:latin typeface="Trebuchet MS"/>
              <a:cs typeface="Trebuchet MS"/>
            </a:endParaRPr>
          </a:p>
          <a:p>
            <a:pPr>
              <a:lnSpc>
                <a:spcPct val="100000"/>
              </a:lnSpc>
              <a:spcBef>
                <a:spcPts val="80"/>
              </a:spcBef>
            </a:pPr>
            <a:r>
              <a:rPr lang="en-US" sz="800" dirty="0"/>
              <a:t>General knowledge related to various affected area disease and its appropriate medication utilization</a:t>
            </a:r>
            <a:endParaRPr sz="600" dirty="0">
              <a:latin typeface="Arial"/>
              <a:cs typeface="Arial"/>
            </a:endParaRPr>
          </a:p>
        </p:txBody>
      </p:sp>
      <p:sp>
        <p:nvSpPr>
          <p:cNvPr id="32" name="object 32"/>
          <p:cNvSpPr txBox="1"/>
          <p:nvPr/>
        </p:nvSpPr>
        <p:spPr>
          <a:xfrm>
            <a:off x="508000" y="6127326"/>
            <a:ext cx="3213100" cy="639919"/>
          </a:xfrm>
          <a:prstGeom prst="rect">
            <a:avLst/>
          </a:prstGeom>
        </p:spPr>
        <p:txBody>
          <a:bodyPr vert="horz" wrap="square" lIns="0" tIns="69850" rIns="0" bIns="0" rtlCol="0">
            <a:spAutoFit/>
          </a:bodyPr>
          <a:lstStyle/>
          <a:p>
            <a:pPr marL="120650">
              <a:lnSpc>
                <a:spcPct val="100000"/>
              </a:lnSpc>
              <a:spcBef>
                <a:spcPts val="550"/>
              </a:spcBef>
            </a:pPr>
            <a:r>
              <a:rPr sz="800" b="1" spc="-30" dirty="0">
                <a:solidFill>
                  <a:srgbClr val="222222"/>
                </a:solidFill>
                <a:latin typeface="Trebuchet MS"/>
                <a:cs typeface="Trebuchet MS"/>
              </a:rPr>
              <a:t>4. </a:t>
            </a:r>
            <a:r>
              <a:rPr sz="800" b="1" spc="15" dirty="0">
                <a:solidFill>
                  <a:srgbClr val="222222"/>
                </a:solidFill>
                <a:latin typeface="Trebuchet MS"/>
                <a:cs typeface="Trebuchet MS"/>
              </a:rPr>
              <a:t>EMOTIONS: </a:t>
            </a:r>
            <a:r>
              <a:rPr sz="800" b="1" dirty="0">
                <a:solidFill>
                  <a:srgbClr val="222222"/>
                </a:solidFill>
                <a:latin typeface="Trebuchet MS"/>
                <a:cs typeface="Trebuchet MS"/>
              </a:rPr>
              <a:t>BEFORE </a:t>
            </a:r>
            <a:r>
              <a:rPr sz="800" b="1" spc="-35" dirty="0">
                <a:solidFill>
                  <a:srgbClr val="222222"/>
                </a:solidFill>
                <a:latin typeface="Trebuchet MS"/>
                <a:cs typeface="Trebuchet MS"/>
              </a:rPr>
              <a:t>/</a:t>
            </a:r>
            <a:r>
              <a:rPr sz="800" b="1" spc="-170" dirty="0">
                <a:solidFill>
                  <a:srgbClr val="222222"/>
                </a:solidFill>
                <a:latin typeface="Trebuchet MS"/>
                <a:cs typeface="Trebuchet MS"/>
              </a:rPr>
              <a:t> </a:t>
            </a:r>
            <a:r>
              <a:rPr sz="800" b="1" spc="5" dirty="0">
                <a:solidFill>
                  <a:srgbClr val="222222"/>
                </a:solidFill>
                <a:latin typeface="Trebuchet MS"/>
                <a:cs typeface="Trebuchet MS"/>
              </a:rPr>
              <a:t>AFTER</a:t>
            </a:r>
            <a:endParaRPr lang="en-US" sz="800" b="1" spc="5" dirty="0">
              <a:solidFill>
                <a:srgbClr val="222222"/>
              </a:solidFill>
              <a:latin typeface="Trebuchet MS"/>
              <a:cs typeface="Trebuchet MS"/>
            </a:endParaRPr>
          </a:p>
          <a:p>
            <a:pPr marL="120650">
              <a:lnSpc>
                <a:spcPct val="100000"/>
              </a:lnSpc>
              <a:spcBef>
                <a:spcPts val="550"/>
              </a:spcBef>
            </a:pPr>
            <a:endParaRPr sz="800" dirty="0">
              <a:latin typeface="Trebuchet MS"/>
              <a:cs typeface="Trebuchet MS"/>
            </a:endParaRPr>
          </a:p>
          <a:p>
            <a:pPr algn="l">
              <a:buFont typeface="Arial" panose="020B0604020202020204" pitchFamily="34" charset="0"/>
              <a:buChar char="•"/>
            </a:pPr>
            <a:r>
              <a:rPr lang="en-US" sz="800" dirty="0"/>
              <a:t>Before: Distress, pain, </a:t>
            </a:r>
            <a:r>
              <a:rPr lang="en-IN" sz="800" dirty="0">
                <a:solidFill>
                  <a:srgbClr val="202124"/>
                </a:solidFill>
                <a:latin typeface="arial" panose="020B0604020202020204" pitchFamily="34" charset="0"/>
              </a:rPr>
              <a:t>fatigue, weight loss or gain</a:t>
            </a:r>
            <a:r>
              <a:rPr lang="en-US" sz="800" dirty="0">
                <a:solidFill>
                  <a:srgbClr val="202124"/>
                </a:solidFill>
                <a:latin typeface="arial" panose="020B0604020202020204" pitchFamily="34" charset="0"/>
              </a:rPr>
              <a:t> </a:t>
            </a:r>
          </a:p>
          <a:p>
            <a:pPr algn="l">
              <a:buFont typeface="Arial" panose="020B0604020202020204" pitchFamily="34" charset="0"/>
              <a:buChar char="•"/>
            </a:pPr>
            <a:r>
              <a:rPr lang="en-US" sz="800" dirty="0"/>
              <a:t>After: Relief, reassurance, solace</a:t>
            </a:r>
            <a:r>
              <a:rPr sz="600" spc="-5" dirty="0">
                <a:solidFill>
                  <a:srgbClr val="6A6A6A"/>
                </a:solidFill>
                <a:latin typeface="Arial"/>
                <a:cs typeface="Arial"/>
              </a:rPr>
              <a:t>.</a:t>
            </a:r>
            <a:endParaRPr sz="600" dirty="0">
              <a:latin typeface="Arial"/>
              <a:cs typeface="Arial"/>
            </a:endParaRPr>
          </a:p>
        </p:txBody>
      </p:sp>
      <p:sp>
        <p:nvSpPr>
          <p:cNvPr id="33" name="object 33"/>
          <p:cNvSpPr txBox="1"/>
          <p:nvPr/>
        </p:nvSpPr>
        <p:spPr>
          <a:xfrm>
            <a:off x="7073900" y="6174740"/>
            <a:ext cx="2730500" cy="498855"/>
          </a:xfrm>
          <a:prstGeom prst="rect">
            <a:avLst/>
          </a:prstGeom>
        </p:spPr>
        <p:txBody>
          <a:bodyPr vert="horz" wrap="square" lIns="0" tIns="22860" rIns="0" bIns="0" rtlCol="0">
            <a:spAutoFit/>
          </a:bodyPr>
          <a:lstStyle/>
          <a:p>
            <a:pPr>
              <a:lnSpc>
                <a:spcPct val="100000"/>
              </a:lnSpc>
              <a:spcBef>
                <a:spcPts val="180"/>
              </a:spcBef>
            </a:pPr>
            <a:r>
              <a:rPr sz="600" b="1" spc="-25" dirty="0">
                <a:solidFill>
                  <a:srgbClr val="6A6A6A"/>
                </a:solidFill>
                <a:latin typeface="Trebuchet MS"/>
                <a:cs typeface="Trebuchet MS"/>
              </a:rPr>
              <a:t>8.2</a:t>
            </a:r>
            <a:r>
              <a:rPr sz="600" b="1" spc="-40" dirty="0">
                <a:solidFill>
                  <a:srgbClr val="6A6A6A"/>
                </a:solidFill>
                <a:latin typeface="Trebuchet MS"/>
                <a:cs typeface="Trebuchet MS"/>
              </a:rPr>
              <a:t> </a:t>
            </a:r>
            <a:r>
              <a:rPr sz="600" b="1" spc="-5" dirty="0">
                <a:solidFill>
                  <a:srgbClr val="6A6A6A"/>
                </a:solidFill>
                <a:latin typeface="Trebuchet MS"/>
                <a:cs typeface="Trebuchet MS"/>
              </a:rPr>
              <a:t>OFFLINE</a:t>
            </a:r>
            <a:endParaRPr lang="en-US" sz="600" b="1" spc="-5" dirty="0">
              <a:solidFill>
                <a:srgbClr val="6A6A6A"/>
              </a:solidFill>
              <a:latin typeface="Trebuchet MS"/>
              <a:cs typeface="Trebuchet MS"/>
            </a:endParaRPr>
          </a:p>
          <a:p>
            <a:pPr>
              <a:lnSpc>
                <a:spcPct val="100000"/>
              </a:lnSpc>
              <a:spcBef>
                <a:spcPts val="180"/>
              </a:spcBef>
            </a:pPr>
            <a:endParaRPr sz="600" dirty="0">
              <a:latin typeface="Trebuchet MS"/>
              <a:cs typeface="Trebuchet MS"/>
            </a:endParaRPr>
          </a:p>
          <a:p>
            <a:pPr marR="5080">
              <a:lnSpc>
                <a:spcPct val="111100"/>
              </a:lnSpc>
            </a:pPr>
            <a:r>
              <a:rPr lang="en-US" sz="800" dirty="0"/>
              <a:t>People try to identify diseases visually based on main symptoms like  pain and change of body weight.</a:t>
            </a:r>
            <a:endParaRPr sz="600" dirty="0">
              <a:latin typeface="Arial"/>
              <a:cs typeface="Arial"/>
            </a:endParaRPr>
          </a:p>
        </p:txBody>
      </p:sp>
      <p:sp>
        <p:nvSpPr>
          <p:cNvPr id="34" name="object 34"/>
          <p:cNvSpPr txBox="1"/>
          <p:nvPr/>
        </p:nvSpPr>
        <p:spPr>
          <a:xfrm>
            <a:off x="3346450" y="5168900"/>
            <a:ext cx="304800" cy="190500"/>
          </a:xfrm>
          <a:prstGeom prst="rect">
            <a:avLst/>
          </a:prstGeom>
          <a:solidFill>
            <a:srgbClr val="22A782"/>
          </a:solidFill>
        </p:spPr>
        <p:txBody>
          <a:bodyPr vert="horz" wrap="square" lIns="0" tIns="12700" rIns="0" bIns="0" rtlCol="0">
            <a:spAutoFit/>
          </a:bodyPr>
          <a:lstStyle/>
          <a:p>
            <a:pPr marL="70485">
              <a:lnSpc>
                <a:spcPct val="100000"/>
              </a:lnSpc>
              <a:spcBef>
                <a:spcPts val="100"/>
              </a:spcBef>
            </a:pPr>
            <a:r>
              <a:rPr sz="1000" b="1" spc="30" dirty="0">
                <a:solidFill>
                  <a:srgbClr val="FFFFFF"/>
                </a:solidFill>
                <a:latin typeface="Trebuchet MS"/>
                <a:cs typeface="Trebuchet MS"/>
              </a:rPr>
              <a:t>TR</a:t>
            </a:r>
            <a:endParaRPr sz="1000">
              <a:latin typeface="Trebuchet MS"/>
              <a:cs typeface="Trebuchet MS"/>
            </a:endParaRPr>
          </a:p>
        </p:txBody>
      </p:sp>
      <p:sp>
        <p:nvSpPr>
          <p:cNvPr id="35" name="object 35"/>
          <p:cNvSpPr txBox="1"/>
          <p:nvPr/>
        </p:nvSpPr>
        <p:spPr>
          <a:xfrm>
            <a:off x="6572250" y="5168900"/>
            <a:ext cx="304800" cy="190500"/>
          </a:xfrm>
          <a:prstGeom prst="rect">
            <a:avLst/>
          </a:prstGeom>
          <a:solidFill>
            <a:srgbClr val="6C4A9E"/>
          </a:solidFill>
        </p:spPr>
        <p:txBody>
          <a:bodyPr vert="horz" wrap="square" lIns="0" tIns="12700" rIns="0" bIns="0" rtlCol="0">
            <a:spAutoFit/>
          </a:bodyPr>
          <a:lstStyle/>
          <a:p>
            <a:pPr marL="78105">
              <a:lnSpc>
                <a:spcPct val="100000"/>
              </a:lnSpc>
              <a:spcBef>
                <a:spcPts val="100"/>
              </a:spcBef>
            </a:pPr>
            <a:r>
              <a:rPr sz="1000" b="1" spc="50" dirty="0">
                <a:solidFill>
                  <a:srgbClr val="FFFFFF"/>
                </a:solidFill>
                <a:latin typeface="Trebuchet MS"/>
                <a:cs typeface="Trebuchet MS"/>
              </a:rPr>
              <a:t>SL</a:t>
            </a:r>
            <a:endParaRPr sz="1000">
              <a:latin typeface="Trebuchet MS"/>
              <a:cs typeface="Trebuchet MS"/>
            </a:endParaRPr>
          </a:p>
        </p:txBody>
      </p:sp>
      <p:sp>
        <p:nvSpPr>
          <p:cNvPr id="36" name="object 36"/>
          <p:cNvSpPr txBox="1"/>
          <p:nvPr/>
        </p:nvSpPr>
        <p:spPr>
          <a:xfrm>
            <a:off x="9798050" y="5168900"/>
            <a:ext cx="304800" cy="190500"/>
          </a:xfrm>
          <a:prstGeom prst="rect">
            <a:avLst/>
          </a:prstGeom>
          <a:solidFill>
            <a:srgbClr val="22A782"/>
          </a:solidFill>
        </p:spPr>
        <p:txBody>
          <a:bodyPr vert="horz" wrap="square" lIns="0" tIns="12700" rIns="0" bIns="0" rtlCol="0">
            <a:spAutoFit/>
          </a:bodyPr>
          <a:lstStyle/>
          <a:p>
            <a:pPr marL="66040">
              <a:lnSpc>
                <a:spcPct val="100000"/>
              </a:lnSpc>
              <a:spcBef>
                <a:spcPts val="100"/>
              </a:spcBef>
            </a:pPr>
            <a:r>
              <a:rPr sz="1000" b="1" spc="30" dirty="0">
                <a:solidFill>
                  <a:srgbClr val="FFFFFF"/>
                </a:solidFill>
                <a:latin typeface="Trebuchet MS"/>
                <a:cs typeface="Trebuchet MS"/>
              </a:rPr>
              <a:t>CH</a:t>
            </a:r>
            <a:endParaRPr sz="1000">
              <a:latin typeface="Trebuchet MS"/>
              <a:cs typeface="Trebuchet MS"/>
            </a:endParaRPr>
          </a:p>
        </p:txBody>
      </p:sp>
      <p:sp>
        <p:nvSpPr>
          <p:cNvPr id="37" name="object 37"/>
          <p:cNvSpPr txBox="1"/>
          <p:nvPr/>
        </p:nvSpPr>
        <p:spPr>
          <a:xfrm>
            <a:off x="3346450" y="6172200"/>
            <a:ext cx="304800" cy="190500"/>
          </a:xfrm>
          <a:prstGeom prst="rect">
            <a:avLst/>
          </a:prstGeom>
          <a:solidFill>
            <a:srgbClr val="22A782"/>
          </a:solidFill>
        </p:spPr>
        <p:txBody>
          <a:bodyPr vert="horz" wrap="square" lIns="0" tIns="12700" rIns="0" bIns="0" rtlCol="0">
            <a:spAutoFit/>
          </a:bodyPr>
          <a:lstStyle/>
          <a:p>
            <a:pPr marL="60960">
              <a:lnSpc>
                <a:spcPct val="100000"/>
              </a:lnSpc>
              <a:spcBef>
                <a:spcPts val="100"/>
              </a:spcBef>
            </a:pPr>
            <a:r>
              <a:rPr sz="1000" b="1" spc="60" dirty="0">
                <a:solidFill>
                  <a:srgbClr val="FFFFFF"/>
                </a:solidFill>
                <a:latin typeface="Trebuchet MS"/>
                <a:cs typeface="Trebuchet MS"/>
              </a:rPr>
              <a:t>EM</a:t>
            </a:r>
            <a:endParaRPr sz="1000">
              <a:latin typeface="Trebuchet MS"/>
              <a:cs typeface="Trebuchet MS"/>
            </a:endParaRPr>
          </a:p>
        </p:txBody>
      </p:sp>
      <p:sp>
        <p:nvSpPr>
          <p:cNvPr id="38" name="object 38"/>
          <p:cNvSpPr/>
          <p:nvPr/>
        </p:nvSpPr>
        <p:spPr>
          <a:xfrm>
            <a:off x="266700" y="236171"/>
            <a:ext cx="2692265" cy="146688"/>
          </a:xfrm>
          <a:prstGeom prst="rect">
            <a:avLst/>
          </a:prstGeom>
          <a:blipFill>
            <a:blip r:embed="rId2" cstate="print"/>
            <a:stretch>
              <a:fillRect/>
            </a:stretch>
          </a:blipFill>
        </p:spPr>
        <p:txBody>
          <a:bodyPr wrap="square" lIns="0" tIns="0" rIns="0" bIns="0" rtlCol="0"/>
          <a:lstStyle/>
          <a:p>
            <a:endParaRPr/>
          </a:p>
        </p:txBody>
      </p:sp>
      <p:sp>
        <p:nvSpPr>
          <p:cNvPr id="39" name="object 39"/>
          <p:cNvSpPr txBox="1"/>
          <p:nvPr/>
        </p:nvSpPr>
        <p:spPr>
          <a:xfrm>
            <a:off x="3746500" y="177800"/>
            <a:ext cx="6680200" cy="279400"/>
          </a:xfrm>
          <a:prstGeom prst="rect">
            <a:avLst/>
          </a:prstGeom>
          <a:solidFill>
            <a:srgbClr val="FFFFFF"/>
          </a:solidFill>
        </p:spPr>
        <p:txBody>
          <a:bodyPr vert="horz" wrap="square" lIns="0" tIns="50800" rIns="0" bIns="0" rtlCol="0">
            <a:spAutoFit/>
          </a:bodyPr>
          <a:lstStyle/>
          <a:p>
            <a:pPr marL="101600">
              <a:lnSpc>
                <a:spcPct val="100000"/>
              </a:lnSpc>
              <a:spcBef>
                <a:spcPts val="400"/>
              </a:spcBef>
            </a:pPr>
            <a:r>
              <a:rPr sz="1000" spc="10" dirty="0">
                <a:solidFill>
                  <a:srgbClr val="222222"/>
                </a:solidFill>
                <a:latin typeface="Trebuchet MS"/>
                <a:cs typeface="Trebuchet MS"/>
              </a:rPr>
              <a:t>Purpose </a:t>
            </a:r>
            <a:r>
              <a:rPr sz="1000" spc="-130" dirty="0">
                <a:solidFill>
                  <a:srgbClr val="222222"/>
                </a:solidFill>
                <a:latin typeface="Trebuchet MS"/>
                <a:cs typeface="Trebuchet MS"/>
              </a:rPr>
              <a:t>/</a:t>
            </a:r>
            <a:r>
              <a:rPr sz="1000" spc="-135" dirty="0">
                <a:solidFill>
                  <a:srgbClr val="222222"/>
                </a:solidFill>
                <a:latin typeface="Trebuchet MS"/>
                <a:cs typeface="Trebuchet MS"/>
              </a:rPr>
              <a:t> </a:t>
            </a:r>
            <a:r>
              <a:rPr sz="1000" spc="5" dirty="0">
                <a:solidFill>
                  <a:srgbClr val="222222"/>
                </a:solidFill>
                <a:latin typeface="Trebuchet MS"/>
                <a:cs typeface="Trebuchet MS"/>
              </a:rPr>
              <a:t>Vision</a:t>
            </a:r>
            <a:endParaRPr sz="10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TotalTime>
  <Words>519</Words>
  <Application>Microsoft Office PowerPoint</Application>
  <PresentationFormat>Custom</PresentationFormat>
  <Paragraphs>78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vt:lpstr>
      <vt:lpstr>Calibri</vt:lpstr>
      <vt:lpstr>Georgia</vt:lpstr>
      <vt:lpstr>Trebuchet MS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Magar Pranathi</cp:lastModifiedBy>
  <cp:revision>2</cp:revision>
  <dcterms:created xsi:type="dcterms:W3CDTF">2022-09-27T05:49:19Z</dcterms:created>
  <dcterms:modified xsi:type="dcterms:W3CDTF">2022-11-08T04:04:00Z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2021-07-27T00:00:00Z</vt:filetime>
  </property>
  <property fmtid="{D5CDD505-2E9C-101B-9397-08002B2CF9AE}" pid="3" name="LastSaved">
    <vt:filetime>2022-09-27T00:00:00Z</vt:filetime>
  </property>
</Properties>
</file>