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5"/>
  </p:notesMasterIdLst>
  <p:sldIdLst>
    <p:sldId id="269" r:id="rId5"/>
    <p:sldId id="299" r:id="rId6"/>
    <p:sldId id="311" r:id="rId7"/>
    <p:sldId id="312" r:id="rId8"/>
    <p:sldId id="313" r:id="rId9"/>
    <p:sldId id="319" r:id="rId10"/>
    <p:sldId id="314" r:id="rId11"/>
    <p:sldId id="315" r:id="rId12"/>
    <p:sldId id="31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igdha Swain" initials="SS" lastIdx="1" clrIdx="0">
    <p:extLst>
      <p:ext uri="{19B8F6BF-5375-455C-9EA6-DF929625EA0E}">
        <p15:presenceInfo xmlns:p15="http://schemas.microsoft.com/office/powerpoint/2012/main" userId="S-1-5-21-1644491937-813497703-682003330-2453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34497-6CAF-410A-94DF-68EBDE1505A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1621-C4FE-410A-853A-D294F487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22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2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7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72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02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03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8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97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2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3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0CC40381-B942-479F-9F74-5296D18FCC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176B84BB-8166-4B13-B3B9-5029860D4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22BAE5-E23A-4D1F-BC73-B2A701E5383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43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C3768-9A8C-4163-9AC3-C7C3227036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30" y="780391"/>
            <a:ext cx="1047977" cy="98067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>
                    <a:solidFill>
                      <a:schemeClr val="bg1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7" name="Text Box 16">
            <a:extLst>
              <a:ext uri="{FF2B5EF4-FFF2-40B4-BE49-F238E27FC236}">
                <a16:creationId xmlns:a16="http://schemas.microsoft.com/office/drawing/2014/main" id="{ED912C31-787E-41A7-99D5-6F8D619446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351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0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7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3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5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1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3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98789E-C49A-4E1C-B8B6-BAB1D4DEFC71}"/>
              </a:ext>
            </a:extLst>
          </p:cNvPr>
          <p:cNvCxnSpPr/>
          <p:nvPr/>
        </p:nvCxnSpPr>
        <p:spPr>
          <a:xfrm>
            <a:off x="562645" y="4891826"/>
            <a:ext cx="37288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1">
            <a:extLst>
              <a:ext uri="{FF2B5EF4-FFF2-40B4-BE49-F238E27FC236}">
                <a16:creationId xmlns:a16="http://schemas.microsoft.com/office/drawing/2014/main" id="{D031633A-4845-4454-8BE0-AE90F9845855}"/>
              </a:ext>
            </a:extLst>
          </p:cNvPr>
          <p:cNvSpPr txBox="1">
            <a:spLocks/>
          </p:cNvSpPr>
          <p:nvPr/>
        </p:nvSpPr>
        <p:spPr>
          <a:xfrm>
            <a:off x="-967380" y="4474889"/>
            <a:ext cx="3822700" cy="387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934A18-7D2A-BC4D-ACFA-9DE887CF8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99" y="110815"/>
            <a:ext cx="1609725" cy="2611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60C8DAE-FCD8-9FF5-8271-F70C95EC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2383113"/>
            <a:ext cx="3822700" cy="2508714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Voice Biometrics - SBI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22CF44F-04D4-3E84-6F91-EC3074C858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2" r="24972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560388" y="5108473"/>
            <a:ext cx="3498994" cy="112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0388" y="5108473"/>
            <a:ext cx="394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-Team Fuji</a:t>
            </a:r>
          </a:p>
        </p:txBody>
      </p:sp>
    </p:spTree>
    <p:extLst>
      <p:ext uri="{BB962C8B-B14F-4D97-AF65-F5344CB8AC3E}">
        <p14:creationId xmlns:p14="http://schemas.microsoft.com/office/powerpoint/2010/main" val="28694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oup of people standing next to a person in a suit and tie&#10;&#10;Description automatically generated">
            <a:extLst>
              <a:ext uri="{FF2B5EF4-FFF2-40B4-BE49-F238E27FC236}">
                <a16:creationId xmlns:a16="http://schemas.microsoft.com/office/drawing/2014/main" id="{57E74B2B-C4CB-4DE9-BF2F-4DCB5B1BC9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" b="17"/>
          <a:stretch/>
        </p:blipFill>
        <p:spPr/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EE8F50F-7F9F-4E15-B48F-D952CC8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7616670-6D39-7A45-B1E5-3F2B77653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6" y="6078726"/>
            <a:ext cx="1609725" cy="2611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9125" y="894157"/>
            <a:ext cx="10221724" cy="880241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PROBLEM BEING SOLVED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E38D-1DEB-466B-C405-23B26AB980AE}"/>
              </a:ext>
            </a:extLst>
          </p:cNvPr>
          <p:cNvSpPr txBox="1"/>
          <p:nvPr/>
        </p:nvSpPr>
        <p:spPr>
          <a:xfrm>
            <a:off x="1223889" y="2608037"/>
            <a:ext cx="8426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42424"/>
                </a:solidFill>
                <a:effectLst/>
              </a:rPr>
              <a:t>Customers interact with the Bank via various channels such as Contact Centre &amp; Video based Customer Identification Process Calls. Authentication measures of Caller ID / PIN / Security Questions / Device Signatures are often inadequate and intrusive.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4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7616670-6D39-7A45-B1E5-3F2B77653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6" y="6078726"/>
            <a:ext cx="1609725" cy="2611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8286" y="436957"/>
            <a:ext cx="10221724" cy="880241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  <a:cs typeface="Aharoni" panose="020B0604020202020204" pitchFamily="2" charset="-79"/>
              </a:rPr>
              <a:t>Approach Taken to Create The Model:</a:t>
            </a:r>
            <a:endParaRPr lang="en-US" sz="3200" dirty="0">
              <a:solidFill>
                <a:schemeClr val="tx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E38D-1DEB-466B-C405-23B26AB980AE}"/>
              </a:ext>
            </a:extLst>
          </p:cNvPr>
          <p:cNvSpPr txBox="1"/>
          <p:nvPr/>
        </p:nvSpPr>
        <p:spPr>
          <a:xfrm>
            <a:off x="1223888" y="1652069"/>
            <a:ext cx="970734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2 </a:t>
            </a:r>
            <a:r>
              <a:rPr lang="en-US" sz="2000" dirty="0"/>
              <a:t>level voice </a:t>
            </a:r>
            <a:r>
              <a:rPr lang="en-US" sz="2000" dirty="0" smtClean="0"/>
              <a:t>authentication:</a:t>
            </a:r>
          </a:p>
          <a:p>
            <a:pPr lvl="1" algn="just"/>
            <a:r>
              <a:rPr lang="en-US" sz="2000" dirty="0" smtClean="0"/>
              <a:t>1 security question </a:t>
            </a:r>
            <a:r>
              <a:rPr lang="en-US" sz="2000" dirty="0"/>
              <a:t>for voice authentication</a:t>
            </a:r>
            <a:endParaRPr lang="en-US" sz="2000" dirty="0" smtClean="0"/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  3 pass-phrases/words will be generated in real-time for user authentication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Use speech-to-text API: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Used to transcribe voice into text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Use of Speaker Recognition API: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Verifies unique voice characteristics for an individual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Speaker Identification and Verification:</a:t>
            </a:r>
          </a:p>
          <a:p>
            <a:pPr lvl="1" algn="just"/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Use voice to verify speakers and Identify individual speakers within a </a:t>
            </a:r>
            <a:r>
              <a:rPr lang="en-US" sz="2000" dirty="0" smtClean="0"/>
              <a:t>group</a:t>
            </a:r>
          </a:p>
          <a:p>
            <a:pPr lvl="1" algn="just"/>
            <a:r>
              <a:rPr lang="en-US" sz="2000" dirty="0" smtClean="0"/>
              <a:t>(classification approach)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5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7616670-6D39-7A45-B1E5-3F2B77653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6" y="6078726"/>
            <a:ext cx="1609725" cy="2611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8286" y="492382"/>
            <a:ext cx="10221724" cy="880241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Prerequisites</a:t>
            </a:r>
            <a:endParaRPr lang="en-US" sz="3200" dirty="0">
              <a:solidFill>
                <a:schemeClr val="tx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E38D-1DEB-466B-C405-23B26AB980AE}"/>
              </a:ext>
            </a:extLst>
          </p:cNvPr>
          <p:cNvSpPr txBox="1"/>
          <p:nvPr/>
        </p:nvSpPr>
        <p:spPr>
          <a:xfrm>
            <a:off x="1071483" y="1721344"/>
            <a:ext cx="97073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ym typeface="Century Schoolbook"/>
              </a:rPr>
              <a:t>Audio samples collected from contact center, mobile app and KYC</a:t>
            </a:r>
          </a:p>
          <a:p>
            <a:pPr algn="just"/>
            <a:endParaRPr lang="en-US" sz="2000" dirty="0">
              <a:sym typeface="Century Schoolbook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u="sng" dirty="0">
                <a:sym typeface="Century Schoolbook"/>
              </a:rPr>
              <a:t>For training</a:t>
            </a:r>
          </a:p>
          <a:p>
            <a:pPr marL="342900" lvl="8" indent="-342900" algn="just">
              <a:buFont typeface="+mj-lt"/>
              <a:buAutoNum type="arabicPeriod"/>
            </a:pPr>
            <a:r>
              <a:rPr lang="en-US" sz="2000" dirty="0"/>
              <a:t>Minimum audio input length per request is 1 second</a:t>
            </a:r>
          </a:p>
          <a:p>
            <a:pPr marL="342900" lvl="4" indent="-342900" algn="just">
              <a:buFont typeface="+mj-lt"/>
              <a:buAutoNum type="arabicPeriod"/>
            </a:pPr>
            <a:r>
              <a:rPr lang="en-US" sz="2000" dirty="0"/>
              <a:t>Maximum audio input length per request is 120 seconds</a:t>
            </a:r>
          </a:p>
          <a:p>
            <a:pPr marL="342900" lvl="4" indent="-342900" algn="just">
              <a:buFont typeface="+mj-lt"/>
              <a:buAutoNum type="arabicPeriod"/>
            </a:pPr>
            <a:r>
              <a:rPr lang="en-US" sz="2000" dirty="0"/>
              <a:t>Minimum total effective speech length (excluding silence and other non-speech frames) for creating a voiceprint is 20 seconds This limitation can be disabled by setting </a:t>
            </a:r>
            <a:r>
              <a:rPr lang="en-US" sz="2000" dirty="0" err="1"/>
              <a:t>ignoreMinLength</a:t>
            </a:r>
            <a:r>
              <a:rPr lang="en-US" sz="2000" dirty="0"/>
              <a:t> to true.</a:t>
            </a:r>
          </a:p>
          <a:p>
            <a:pPr marL="342900" lvl="4" indent="-342900" algn="just">
              <a:buFont typeface="+mj-lt"/>
              <a:buAutoNum type="arabicPeriod"/>
            </a:pPr>
            <a:r>
              <a:rPr lang="en-US" sz="2000" dirty="0"/>
              <a:t>Maximum total audio input length allowed for creating a voiceprint is 300 seconds</a:t>
            </a:r>
          </a:p>
          <a:p>
            <a:pPr marL="342900" lvl="4" indent="-342900" algn="just">
              <a:buFont typeface="+mj-lt"/>
              <a:buAutoNum type="arabicPeriod"/>
            </a:pPr>
            <a:r>
              <a:rPr lang="en-US" sz="2000" dirty="0"/>
              <a:t>Minimum audio Signal-to-noise ratio (SNR) is 2dB</a:t>
            </a:r>
          </a:p>
        </p:txBody>
      </p:sp>
    </p:spTree>
    <p:extLst>
      <p:ext uri="{BB962C8B-B14F-4D97-AF65-F5344CB8AC3E}">
        <p14:creationId xmlns:p14="http://schemas.microsoft.com/office/powerpoint/2010/main" val="5389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7616670-6D39-7A45-B1E5-3F2B77653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6" y="6078726"/>
            <a:ext cx="1609725" cy="2611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2981" y="471057"/>
            <a:ext cx="10221724" cy="880241"/>
          </a:xfrm>
        </p:spPr>
        <p:txBody>
          <a:bodyPr/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Prerequisites</a:t>
            </a:r>
            <a:endParaRPr lang="en-US" sz="3200" dirty="0">
              <a:solidFill>
                <a:schemeClr val="tx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E38D-1DEB-466B-C405-23B26AB980AE}"/>
              </a:ext>
            </a:extLst>
          </p:cNvPr>
          <p:cNvSpPr txBox="1"/>
          <p:nvPr/>
        </p:nvSpPr>
        <p:spPr>
          <a:xfrm>
            <a:off x="1237743" y="1721344"/>
            <a:ext cx="97073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u="sng" dirty="0"/>
              <a:t>For recognizing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Minimum audio input length is 1 second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Maximum audio input length is 120 seconds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Minimum candidate speakers count is 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Maximum candidate speakers count is 50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Minimum effective speech length (excluding silence and other non-speech frames) is 4 seconds This limitation can be disabled by setting "</a:t>
            </a:r>
            <a:r>
              <a:rPr lang="en-US" sz="2000" dirty="0" err="1"/>
              <a:t>ignoreMinLength</a:t>
            </a:r>
            <a:r>
              <a:rPr lang="en-US" sz="2000" dirty="0"/>
              <a:t>" to true.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Minimum audio Signal-to-noise ratio (SNR) is </a:t>
            </a:r>
            <a:r>
              <a:rPr lang="en-US" sz="2000" dirty="0" smtClean="0"/>
              <a:t>2dB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65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7616670-6D39-7A45-B1E5-3F2B77653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6" y="6078726"/>
            <a:ext cx="1609725" cy="2611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8286" y="187572"/>
            <a:ext cx="10221724" cy="854080"/>
          </a:xfrm>
        </p:spPr>
        <p:txBody>
          <a:bodyPr/>
          <a:lstStyle/>
          <a:p>
            <a:pPr algn="just"/>
            <a:r>
              <a:rPr lang="en-US" sz="3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FUNCTIONAL  ARCHITECTURE</a:t>
            </a:r>
            <a:endParaRPr lang="en-US" sz="3000" dirty="0">
              <a:solidFill>
                <a:schemeClr val="tx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15003" r="10434" b="8854"/>
          <a:stretch/>
        </p:blipFill>
        <p:spPr>
          <a:xfrm>
            <a:off x="2503647" y="692727"/>
            <a:ext cx="7707153" cy="619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7616670-6D39-7A45-B1E5-3F2B77653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6" y="6078726"/>
            <a:ext cx="1609725" cy="2611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8286" y="187572"/>
            <a:ext cx="10221724" cy="1272656"/>
          </a:xfrm>
        </p:spPr>
        <p:txBody>
          <a:bodyPr/>
          <a:lstStyle/>
          <a:p>
            <a:pPr algn="just"/>
            <a:r>
              <a:rPr lang="en-US" sz="3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30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Non-Functional</a:t>
            </a:r>
            <a:r>
              <a:rPr lang="en-US" sz="3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lgerian" panose="04020705040A02060702" pitchFamily="82" charset="0"/>
              </a:rPr>
              <a:t>Requirements(NFR)</a:t>
            </a:r>
            <a:endParaRPr lang="en-US" sz="3000" dirty="0">
              <a:solidFill>
                <a:schemeClr val="tx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E38D-1DEB-466B-C405-23B26AB980AE}"/>
              </a:ext>
            </a:extLst>
          </p:cNvPr>
          <p:cNvSpPr txBox="1"/>
          <p:nvPr/>
        </p:nvSpPr>
        <p:spPr>
          <a:xfrm>
            <a:off x="1223888" y="1652069"/>
            <a:ext cx="97073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Privacy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Security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Reliability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Portability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Scalability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Disaster Recovery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Mobility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Fast and Frictionless Authentication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1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7616670-6D39-7A45-B1E5-3F2B77653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6" y="6078726"/>
            <a:ext cx="1609725" cy="2611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8286" y="187572"/>
            <a:ext cx="10221724" cy="1298817"/>
          </a:xfrm>
        </p:spPr>
        <p:txBody>
          <a:bodyPr/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/>
              </a:rPr>
              <a:t>Reason Why </a:t>
            </a:r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/>
              </a:rPr>
              <a:t>your </a:t>
            </a:r>
            <a:r>
              <a:rPr lang="en-US" sz="300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/>
              </a:rPr>
              <a:t>solution should be considered</a:t>
            </a:r>
            <a:endParaRPr lang="en-US" sz="3000" dirty="0">
              <a:solidFill>
                <a:schemeClr val="tx1"/>
              </a:solidFill>
              <a:latin typeface="Algerian" panose="04020705040A02060702" pitchFamily="82" charset="0"/>
              <a:cs typeface="Aharoni" panose="020108030201040302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E38D-1DEB-466B-C405-23B26AB980AE}"/>
              </a:ext>
            </a:extLst>
          </p:cNvPr>
          <p:cNvSpPr txBox="1"/>
          <p:nvPr/>
        </p:nvSpPr>
        <p:spPr>
          <a:xfrm>
            <a:off x="1223888" y="1652069"/>
            <a:ext cx="9707347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We are providing Voice recognition for multiple users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2 level </a:t>
            </a:r>
            <a:r>
              <a:rPr lang="en-US" sz="2000" dirty="0"/>
              <a:t>authentication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Real </a:t>
            </a:r>
            <a:r>
              <a:rPr lang="en-US" sz="2000" dirty="0"/>
              <a:t>time phrase generation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Multi-language </a:t>
            </a:r>
            <a:r>
              <a:rPr lang="en-US" sz="2000" dirty="0"/>
              <a:t>support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Multi-region support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Security check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Notification facility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Reduce threats from fraudsters, phishing etc.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Reduction in Customer service executive’s time and effort</a:t>
            </a:r>
            <a:endParaRPr lang="en-US" sz="2000" dirty="0"/>
          </a:p>
          <a:p>
            <a:pPr algn="just"/>
            <a:endParaRPr lang="en-US" dirty="0"/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2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7616670-6D39-7A45-B1E5-3F2B77653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6" y="6078726"/>
            <a:ext cx="1609725" cy="2611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8286" y="187572"/>
            <a:ext cx="10221724" cy="1272656"/>
          </a:xfrm>
        </p:spPr>
        <p:txBody>
          <a:bodyPr/>
          <a:lstStyle/>
          <a:p>
            <a:pPr algn="l"/>
            <a:r>
              <a:rPr lang="en-US" sz="3000" dirty="0" smtClean="0">
                <a:latin typeface="Algerian" panose="04020705040A02060702" pitchFamily="82" charset="0"/>
                <a:cs typeface="Aharoni" panose="02010803020104030203"/>
              </a:rPr>
              <a:t/>
            </a:r>
            <a:br>
              <a:rPr lang="en-US" sz="3000" dirty="0" smtClean="0">
                <a:latin typeface="Algerian" panose="04020705040A02060702" pitchFamily="82" charset="0"/>
                <a:cs typeface="Aharoni" panose="02010803020104030203"/>
              </a:rPr>
            </a:br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Presented</a:t>
            </a:r>
            <a:r>
              <a:rPr lang="en-US" sz="3000" dirty="0" smtClean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/>
              </a:rPr>
              <a:t> By: </a:t>
            </a:r>
            <a:r>
              <a:rPr lang="en-US" sz="3000" dirty="0">
                <a:solidFill>
                  <a:schemeClr val="tx1"/>
                </a:solidFill>
                <a:latin typeface="Algerian" panose="04020705040A02060702" pitchFamily="82" charset="0"/>
              </a:rPr>
              <a:t>Team</a:t>
            </a:r>
            <a:r>
              <a:rPr lang="en-US" sz="3000" dirty="0" smtClean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lgerian" panose="04020705040A02060702" pitchFamily="82" charset="0"/>
              </a:rPr>
              <a:t>Fuji</a:t>
            </a:r>
            <a:endParaRPr lang="en-US" sz="3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0926"/>
              </p:ext>
            </p:extLst>
          </p:nvPr>
        </p:nvGraphicFramePr>
        <p:xfrm>
          <a:off x="1039092" y="1652068"/>
          <a:ext cx="8492835" cy="34629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0945">
                  <a:extLst>
                    <a:ext uri="{9D8B030D-6E8A-4147-A177-3AD203B41FA5}">
                      <a16:colId xmlns:a16="http://schemas.microsoft.com/office/drawing/2014/main" val="756548179"/>
                    </a:ext>
                  </a:extLst>
                </a:gridCol>
                <a:gridCol w="2830945">
                  <a:extLst>
                    <a:ext uri="{9D8B030D-6E8A-4147-A177-3AD203B41FA5}">
                      <a16:colId xmlns:a16="http://schemas.microsoft.com/office/drawing/2014/main" val="4014941482"/>
                    </a:ext>
                  </a:extLst>
                </a:gridCol>
                <a:gridCol w="2830945">
                  <a:extLst>
                    <a:ext uri="{9D8B030D-6E8A-4147-A177-3AD203B41FA5}">
                      <a16:colId xmlns:a16="http://schemas.microsoft.com/office/drawing/2014/main" val="2644982689"/>
                    </a:ext>
                  </a:extLst>
                </a:gridCol>
              </a:tblGrid>
              <a:tr h="65880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Team Member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E-Mail 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Phone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294"/>
                  </a:ext>
                </a:extLst>
              </a:tr>
              <a:tr h="65880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/>
                        <a:t>Akshaya</a:t>
                      </a:r>
                      <a:r>
                        <a:rPr lang="en-US" sz="2000" dirty="0" smtClean="0"/>
                        <a:t> Prakash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akshayap@hexaware.com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+91-9567179957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1348"/>
                  </a:ext>
                </a:extLst>
              </a:tr>
              <a:tr h="65880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Shreya Mishra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shreyam@hexaware.com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+91-9556453211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34360"/>
                  </a:ext>
                </a:extLst>
              </a:tr>
              <a:tr h="65880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/>
                        <a:t>Sharmilan</a:t>
                      </a:r>
                      <a:r>
                        <a:rPr lang="en-US" sz="2000" dirty="0" smtClean="0"/>
                        <a:t> 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sharmilank@hexaware.com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+91-7695821302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81659"/>
                  </a:ext>
                </a:extLst>
              </a:tr>
              <a:tr h="65880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B </a:t>
                      </a:r>
                      <a:r>
                        <a:rPr lang="en-US" sz="2000" dirty="0" err="1" smtClean="0"/>
                        <a:t>Ruba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Vignesh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brubav@hexaware.com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+91-9789905844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1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E2B9E73E563469901EA449D202DBA" ma:contentTypeVersion="6" ma:contentTypeDescription="Create a new document." ma:contentTypeScope="" ma:versionID="1d6605f0de12ff9c945a6452203009c7">
  <xsd:schema xmlns:xsd="http://www.w3.org/2001/XMLSchema" xmlns:xs="http://www.w3.org/2001/XMLSchema" xmlns:p="http://schemas.microsoft.com/office/2006/metadata/properties" xmlns:ns2="955ba623-5751-4b6d-b57d-69d5646e7d05" xmlns:ns3="1ee0e210-017b-4975-80ce-09bb24e70fac" targetNamespace="http://schemas.microsoft.com/office/2006/metadata/properties" ma:root="true" ma:fieldsID="09114b22f2af5a50a0cd2f9904b5b3d3" ns2:_="" ns3:_="">
    <xsd:import namespace="955ba623-5751-4b6d-b57d-69d5646e7d05"/>
    <xsd:import namespace="1ee0e210-017b-4975-80ce-09bb24e70f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ba623-5751-4b6d-b57d-69d5646e7d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e0e210-017b-4975-80ce-09bb24e70f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B9547E-D606-4907-B24B-385A3EFBA0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808342-09B4-4248-9E8B-FFEB19BEE381}">
  <ds:schemaRefs>
    <ds:schemaRef ds:uri="1ee0e210-017b-4975-80ce-09bb24e70fac"/>
    <ds:schemaRef ds:uri="955ba623-5751-4b6d-b57d-69d5646e7d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B652FAD-BB56-41C0-9DC8-80134D6C30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396</Words>
  <Application>Microsoft Office PowerPoint</Application>
  <PresentationFormat>Widescreen</PresentationFormat>
  <Paragraphs>75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Aharoni</vt:lpstr>
      <vt:lpstr>Algerian</vt:lpstr>
      <vt:lpstr>Arial</vt:lpstr>
      <vt:lpstr>Calibri</vt:lpstr>
      <vt:lpstr>Calibri Light</vt:lpstr>
      <vt:lpstr>Century Schoolbook</vt:lpstr>
      <vt:lpstr>Lato</vt:lpstr>
      <vt:lpstr>Rockwell</vt:lpstr>
      <vt:lpstr>Wingdings</vt:lpstr>
      <vt:lpstr>Atlas</vt:lpstr>
      <vt:lpstr>  Voice Biometrics - SBI </vt:lpstr>
      <vt:lpstr>PROBLEM BEING SOLVED</vt:lpstr>
      <vt:lpstr>Approach Taken to Create The Model:</vt:lpstr>
      <vt:lpstr>Prerequisites</vt:lpstr>
      <vt:lpstr>Prerequisites</vt:lpstr>
      <vt:lpstr>FUNCTIONAL  ARCHITECTURE</vt:lpstr>
      <vt:lpstr> Non-Functional Requirements(NFR)</vt:lpstr>
      <vt:lpstr> Reason Why your solution should be considered</vt:lpstr>
      <vt:lpstr> Presented By: Team Fuji</vt:lpstr>
      <vt:lpstr>Thank you</vt:lpstr>
    </vt:vector>
  </TitlesOfParts>
  <Company>Hexaware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Nordea</dc:title>
  <dc:creator>Akshaya Prakash</dc:creator>
  <cp:lastModifiedBy>Shreya Mishra</cp:lastModifiedBy>
  <cp:revision>61</cp:revision>
  <dcterms:created xsi:type="dcterms:W3CDTF">2022-02-16T16:18:42Z</dcterms:created>
  <dcterms:modified xsi:type="dcterms:W3CDTF">2022-05-27T11:59:59Z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0x010100A5FE2B9E73E563469901EA449D202DBA</vt:lpwstr>
  </property>
</Properties>
</file>