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7.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8.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 id="2147483741" r:id="rId9"/>
  </p:sldMasterIdLst>
  <p:notesMasterIdLst>
    <p:notesMasterId r:id="rId19"/>
  </p:notesMasterIdLst>
  <p:handoutMasterIdLst>
    <p:handoutMasterId r:id="rId20"/>
  </p:handoutMasterIdLst>
  <p:sldIdLst>
    <p:sldId id="273" r:id="rId10"/>
    <p:sldId id="274" r:id="rId11"/>
    <p:sldId id="276" r:id="rId12"/>
    <p:sldId id="294" r:id="rId13"/>
    <p:sldId id="293" r:id="rId14"/>
    <p:sldId id="295" r:id="rId15"/>
    <p:sldId id="297" r:id="rId16"/>
    <p:sldId id="296"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FE414D"/>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62"/>
    <p:restoredTop sz="86484"/>
  </p:normalViewPr>
  <p:slideViewPr>
    <p:cSldViewPr snapToGrid="0" snapToObjects="1">
      <p:cViewPr>
        <p:scale>
          <a:sx n="50" d="100"/>
          <a:sy n="50" d="100"/>
        </p:scale>
        <p:origin x="1380" y="4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0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7/6/2023</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7/6/2023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289614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dirty="0"/>
          </a:p>
        </p:txBody>
      </p:sp>
    </p:spTree>
    <p:extLst>
      <p:ext uri="{BB962C8B-B14F-4D97-AF65-F5344CB8AC3E}">
        <p14:creationId xmlns:p14="http://schemas.microsoft.com/office/powerpoint/2010/main" val="1783733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dirty="0"/>
          </a:p>
        </p:txBody>
      </p:sp>
    </p:spTree>
    <p:extLst>
      <p:ext uri="{BB962C8B-B14F-4D97-AF65-F5344CB8AC3E}">
        <p14:creationId xmlns:p14="http://schemas.microsoft.com/office/powerpoint/2010/main" val="34805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dirty="0"/>
          </a:p>
        </p:txBody>
      </p:sp>
    </p:spTree>
    <p:extLst>
      <p:ext uri="{BB962C8B-B14F-4D97-AF65-F5344CB8AC3E}">
        <p14:creationId xmlns:p14="http://schemas.microsoft.com/office/powerpoint/2010/main" val="143679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5</a:t>
            </a:fld>
            <a:endParaRPr lang="en-US" dirty="0"/>
          </a:p>
        </p:txBody>
      </p:sp>
    </p:spTree>
    <p:extLst>
      <p:ext uri="{BB962C8B-B14F-4D97-AF65-F5344CB8AC3E}">
        <p14:creationId xmlns:p14="http://schemas.microsoft.com/office/powerpoint/2010/main" val="859792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6</a:t>
            </a:fld>
            <a:endParaRPr lang="en-US" dirty="0"/>
          </a:p>
        </p:txBody>
      </p:sp>
    </p:spTree>
    <p:extLst>
      <p:ext uri="{BB962C8B-B14F-4D97-AF65-F5344CB8AC3E}">
        <p14:creationId xmlns:p14="http://schemas.microsoft.com/office/powerpoint/2010/main" val="2832258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7</a:t>
            </a:fld>
            <a:endParaRPr lang="en-US" dirty="0"/>
          </a:p>
        </p:txBody>
      </p:sp>
    </p:spTree>
    <p:extLst>
      <p:ext uri="{BB962C8B-B14F-4D97-AF65-F5344CB8AC3E}">
        <p14:creationId xmlns:p14="http://schemas.microsoft.com/office/powerpoint/2010/main" val="104398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8</a:t>
            </a:fld>
            <a:endParaRPr lang="en-US" dirty="0"/>
          </a:p>
        </p:txBody>
      </p:sp>
    </p:spTree>
    <p:extLst>
      <p:ext uri="{BB962C8B-B14F-4D97-AF65-F5344CB8AC3E}">
        <p14:creationId xmlns:p14="http://schemas.microsoft.com/office/powerpoint/2010/main" val="298944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9</a:t>
            </a:fld>
            <a:endParaRPr lang="en-US" dirty="0"/>
          </a:p>
        </p:txBody>
      </p:sp>
    </p:spTree>
    <p:extLst>
      <p:ext uri="{BB962C8B-B14F-4D97-AF65-F5344CB8AC3E}">
        <p14:creationId xmlns:p14="http://schemas.microsoft.com/office/powerpoint/2010/main" val="2001108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dirty="0"/>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dirty="0"/>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dirty="0"/>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dirty="0"/>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dirty="0"/>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Column Layout w/ 2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1807144"/>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4" name="Text Placeholder 3">
            <a:extLst>
              <a:ext uri="{FF2B5EF4-FFF2-40B4-BE49-F238E27FC236}">
                <a16:creationId xmlns:a16="http://schemas.microsoft.com/office/drawing/2014/main" id="{B05566A9-DE47-8D42-8116-4954C59D079A}"/>
              </a:ext>
            </a:extLst>
          </p:cNvPr>
          <p:cNvSpPr>
            <a:spLocks noGrp="1"/>
          </p:cNvSpPr>
          <p:nvPr>
            <p:ph type="body" sz="quarter" idx="16"/>
          </p:nvPr>
        </p:nvSpPr>
        <p:spPr>
          <a:xfrm>
            <a:off x="6320028" y="4451794"/>
            <a:ext cx="5184648" cy="15192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0999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endParaRPr lang="en-US" dirty="0"/>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dirty="0"/>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dirty="0"/>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dirty="0"/>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dirty="0"/>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dirty="0"/>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dirty="0"/>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dirty="0"/>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dirty="0"/>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dirty="0"/>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dirty="0"/>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dirty="0"/>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dirty="0"/>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dirty="0"/>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dirty="0"/>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dirty="0"/>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dirty="0"/>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dirty="0"/>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348218234"/>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96069704"/>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533993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369614570"/>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9198094"/>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6" name="Slide Number">
            <a:extLst>
              <a:ext uri="{FF2B5EF4-FFF2-40B4-BE49-F238E27FC236}">
                <a16:creationId xmlns:a16="http://schemas.microsoft.com/office/drawing/2014/main" id="{1D5E8EE4-DD11-619C-7C8D-E159059534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4431417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Slide Number">
            <a:extLst>
              <a:ext uri="{FF2B5EF4-FFF2-40B4-BE49-F238E27FC236}">
                <a16:creationId xmlns:a16="http://schemas.microsoft.com/office/drawing/2014/main" id="{FCA628AA-5D9A-48FC-3C09-E4401FAA0DE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188847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86022993"/>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32358282"/>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49024035"/>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B792A5-9BAE-6942-BFE1-9FCDB51EA51E}"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8200713"/>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11895073"/>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B792A5-9BAE-6942-BFE1-9FCDB51EA51E}"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4038293"/>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15586196"/>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8748395"/>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45663090"/>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12121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9264251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36071997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321426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7.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21" Type="http://schemas.openxmlformats.org/officeDocument/2006/relationships/theme" Target="../theme/theme9.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40" r:id="rId12"/>
    <p:sldLayoutId id="2147483704" r:id="rId13"/>
    <p:sldLayoutId id="2147483738" r:id="rId14"/>
    <p:sldLayoutId id="2147483739" r:id="rId15"/>
    <p:sldLayoutId id="2147483736" r:id="rId16"/>
    <p:sldLayoutId id="2147483734" r:id="rId17"/>
    <p:sldLayoutId id="2147483709" r:id="rId18"/>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1074871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248" userDrawn="1">
          <p15:clr>
            <a:srgbClr val="F26B43"/>
          </p15:clr>
        </p15:guide>
        <p15:guide id="2" orient="horz" pos="2160" userDrawn="1">
          <p15:clr>
            <a:srgbClr val="F26B43"/>
          </p15:clr>
        </p15:guide>
        <p15:guide id="3"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6C73CB-BAE1-354B-A49C-40C1B085365B}"/>
              </a:ext>
            </a:extLst>
          </p:cNvPr>
          <p:cNvSpPr>
            <a:spLocks noGrp="1"/>
          </p:cNvSpPr>
          <p:nvPr>
            <p:ph type="ctrTitle"/>
          </p:nvPr>
        </p:nvSpPr>
        <p:spPr>
          <a:xfrm>
            <a:off x="1093510" y="2045287"/>
            <a:ext cx="10999817" cy="1200329"/>
          </a:xfrm>
        </p:spPr>
        <p:txBody>
          <a:bodyPr/>
          <a:lstStyle/>
          <a:p>
            <a:r>
              <a:rPr lang="en-US" sz="5400" b="1" dirty="0"/>
              <a:t>DATABASE</a:t>
            </a:r>
            <a:br>
              <a:rPr lang="en-US" sz="5400" b="1" dirty="0"/>
            </a:br>
            <a:r>
              <a:rPr lang="en-US" sz="5400" b="1" dirty="0"/>
              <a:t>CASESTUDY </a:t>
            </a:r>
          </a:p>
        </p:txBody>
      </p:sp>
      <p:sp>
        <p:nvSpPr>
          <p:cNvPr id="2" name="Rectangle: Single Corner Snipped 1">
            <a:extLst>
              <a:ext uri="{FF2B5EF4-FFF2-40B4-BE49-F238E27FC236}">
                <a16:creationId xmlns:a16="http://schemas.microsoft.com/office/drawing/2014/main" id="{B5BBE390-374C-91A1-E5FD-A309F7441A4C}"/>
              </a:ext>
            </a:extLst>
          </p:cNvPr>
          <p:cNvSpPr/>
          <p:nvPr/>
        </p:nvSpPr>
        <p:spPr>
          <a:xfrm>
            <a:off x="7627868" y="5142134"/>
            <a:ext cx="4304371" cy="1203216"/>
          </a:xfrm>
          <a:prstGeom prst="snip1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0E4D9A2-8F19-7D21-56EB-A68F3B3C5CA7}"/>
              </a:ext>
            </a:extLst>
          </p:cNvPr>
          <p:cNvSpPr txBox="1"/>
          <p:nvPr/>
        </p:nvSpPr>
        <p:spPr>
          <a:xfrm>
            <a:off x="8031293" y="5143577"/>
            <a:ext cx="4505092" cy="1200329"/>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Mankala</a:t>
            </a:r>
            <a:r>
              <a:rPr lang="en-US" sz="2400" dirty="0">
                <a:latin typeface="Times New Roman" panose="02020603050405020304" pitchFamily="18" charset="0"/>
                <a:cs typeface="Times New Roman" panose="02020603050405020304" pitchFamily="18" charset="0"/>
              </a:rPr>
              <a:t> Sai Akshaya</a:t>
            </a:r>
          </a:p>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E51B1EA-FAAE-B703-9E72-AF2B9E47EFF5}"/>
              </a:ext>
            </a:extLst>
          </p:cNvPr>
          <p:cNvPicPr>
            <a:picLocks noChangeAspect="1"/>
          </p:cNvPicPr>
          <p:nvPr/>
        </p:nvPicPr>
        <p:blipFill>
          <a:blip r:embed="rId3"/>
          <a:stretch>
            <a:fillRect/>
          </a:stretch>
        </p:blipFill>
        <p:spPr>
          <a:xfrm>
            <a:off x="6096000" y="1004563"/>
            <a:ext cx="5267325" cy="2962275"/>
          </a:xfrm>
          <a:prstGeom prst="rect">
            <a:avLst/>
          </a:prstGeom>
        </p:spPr>
      </p:pic>
    </p:spTree>
    <p:extLst>
      <p:ext uri="{BB962C8B-B14F-4D97-AF65-F5344CB8AC3E}">
        <p14:creationId xmlns:p14="http://schemas.microsoft.com/office/powerpoint/2010/main" val="86843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9"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2" name="Rectangle 41">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6" name="Rectangle 45">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09577B4-F9BE-36DF-DB67-08C81E802908}"/>
              </a:ext>
            </a:extLst>
          </p:cNvPr>
          <p:cNvSpPr txBox="1"/>
          <p:nvPr/>
        </p:nvSpPr>
        <p:spPr>
          <a:xfrm>
            <a:off x="1259893" y="3101093"/>
            <a:ext cx="2454052" cy="3029344"/>
          </a:xfrm>
          <a:prstGeom prst="rect">
            <a:avLst/>
          </a:prstGeom>
        </p:spPr>
        <p:txBody>
          <a:bodyPr vert="horz" lIns="91440" tIns="45720" rIns="91440" bIns="45720" rtlCol="0" anchor="t">
            <a:normAutofit/>
          </a:bodyPr>
          <a:lstStyle/>
          <a:p>
            <a:pPr defTabSz="457200">
              <a:spcBef>
                <a:spcPct val="0"/>
              </a:spcBef>
              <a:spcAft>
                <a:spcPts val="600"/>
              </a:spcAft>
            </a:pPr>
            <a:r>
              <a:rPr lang="en-US" sz="3200" b="1" i="0">
                <a:solidFill>
                  <a:schemeClr val="bg1"/>
                </a:solidFill>
                <a:effectLst/>
                <a:latin typeface="+mj-lt"/>
                <a:ea typeface="+mj-ea"/>
                <a:cs typeface="+mj-cs"/>
              </a:rPr>
              <a:t>Problem Statement</a:t>
            </a:r>
            <a:endParaRPr lang="en-US" sz="3200" b="1">
              <a:solidFill>
                <a:schemeClr val="bg1"/>
              </a:solidFill>
              <a:latin typeface="+mj-lt"/>
              <a:ea typeface="+mj-ea"/>
              <a:cs typeface="+mj-cs"/>
            </a:endParaRPr>
          </a:p>
        </p:txBody>
      </p:sp>
      <p:sp>
        <p:nvSpPr>
          <p:cNvPr id="48"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50" name="Rectangle 49">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2EC9E70-B27F-591C-5F79-E592FA5BDC1F}"/>
              </a:ext>
            </a:extLst>
          </p:cNvPr>
          <p:cNvSpPr txBox="1"/>
          <p:nvPr/>
        </p:nvSpPr>
        <p:spPr>
          <a:xfrm>
            <a:off x="4706578" y="589722"/>
            <a:ext cx="6798033" cy="5321500"/>
          </a:xfrm>
          <a:prstGeom prst="rect">
            <a:avLst/>
          </a:prstGeom>
        </p:spPr>
        <p:txBody>
          <a:bodyPr vert="horz" lIns="91440" tIns="45720" rIns="91440" bIns="45720" rtlCol="0" anchor="ctr">
            <a:normAutofit/>
          </a:bodyPr>
          <a:lstStyle/>
          <a:p>
            <a:pPr defTabSz="457200">
              <a:spcBef>
                <a:spcPts val="1000"/>
              </a:spcBef>
              <a:buClr>
                <a:schemeClr val="accent1"/>
              </a:buClr>
              <a:buFont typeface="Wingdings 3" charset="2"/>
              <a:buChar char=""/>
            </a:pPr>
            <a:r>
              <a:rPr lang="en-US" dirty="0">
                <a:solidFill>
                  <a:schemeClr val="tx1">
                    <a:lumMod val="75000"/>
                    <a:lumOff val="25000"/>
                  </a:schemeClr>
                </a:solidFill>
              </a:rPr>
              <a:t>As a Tech Support Engineer, you are supporting the customer experience on the company’s e-commerce </a:t>
            </a:r>
            <a:r>
              <a:rPr lang="en-US" dirty="0" err="1">
                <a:solidFill>
                  <a:schemeClr val="tx1">
                    <a:lumMod val="75000"/>
                    <a:lumOff val="25000"/>
                  </a:schemeClr>
                </a:solidFill>
              </a:rPr>
              <a:t>platform.When</a:t>
            </a:r>
            <a:r>
              <a:rPr lang="en-US" dirty="0">
                <a:solidFill>
                  <a:schemeClr val="tx1">
                    <a:lumMod val="75000"/>
                    <a:lumOff val="25000"/>
                  </a:schemeClr>
                </a:solidFill>
              </a:rPr>
              <a:t> customers face a challenge accessing </a:t>
            </a:r>
            <a:r>
              <a:rPr lang="en-US" dirty="0" err="1">
                <a:solidFill>
                  <a:schemeClr val="tx1">
                    <a:lumMod val="75000"/>
                    <a:lumOff val="25000"/>
                  </a:schemeClr>
                </a:solidFill>
              </a:rPr>
              <a:t>products,they</a:t>
            </a:r>
            <a:r>
              <a:rPr lang="en-US" dirty="0">
                <a:solidFill>
                  <a:schemeClr val="tx1">
                    <a:lumMod val="75000"/>
                    <a:lumOff val="25000"/>
                  </a:schemeClr>
                </a:solidFill>
              </a:rPr>
              <a:t> raise a ticket detailing the </a:t>
            </a:r>
            <a:r>
              <a:rPr lang="en-US" dirty="0" err="1">
                <a:solidFill>
                  <a:schemeClr val="tx1">
                    <a:lumMod val="75000"/>
                    <a:lumOff val="25000"/>
                  </a:schemeClr>
                </a:solidFill>
              </a:rPr>
              <a:t>challenge.These</a:t>
            </a:r>
            <a:r>
              <a:rPr lang="en-US" dirty="0">
                <a:solidFill>
                  <a:schemeClr val="tx1">
                    <a:lumMod val="75000"/>
                    <a:lumOff val="25000"/>
                  </a:schemeClr>
                </a:solidFill>
              </a:rPr>
              <a:t> requests are captured in a database(Oracle) server.</a:t>
            </a:r>
          </a:p>
        </p:txBody>
      </p:sp>
    </p:spTree>
    <p:extLst>
      <p:ext uri="{BB962C8B-B14F-4D97-AF65-F5344CB8AC3E}">
        <p14:creationId xmlns:p14="http://schemas.microsoft.com/office/powerpoint/2010/main" val="147304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6CDB508-776D-FF28-5411-75B9CB966FD4}"/>
              </a:ext>
            </a:extLst>
          </p:cNvPr>
          <p:cNvSpPr/>
          <p:nvPr/>
        </p:nvSpPr>
        <p:spPr>
          <a:xfrm>
            <a:off x="4600279" y="41877"/>
            <a:ext cx="3633435" cy="50487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	</a:t>
            </a:r>
            <a:r>
              <a:rPr lang="en-US" sz="2800" b="1" dirty="0">
                <a:solidFill>
                  <a:schemeClr val="bg1"/>
                </a:solidFill>
              </a:rPr>
              <a:t>OVERVIEW</a:t>
            </a:r>
          </a:p>
        </p:txBody>
      </p:sp>
      <p:sp>
        <p:nvSpPr>
          <p:cNvPr id="2" name="Oval 1">
            <a:extLst>
              <a:ext uri="{FF2B5EF4-FFF2-40B4-BE49-F238E27FC236}">
                <a16:creationId xmlns:a16="http://schemas.microsoft.com/office/drawing/2014/main" id="{2CE4337E-E742-4ED9-1D7D-1DCDC391EB7D}"/>
              </a:ext>
            </a:extLst>
          </p:cNvPr>
          <p:cNvSpPr/>
          <p:nvPr/>
        </p:nvSpPr>
        <p:spPr>
          <a:xfrm>
            <a:off x="1464526" y="1364452"/>
            <a:ext cx="1996077" cy="64677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CUSTOMER1</a:t>
            </a:r>
          </a:p>
        </p:txBody>
      </p:sp>
      <p:sp>
        <p:nvSpPr>
          <p:cNvPr id="4" name="Oval 3">
            <a:extLst>
              <a:ext uri="{FF2B5EF4-FFF2-40B4-BE49-F238E27FC236}">
                <a16:creationId xmlns:a16="http://schemas.microsoft.com/office/drawing/2014/main" id="{3F1FA3FB-1513-06FF-52BA-EFF5A0D12F09}"/>
              </a:ext>
            </a:extLst>
          </p:cNvPr>
          <p:cNvSpPr/>
          <p:nvPr/>
        </p:nvSpPr>
        <p:spPr>
          <a:xfrm>
            <a:off x="3940096" y="1405339"/>
            <a:ext cx="1996077" cy="64677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CUSTOMER2</a:t>
            </a:r>
          </a:p>
        </p:txBody>
      </p:sp>
      <p:sp>
        <p:nvSpPr>
          <p:cNvPr id="5" name="Oval 4">
            <a:extLst>
              <a:ext uri="{FF2B5EF4-FFF2-40B4-BE49-F238E27FC236}">
                <a16:creationId xmlns:a16="http://schemas.microsoft.com/office/drawing/2014/main" id="{2B57B1E1-D126-AB1A-032D-63DC7EC59B68}"/>
              </a:ext>
            </a:extLst>
          </p:cNvPr>
          <p:cNvSpPr/>
          <p:nvPr/>
        </p:nvSpPr>
        <p:spPr>
          <a:xfrm>
            <a:off x="8980448" y="1401909"/>
            <a:ext cx="1996077" cy="64677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CUSTOMER4</a:t>
            </a:r>
          </a:p>
        </p:txBody>
      </p:sp>
      <p:sp>
        <p:nvSpPr>
          <p:cNvPr id="6" name="Oval 5">
            <a:extLst>
              <a:ext uri="{FF2B5EF4-FFF2-40B4-BE49-F238E27FC236}">
                <a16:creationId xmlns:a16="http://schemas.microsoft.com/office/drawing/2014/main" id="{166478C3-E6F3-1237-9EEC-D970C73C283E}"/>
              </a:ext>
            </a:extLst>
          </p:cNvPr>
          <p:cNvSpPr/>
          <p:nvPr/>
        </p:nvSpPr>
        <p:spPr>
          <a:xfrm>
            <a:off x="6415666" y="1405339"/>
            <a:ext cx="1996077" cy="64677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CUSTOMER3</a:t>
            </a:r>
          </a:p>
        </p:txBody>
      </p:sp>
      <p:sp>
        <p:nvSpPr>
          <p:cNvPr id="7" name="Rectangle 6">
            <a:extLst>
              <a:ext uri="{FF2B5EF4-FFF2-40B4-BE49-F238E27FC236}">
                <a16:creationId xmlns:a16="http://schemas.microsoft.com/office/drawing/2014/main" id="{4ADD04FD-4864-45DC-FECA-5181EEE5432E}"/>
              </a:ext>
            </a:extLst>
          </p:cNvPr>
          <p:cNvSpPr/>
          <p:nvPr/>
        </p:nvSpPr>
        <p:spPr>
          <a:xfrm>
            <a:off x="3523786" y="3038707"/>
            <a:ext cx="5144428" cy="5631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Ticket</a:t>
            </a:r>
          </a:p>
        </p:txBody>
      </p:sp>
      <p:cxnSp>
        <p:nvCxnSpPr>
          <p:cNvPr id="8" name="Straight Arrow Connector 7">
            <a:extLst>
              <a:ext uri="{FF2B5EF4-FFF2-40B4-BE49-F238E27FC236}">
                <a16:creationId xmlns:a16="http://schemas.microsoft.com/office/drawing/2014/main" id="{979F6A4F-CA22-62FA-09D7-97063C744533}"/>
              </a:ext>
            </a:extLst>
          </p:cNvPr>
          <p:cNvCxnSpPr>
            <a:cxnSpLocks/>
            <a:stCxn id="2" idx="4"/>
            <a:endCxn id="7" idx="0"/>
          </p:cNvCxnSpPr>
          <p:nvPr/>
        </p:nvCxnSpPr>
        <p:spPr>
          <a:xfrm>
            <a:off x="2462565" y="2011223"/>
            <a:ext cx="3633435" cy="102748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 name="Straight Arrow Connector 8">
            <a:extLst>
              <a:ext uri="{FF2B5EF4-FFF2-40B4-BE49-F238E27FC236}">
                <a16:creationId xmlns:a16="http://schemas.microsoft.com/office/drawing/2014/main" id="{0E5E5EB2-D2E7-0F12-7CAF-EA42B02F372A}"/>
              </a:ext>
            </a:extLst>
          </p:cNvPr>
          <p:cNvCxnSpPr>
            <a:cxnSpLocks/>
            <a:stCxn id="4" idx="4"/>
            <a:endCxn id="7" idx="0"/>
          </p:cNvCxnSpPr>
          <p:nvPr/>
        </p:nvCxnSpPr>
        <p:spPr>
          <a:xfrm>
            <a:off x="4938135" y="2052110"/>
            <a:ext cx="1157865" cy="98659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89BAD24E-2BB5-6F00-F083-4F80383436B8}"/>
              </a:ext>
            </a:extLst>
          </p:cNvPr>
          <p:cNvCxnSpPr>
            <a:cxnSpLocks/>
            <a:stCxn id="6" idx="4"/>
            <a:endCxn id="7" idx="0"/>
          </p:cNvCxnSpPr>
          <p:nvPr/>
        </p:nvCxnSpPr>
        <p:spPr>
          <a:xfrm flipH="1">
            <a:off x="6096000" y="2052110"/>
            <a:ext cx="1317705" cy="98659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0D939D58-E635-27A5-0A83-D4E9B25166C9}"/>
              </a:ext>
            </a:extLst>
          </p:cNvPr>
          <p:cNvCxnSpPr>
            <a:cxnSpLocks/>
            <a:stCxn id="5" idx="4"/>
            <a:endCxn id="7" idx="0"/>
          </p:cNvCxnSpPr>
          <p:nvPr/>
        </p:nvCxnSpPr>
        <p:spPr>
          <a:xfrm flipH="1">
            <a:off x="6096000" y="2048680"/>
            <a:ext cx="3882487" cy="9900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Rectangle 11">
            <a:extLst>
              <a:ext uri="{FF2B5EF4-FFF2-40B4-BE49-F238E27FC236}">
                <a16:creationId xmlns:a16="http://schemas.microsoft.com/office/drawing/2014/main" id="{9B938C2A-C764-E249-FEC8-AF8F1AF91CA8}"/>
              </a:ext>
            </a:extLst>
          </p:cNvPr>
          <p:cNvSpPr/>
          <p:nvPr/>
        </p:nvSpPr>
        <p:spPr>
          <a:xfrm>
            <a:off x="3523786" y="4025304"/>
            <a:ext cx="5144428" cy="7805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System</a:t>
            </a:r>
          </a:p>
        </p:txBody>
      </p:sp>
      <p:cxnSp>
        <p:nvCxnSpPr>
          <p:cNvPr id="13" name="Straight Arrow Connector 12">
            <a:extLst>
              <a:ext uri="{FF2B5EF4-FFF2-40B4-BE49-F238E27FC236}">
                <a16:creationId xmlns:a16="http://schemas.microsoft.com/office/drawing/2014/main" id="{7258A184-69D2-1277-FDAE-D76E3182A887}"/>
              </a:ext>
            </a:extLst>
          </p:cNvPr>
          <p:cNvCxnSpPr>
            <a:stCxn id="7" idx="2"/>
            <a:endCxn id="12" idx="0"/>
          </p:cNvCxnSpPr>
          <p:nvPr/>
        </p:nvCxnSpPr>
        <p:spPr>
          <a:xfrm>
            <a:off x="6096000" y="3601844"/>
            <a:ext cx="0" cy="42346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4" name="Rectangle 13">
            <a:extLst>
              <a:ext uri="{FF2B5EF4-FFF2-40B4-BE49-F238E27FC236}">
                <a16:creationId xmlns:a16="http://schemas.microsoft.com/office/drawing/2014/main" id="{7ECEC4BD-70EB-3666-6C04-414B54845776}"/>
              </a:ext>
            </a:extLst>
          </p:cNvPr>
          <p:cNvSpPr/>
          <p:nvPr/>
        </p:nvSpPr>
        <p:spPr>
          <a:xfrm>
            <a:off x="7225997" y="5586760"/>
            <a:ext cx="3882487" cy="7805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Manager</a:t>
            </a:r>
          </a:p>
        </p:txBody>
      </p:sp>
      <p:cxnSp>
        <p:nvCxnSpPr>
          <p:cNvPr id="15" name="Straight Connector 14">
            <a:extLst>
              <a:ext uri="{FF2B5EF4-FFF2-40B4-BE49-F238E27FC236}">
                <a16:creationId xmlns:a16="http://schemas.microsoft.com/office/drawing/2014/main" id="{C3202235-513B-11CE-F241-B7FCF32AFA52}"/>
              </a:ext>
            </a:extLst>
          </p:cNvPr>
          <p:cNvCxnSpPr>
            <a:stCxn id="12" idx="2"/>
          </p:cNvCxnSpPr>
          <p:nvPr/>
        </p:nvCxnSpPr>
        <p:spPr>
          <a:xfrm>
            <a:off x="6096000" y="4805889"/>
            <a:ext cx="0" cy="334823"/>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id="{20E217CC-7DDB-17EC-AB3E-FADE0A80D2A9}"/>
              </a:ext>
            </a:extLst>
          </p:cNvPr>
          <p:cNvCxnSpPr/>
          <p:nvPr/>
        </p:nvCxnSpPr>
        <p:spPr>
          <a:xfrm>
            <a:off x="2765502" y="5140712"/>
            <a:ext cx="640173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7E8C19D6-B1D9-74F3-1438-C6C739B27F42}"/>
              </a:ext>
            </a:extLst>
          </p:cNvPr>
          <p:cNvCxnSpPr/>
          <p:nvPr/>
        </p:nvCxnSpPr>
        <p:spPr>
          <a:xfrm>
            <a:off x="2765502" y="5140712"/>
            <a:ext cx="0" cy="44604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Straight Arrow Connector 17">
            <a:extLst>
              <a:ext uri="{FF2B5EF4-FFF2-40B4-BE49-F238E27FC236}">
                <a16:creationId xmlns:a16="http://schemas.microsoft.com/office/drawing/2014/main" id="{E8D02BCF-2E9A-0974-E2F9-F90C2F2BEF9F}"/>
              </a:ext>
            </a:extLst>
          </p:cNvPr>
          <p:cNvCxnSpPr>
            <a:endCxn id="14" idx="0"/>
          </p:cNvCxnSpPr>
          <p:nvPr/>
        </p:nvCxnSpPr>
        <p:spPr>
          <a:xfrm>
            <a:off x="9167240" y="5140712"/>
            <a:ext cx="1" cy="4460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18">
            <a:extLst>
              <a:ext uri="{FF2B5EF4-FFF2-40B4-BE49-F238E27FC236}">
                <a16:creationId xmlns:a16="http://schemas.microsoft.com/office/drawing/2014/main" id="{7A9FB6D1-EE09-5D93-B73A-E1821F943E10}"/>
              </a:ext>
            </a:extLst>
          </p:cNvPr>
          <p:cNvSpPr/>
          <p:nvPr/>
        </p:nvSpPr>
        <p:spPr>
          <a:xfrm>
            <a:off x="970156" y="5586761"/>
            <a:ext cx="4159405" cy="7805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Specific Tickets for Specific Employee</a:t>
            </a:r>
          </a:p>
        </p:txBody>
      </p:sp>
    </p:spTree>
    <p:extLst>
      <p:ext uri="{BB962C8B-B14F-4D97-AF65-F5344CB8AC3E}">
        <p14:creationId xmlns:p14="http://schemas.microsoft.com/office/powerpoint/2010/main" val="278064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EEC530B-9C11-3E24-DA59-20594A40D5DF}"/>
              </a:ext>
            </a:extLst>
          </p:cNvPr>
          <p:cNvSpPr/>
          <p:nvPr/>
        </p:nvSpPr>
        <p:spPr>
          <a:xfrm>
            <a:off x="707010" y="2686639"/>
            <a:ext cx="2262433" cy="914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emailapp</a:t>
            </a:r>
            <a:endParaRPr lang="en-US" dirty="0">
              <a:solidFill>
                <a:schemeClr val="tx1"/>
              </a:solidFill>
            </a:endParaRPr>
          </a:p>
        </p:txBody>
      </p:sp>
      <p:sp>
        <p:nvSpPr>
          <p:cNvPr id="46" name="Rectangle 45">
            <a:extLst>
              <a:ext uri="{FF2B5EF4-FFF2-40B4-BE49-F238E27FC236}">
                <a16:creationId xmlns:a16="http://schemas.microsoft.com/office/drawing/2014/main" id="{6084B700-395E-FA43-0643-02697ABC2DB5}"/>
              </a:ext>
            </a:extLst>
          </p:cNvPr>
          <p:cNvSpPr/>
          <p:nvPr/>
        </p:nvSpPr>
        <p:spPr>
          <a:xfrm>
            <a:off x="3836709" y="2686639"/>
            <a:ext cx="203619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60AAE0D-5F8D-2E73-0370-91FAD45B74E0}"/>
              </a:ext>
            </a:extLst>
          </p:cNvPr>
          <p:cNvSpPr/>
          <p:nvPr/>
        </p:nvSpPr>
        <p:spPr>
          <a:xfrm>
            <a:off x="8184037" y="245095"/>
            <a:ext cx="2460396" cy="11406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5535B23-DCDE-A279-F16F-2492BC37DBAC}"/>
              </a:ext>
            </a:extLst>
          </p:cNvPr>
          <p:cNvSpPr/>
          <p:nvPr/>
        </p:nvSpPr>
        <p:spPr>
          <a:xfrm>
            <a:off x="8184037" y="2003195"/>
            <a:ext cx="2460396" cy="11406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5DE46CE-C558-562A-E5C8-7CB6099F1D16}"/>
              </a:ext>
            </a:extLst>
          </p:cNvPr>
          <p:cNvSpPr/>
          <p:nvPr/>
        </p:nvSpPr>
        <p:spPr>
          <a:xfrm>
            <a:off x="8363146" y="3714162"/>
            <a:ext cx="2460396" cy="11406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A740805-C60F-9539-E9C7-60F4C1218AF6}"/>
              </a:ext>
            </a:extLst>
          </p:cNvPr>
          <p:cNvSpPr/>
          <p:nvPr/>
        </p:nvSpPr>
        <p:spPr>
          <a:xfrm>
            <a:off x="8543826" y="5425128"/>
            <a:ext cx="2460396" cy="11406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E41F2350-8572-442F-7E3F-C1839BC4FB85}"/>
              </a:ext>
            </a:extLst>
          </p:cNvPr>
          <p:cNvCxnSpPr>
            <a:cxnSpLocks/>
          </p:cNvCxnSpPr>
          <p:nvPr/>
        </p:nvCxnSpPr>
        <p:spPr>
          <a:xfrm flipV="1">
            <a:off x="5909821" y="1107649"/>
            <a:ext cx="2348845" cy="2036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2A4D763-A4B1-C3A8-1355-25C85761FC04}"/>
              </a:ext>
            </a:extLst>
          </p:cNvPr>
          <p:cNvCxnSpPr>
            <a:cxnSpLocks/>
            <a:stCxn id="46" idx="3"/>
          </p:cNvCxnSpPr>
          <p:nvPr/>
        </p:nvCxnSpPr>
        <p:spPr>
          <a:xfrm flipV="1">
            <a:off x="5872899" y="2752627"/>
            <a:ext cx="2311138" cy="391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E651F37-61C1-8A4D-4907-3835BC3A68E1}"/>
              </a:ext>
            </a:extLst>
          </p:cNvPr>
          <p:cNvCxnSpPr>
            <a:cxnSpLocks/>
            <a:stCxn id="46" idx="3"/>
            <a:endCxn id="50" idx="2"/>
          </p:cNvCxnSpPr>
          <p:nvPr/>
        </p:nvCxnSpPr>
        <p:spPr>
          <a:xfrm>
            <a:off x="5872899" y="3143839"/>
            <a:ext cx="2490247" cy="1140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6FCE8FD-7127-725E-6990-7C24A6F04A85}"/>
              </a:ext>
            </a:extLst>
          </p:cNvPr>
          <p:cNvCxnSpPr>
            <a:cxnSpLocks/>
            <a:stCxn id="46" idx="3"/>
            <a:endCxn id="51" idx="2"/>
          </p:cNvCxnSpPr>
          <p:nvPr/>
        </p:nvCxnSpPr>
        <p:spPr>
          <a:xfrm>
            <a:off x="5872899" y="3143839"/>
            <a:ext cx="2670927" cy="285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73E6CB1-CFFE-A81D-C918-E162A4A9BB13}"/>
              </a:ext>
            </a:extLst>
          </p:cNvPr>
          <p:cNvCxnSpPr>
            <a:cxnSpLocks/>
            <a:endCxn id="46" idx="1"/>
          </p:cNvCxnSpPr>
          <p:nvPr/>
        </p:nvCxnSpPr>
        <p:spPr>
          <a:xfrm>
            <a:off x="2969443" y="3121844"/>
            <a:ext cx="867266" cy="2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9F4AFF9-8955-6351-F5C8-803C7B30F839}"/>
              </a:ext>
            </a:extLst>
          </p:cNvPr>
          <p:cNvSpPr txBox="1"/>
          <p:nvPr/>
        </p:nvSpPr>
        <p:spPr>
          <a:xfrm>
            <a:off x="4263273" y="2937178"/>
            <a:ext cx="6094428" cy="369332"/>
          </a:xfrm>
          <a:prstGeom prst="rect">
            <a:avLst/>
          </a:prstGeom>
          <a:noFill/>
        </p:spPr>
        <p:txBody>
          <a:bodyPr wrap="square">
            <a:spAutoFit/>
          </a:bodyPr>
          <a:lstStyle/>
          <a:p>
            <a:r>
              <a:rPr lang="en-US" dirty="0"/>
              <a:t>ticket</a:t>
            </a:r>
          </a:p>
        </p:txBody>
      </p:sp>
      <p:sp>
        <p:nvSpPr>
          <p:cNvPr id="77" name="TextBox 76">
            <a:extLst>
              <a:ext uri="{FF2B5EF4-FFF2-40B4-BE49-F238E27FC236}">
                <a16:creationId xmlns:a16="http://schemas.microsoft.com/office/drawing/2014/main" id="{2860747A-15EB-D14A-F4A9-E2399026A678}"/>
              </a:ext>
            </a:extLst>
          </p:cNvPr>
          <p:cNvSpPr txBox="1"/>
          <p:nvPr/>
        </p:nvSpPr>
        <p:spPr>
          <a:xfrm>
            <a:off x="8788138" y="630750"/>
            <a:ext cx="6094428" cy="369332"/>
          </a:xfrm>
          <a:prstGeom prst="rect">
            <a:avLst/>
          </a:prstGeom>
          <a:noFill/>
        </p:spPr>
        <p:txBody>
          <a:bodyPr wrap="square">
            <a:spAutoFit/>
          </a:bodyPr>
          <a:lstStyle/>
          <a:p>
            <a:r>
              <a:rPr lang="en-US" dirty="0" err="1"/>
              <a:t>ticketid</a:t>
            </a:r>
            <a:endParaRPr lang="en-US" dirty="0"/>
          </a:p>
        </p:txBody>
      </p:sp>
      <p:sp>
        <p:nvSpPr>
          <p:cNvPr id="79" name="TextBox 78">
            <a:extLst>
              <a:ext uri="{FF2B5EF4-FFF2-40B4-BE49-F238E27FC236}">
                <a16:creationId xmlns:a16="http://schemas.microsoft.com/office/drawing/2014/main" id="{E6C2E1AA-0755-4C42-66E2-2DDA58C9EAEC}"/>
              </a:ext>
            </a:extLst>
          </p:cNvPr>
          <p:cNvSpPr txBox="1"/>
          <p:nvPr/>
        </p:nvSpPr>
        <p:spPr>
          <a:xfrm>
            <a:off x="8708011" y="2388850"/>
            <a:ext cx="7442462" cy="369332"/>
          </a:xfrm>
          <a:prstGeom prst="rect">
            <a:avLst/>
          </a:prstGeom>
          <a:noFill/>
        </p:spPr>
        <p:txBody>
          <a:bodyPr wrap="square">
            <a:spAutoFit/>
          </a:bodyPr>
          <a:lstStyle/>
          <a:p>
            <a:r>
              <a:rPr lang="en-US" dirty="0" err="1"/>
              <a:t>tickettype</a:t>
            </a:r>
            <a:endParaRPr lang="en-US" dirty="0"/>
          </a:p>
        </p:txBody>
      </p:sp>
      <p:sp>
        <p:nvSpPr>
          <p:cNvPr id="81" name="TextBox 80">
            <a:extLst>
              <a:ext uri="{FF2B5EF4-FFF2-40B4-BE49-F238E27FC236}">
                <a16:creationId xmlns:a16="http://schemas.microsoft.com/office/drawing/2014/main" id="{20A374EF-BA89-4C23-0096-3D763981AE1B}"/>
              </a:ext>
            </a:extLst>
          </p:cNvPr>
          <p:cNvSpPr txBox="1"/>
          <p:nvPr/>
        </p:nvSpPr>
        <p:spPr>
          <a:xfrm>
            <a:off x="8543826" y="4082620"/>
            <a:ext cx="8077200" cy="369332"/>
          </a:xfrm>
          <a:prstGeom prst="rect">
            <a:avLst/>
          </a:prstGeom>
          <a:noFill/>
        </p:spPr>
        <p:txBody>
          <a:bodyPr wrap="square">
            <a:spAutoFit/>
          </a:bodyPr>
          <a:lstStyle/>
          <a:p>
            <a:r>
              <a:rPr lang="en-US" dirty="0" err="1"/>
              <a:t>ticketraiserName</a:t>
            </a:r>
            <a:endParaRPr lang="en-US" dirty="0"/>
          </a:p>
        </p:txBody>
      </p:sp>
      <p:sp>
        <p:nvSpPr>
          <p:cNvPr id="83" name="TextBox 82">
            <a:extLst>
              <a:ext uri="{FF2B5EF4-FFF2-40B4-BE49-F238E27FC236}">
                <a16:creationId xmlns:a16="http://schemas.microsoft.com/office/drawing/2014/main" id="{4A1E13EB-E71F-EB76-2602-F80C5BA48006}"/>
              </a:ext>
            </a:extLst>
          </p:cNvPr>
          <p:cNvSpPr txBox="1"/>
          <p:nvPr/>
        </p:nvSpPr>
        <p:spPr>
          <a:xfrm>
            <a:off x="8543826" y="5776077"/>
            <a:ext cx="8308258" cy="369332"/>
          </a:xfrm>
          <a:prstGeom prst="rect">
            <a:avLst/>
          </a:prstGeom>
          <a:noFill/>
        </p:spPr>
        <p:txBody>
          <a:bodyPr wrap="square">
            <a:spAutoFit/>
          </a:bodyPr>
          <a:lstStyle/>
          <a:p>
            <a:r>
              <a:rPr lang="en-US" dirty="0" err="1"/>
              <a:t>ticketraiserphoneNO</a:t>
            </a:r>
            <a:endParaRPr lang="en-US" dirty="0"/>
          </a:p>
        </p:txBody>
      </p:sp>
    </p:spTree>
    <p:extLst>
      <p:ext uri="{BB962C8B-B14F-4D97-AF65-F5344CB8AC3E}">
        <p14:creationId xmlns:p14="http://schemas.microsoft.com/office/powerpoint/2010/main" val="53661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D00B6AB1-7F6D-34B6-FD45-00E87BC782C4}"/>
              </a:ext>
            </a:extLst>
          </p:cNvPr>
          <p:cNvSpPr/>
          <p:nvPr/>
        </p:nvSpPr>
        <p:spPr>
          <a:xfrm>
            <a:off x="2784088" y="357852"/>
            <a:ext cx="6623824" cy="1025912"/>
          </a:xfrm>
          <a:prstGeom prst="round2Diag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         FUNCTIONALITY REQUIREMENTS</a:t>
            </a:r>
          </a:p>
        </p:txBody>
      </p:sp>
      <p:sp>
        <p:nvSpPr>
          <p:cNvPr id="4" name="TextBox 3">
            <a:extLst>
              <a:ext uri="{FF2B5EF4-FFF2-40B4-BE49-F238E27FC236}">
                <a16:creationId xmlns:a16="http://schemas.microsoft.com/office/drawing/2014/main" id="{8DD5CB0A-EBEC-8ED3-0EF2-E32D1BD96D34}"/>
              </a:ext>
            </a:extLst>
          </p:cNvPr>
          <p:cNvSpPr txBox="1"/>
          <p:nvPr/>
        </p:nvSpPr>
        <p:spPr>
          <a:xfrm>
            <a:off x="1472938" y="2252535"/>
            <a:ext cx="8915400" cy="3108543"/>
          </a:xfrm>
          <a:prstGeom prst="rect">
            <a:avLst/>
          </a:prstGeom>
          <a:noFill/>
        </p:spPr>
        <p:txBody>
          <a:bodyPr wrap="square">
            <a:spAutoFit/>
          </a:bodyPr>
          <a:lstStyle/>
          <a:p>
            <a:pPr marL="285750" indent="-285750">
              <a:buFont typeface="Wingdings" panose="05000000000000000000" pitchFamily="2" charset="2"/>
              <a:buChar char="Ø"/>
            </a:pPr>
            <a:r>
              <a:rPr lang="en-US" sz="2800" b="0" i="0" dirty="0">
                <a:effectLst/>
              </a:rPr>
              <a:t>Based on the ticket type, identify the SLA time.</a:t>
            </a:r>
          </a:p>
          <a:p>
            <a:pPr marL="285750" indent="-285750">
              <a:buFont typeface="Wingdings" panose="05000000000000000000" pitchFamily="2" charset="2"/>
              <a:buChar char="Ø"/>
            </a:pPr>
            <a:r>
              <a:rPr lang="en-US" sz="2800" b="0" i="0" dirty="0">
                <a:effectLst/>
              </a:rPr>
              <a:t>Allocate every ticket to a Tech Support Engineer, via an email notification with all the ticket details.</a:t>
            </a:r>
          </a:p>
          <a:p>
            <a:pPr marL="285750" indent="-285750">
              <a:buFont typeface="Wingdings" panose="05000000000000000000" pitchFamily="2" charset="2"/>
              <a:buChar char="Ø"/>
            </a:pPr>
            <a:r>
              <a:rPr lang="en-US" sz="2800" b="0" i="0" dirty="0">
                <a:effectLst/>
              </a:rPr>
              <a:t> At the end of processing all tickets, the detailed summary of the tickets should be sent to the line manager, via e-mail</a:t>
            </a:r>
            <a:r>
              <a:rPr lang="en-US" sz="2800" dirty="0"/>
              <a:t>.</a:t>
            </a:r>
            <a:endParaRPr lang="en-US" sz="2800" b="0" i="0" dirty="0">
              <a:effectLst/>
            </a:endParaRPr>
          </a:p>
        </p:txBody>
      </p:sp>
    </p:spTree>
    <p:extLst>
      <p:ext uri="{BB962C8B-B14F-4D97-AF65-F5344CB8AC3E}">
        <p14:creationId xmlns:p14="http://schemas.microsoft.com/office/powerpoint/2010/main" val="5313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71C52A51-4C55-F077-E05C-56244686F84A}"/>
              </a:ext>
            </a:extLst>
          </p:cNvPr>
          <p:cNvSpPr txBox="1"/>
          <p:nvPr/>
        </p:nvSpPr>
        <p:spPr>
          <a:xfrm>
            <a:off x="730404" y="475785"/>
            <a:ext cx="1021266" cy="830997"/>
          </a:xfrm>
          <a:prstGeom prst="rect">
            <a:avLst/>
          </a:prstGeom>
          <a:noFill/>
        </p:spPr>
        <p:txBody>
          <a:bodyPr wrap="square" rtlCol="0">
            <a:spAutoFit/>
          </a:bodyPr>
          <a:lstStyle/>
          <a:p>
            <a:r>
              <a:rPr lang="en-US" sz="4800" dirty="0">
                <a:latin typeface="+mj-lt"/>
              </a:rPr>
              <a:t>1</a:t>
            </a:r>
            <a:r>
              <a:rPr lang="en-US" sz="4800" dirty="0"/>
              <a:t>.</a:t>
            </a:r>
          </a:p>
        </p:txBody>
      </p:sp>
      <p:sp>
        <p:nvSpPr>
          <p:cNvPr id="40" name="Star: 5 Points 39">
            <a:hlinkClick r:id="rId3" action="ppaction://hlinksldjump"/>
            <a:extLst>
              <a:ext uri="{FF2B5EF4-FFF2-40B4-BE49-F238E27FC236}">
                <a16:creationId xmlns:a16="http://schemas.microsoft.com/office/drawing/2014/main" id="{E9A0E804-9F9C-2AC9-D940-7D5209F35BF7}"/>
              </a:ext>
            </a:extLst>
          </p:cNvPr>
          <p:cNvSpPr/>
          <p:nvPr/>
        </p:nvSpPr>
        <p:spPr>
          <a:xfrm>
            <a:off x="11530367" y="494601"/>
            <a:ext cx="410728" cy="362415"/>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4D935DD2-DF17-7EB4-B1FF-299DAA730295}"/>
              </a:ext>
            </a:extLst>
          </p:cNvPr>
          <p:cNvSpPr/>
          <p:nvPr/>
        </p:nvSpPr>
        <p:spPr>
          <a:xfrm>
            <a:off x="4259766" y="2148467"/>
            <a:ext cx="3088887" cy="61331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Switch Case</a:t>
            </a:r>
          </a:p>
          <a:p>
            <a:pPr algn="ctr"/>
            <a:r>
              <a:rPr lang="en-US" dirty="0">
                <a:solidFill>
                  <a:schemeClr val="tx1"/>
                </a:solidFill>
              </a:rPr>
              <a:t>[Get Ticket type]</a:t>
            </a:r>
          </a:p>
        </p:txBody>
      </p:sp>
      <p:sp>
        <p:nvSpPr>
          <p:cNvPr id="4" name="Rectangle 3">
            <a:extLst>
              <a:ext uri="{FF2B5EF4-FFF2-40B4-BE49-F238E27FC236}">
                <a16:creationId xmlns:a16="http://schemas.microsoft.com/office/drawing/2014/main" id="{903D4925-9E46-891A-C9C2-F0566F88DFEE}"/>
              </a:ext>
            </a:extLst>
          </p:cNvPr>
          <p:cNvSpPr/>
          <p:nvPr/>
        </p:nvSpPr>
        <p:spPr>
          <a:xfrm>
            <a:off x="4259765" y="1306781"/>
            <a:ext cx="3088888" cy="54722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err="1">
                <a:solidFill>
                  <a:schemeClr val="tx1"/>
                </a:solidFill>
              </a:rPr>
              <a:t>DataBase</a:t>
            </a:r>
            <a:endParaRPr lang="en-US" sz="2400" dirty="0">
              <a:solidFill>
                <a:schemeClr val="tx1"/>
              </a:solidFill>
            </a:endParaRPr>
          </a:p>
        </p:txBody>
      </p:sp>
      <p:sp>
        <p:nvSpPr>
          <p:cNvPr id="5" name="Rectangle 4">
            <a:extLst>
              <a:ext uri="{FF2B5EF4-FFF2-40B4-BE49-F238E27FC236}">
                <a16:creationId xmlns:a16="http://schemas.microsoft.com/office/drawing/2014/main" id="{0D868339-7B04-311E-E398-1DBF367A9FE0}"/>
              </a:ext>
            </a:extLst>
          </p:cNvPr>
          <p:cNvSpPr/>
          <p:nvPr/>
        </p:nvSpPr>
        <p:spPr>
          <a:xfrm>
            <a:off x="6547624" y="3750530"/>
            <a:ext cx="1683833" cy="99989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chemeClr val="tx1"/>
                </a:solidFill>
                <a:latin typeface="+mj-lt"/>
                <a:cs typeface="Courier New" panose="02070309020205020404" pitchFamily="49" charset="0"/>
              </a:rPr>
              <a:t>General Enquiry</a:t>
            </a:r>
          </a:p>
        </p:txBody>
      </p:sp>
      <p:sp>
        <p:nvSpPr>
          <p:cNvPr id="6" name="Rectangle 5">
            <a:extLst>
              <a:ext uri="{FF2B5EF4-FFF2-40B4-BE49-F238E27FC236}">
                <a16:creationId xmlns:a16="http://schemas.microsoft.com/office/drawing/2014/main" id="{A02FF9A3-6832-57A1-3739-79D845DB10CD}"/>
              </a:ext>
            </a:extLst>
          </p:cNvPr>
          <p:cNvSpPr/>
          <p:nvPr/>
        </p:nvSpPr>
        <p:spPr>
          <a:xfrm>
            <a:off x="3757960" y="3750530"/>
            <a:ext cx="1594626" cy="9998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chemeClr val="tx1"/>
                </a:solidFill>
                <a:latin typeface="+mj-lt"/>
              </a:rPr>
              <a:t>Access Issue</a:t>
            </a:r>
          </a:p>
        </p:txBody>
      </p:sp>
      <p:sp>
        <p:nvSpPr>
          <p:cNvPr id="7" name="Rectangle 6">
            <a:extLst>
              <a:ext uri="{FF2B5EF4-FFF2-40B4-BE49-F238E27FC236}">
                <a16:creationId xmlns:a16="http://schemas.microsoft.com/office/drawing/2014/main" id="{F429C2CB-6DD3-554B-8147-00E471DA0144}"/>
              </a:ext>
            </a:extLst>
          </p:cNvPr>
          <p:cNvSpPr/>
          <p:nvPr/>
        </p:nvSpPr>
        <p:spPr>
          <a:xfrm>
            <a:off x="852138" y="3750528"/>
            <a:ext cx="1836234" cy="99989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chemeClr val="tx1"/>
                </a:solidFill>
                <a:latin typeface="+mj-lt"/>
              </a:rPr>
              <a:t>Report a problem</a:t>
            </a:r>
          </a:p>
        </p:txBody>
      </p:sp>
      <p:sp>
        <p:nvSpPr>
          <p:cNvPr id="8" name="Rectangle 7">
            <a:extLst>
              <a:ext uri="{FF2B5EF4-FFF2-40B4-BE49-F238E27FC236}">
                <a16:creationId xmlns:a16="http://schemas.microsoft.com/office/drawing/2014/main" id="{2F468D7A-04B6-7BF7-A2BB-F8D604AF08DA}"/>
              </a:ext>
            </a:extLst>
          </p:cNvPr>
          <p:cNvSpPr/>
          <p:nvPr/>
        </p:nvSpPr>
        <p:spPr>
          <a:xfrm>
            <a:off x="9430215" y="3750528"/>
            <a:ext cx="1799064" cy="99989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chemeClr val="tx1"/>
                </a:solidFill>
                <a:latin typeface="+mj-lt"/>
              </a:rPr>
              <a:t>Feedback</a:t>
            </a:r>
          </a:p>
        </p:txBody>
      </p:sp>
      <p:sp>
        <p:nvSpPr>
          <p:cNvPr id="12" name="Rectangle 11">
            <a:extLst>
              <a:ext uri="{FF2B5EF4-FFF2-40B4-BE49-F238E27FC236}">
                <a16:creationId xmlns:a16="http://schemas.microsoft.com/office/drawing/2014/main" id="{C69B27AB-CDBB-CC85-4FBB-CE402A577144}"/>
              </a:ext>
            </a:extLst>
          </p:cNvPr>
          <p:cNvSpPr/>
          <p:nvPr/>
        </p:nvSpPr>
        <p:spPr>
          <a:xfrm>
            <a:off x="852138" y="5475249"/>
            <a:ext cx="1836234" cy="8474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Sla hours=4</a:t>
            </a:r>
          </a:p>
        </p:txBody>
      </p:sp>
      <p:sp>
        <p:nvSpPr>
          <p:cNvPr id="13" name="Rectangle 12">
            <a:extLst>
              <a:ext uri="{FF2B5EF4-FFF2-40B4-BE49-F238E27FC236}">
                <a16:creationId xmlns:a16="http://schemas.microsoft.com/office/drawing/2014/main" id="{3E544FCD-9429-B378-A55A-CF4D883037C2}"/>
              </a:ext>
            </a:extLst>
          </p:cNvPr>
          <p:cNvSpPr/>
          <p:nvPr/>
        </p:nvSpPr>
        <p:spPr>
          <a:xfrm>
            <a:off x="3637156" y="5475249"/>
            <a:ext cx="1836234" cy="8474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Sla hours=3</a:t>
            </a:r>
          </a:p>
        </p:txBody>
      </p:sp>
      <p:sp>
        <p:nvSpPr>
          <p:cNvPr id="15" name="Rectangle 14">
            <a:extLst>
              <a:ext uri="{FF2B5EF4-FFF2-40B4-BE49-F238E27FC236}">
                <a16:creationId xmlns:a16="http://schemas.microsoft.com/office/drawing/2014/main" id="{211A4EF5-19DF-3159-53B4-FCD18490F0EA}"/>
              </a:ext>
            </a:extLst>
          </p:cNvPr>
          <p:cNvSpPr/>
          <p:nvPr/>
        </p:nvSpPr>
        <p:spPr>
          <a:xfrm>
            <a:off x="6471423" y="5475249"/>
            <a:ext cx="1836234" cy="8474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Sla hours=2</a:t>
            </a:r>
          </a:p>
        </p:txBody>
      </p:sp>
      <p:sp>
        <p:nvSpPr>
          <p:cNvPr id="17" name="Rectangle 16">
            <a:extLst>
              <a:ext uri="{FF2B5EF4-FFF2-40B4-BE49-F238E27FC236}">
                <a16:creationId xmlns:a16="http://schemas.microsoft.com/office/drawing/2014/main" id="{D4CEF415-2E0A-54B0-376B-7E2760926514}"/>
              </a:ext>
            </a:extLst>
          </p:cNvPr>
          <p:cNvSpPr/>
          <p:nvPr/>
        </p:nvSpPr>
        <p:spPr>
          <a:xfrm>
            <a:off x="9430215" y="5475249"/>
            <a:ext cx="1836234" cy="8474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Sla hours=1</a:t>
            </a:r>
          </a:p>
        </p:txBody>
      </p:sp>
      <p:cxnSp>
        <p:nvCxnSpPr>
          <p:cNvPr id="18" name="Straight Arrow Connector 17">
            <a:extLst>
              <a:ext uri="{FF2B5EF4-FFF2-40B4-BE49-F238E27FC236}">
                <a16:creationId xmlns:a16="http://schemas.microsoft.com/office/drawing/2014/main" id="{03271730-9401-A9D4-2A11-D74765B23D50}"/>
              </a:ext>
            </a:extLst>
          </p:cNvPr>
          <p:cNvCxnSpPr>
            <a:cxnSpLocks/>
            <a:stCxn id="4" idx="2"/>
            <a:endCxn id="2" idx="0"/>
          </p:cNvCxnSpPr>
          <p:nvPr/>
        </p:nvCxnSpPr>
        <p:spPr>
          <a:xfrm>
            <a:off x="5804209" y="1854002"/>
            <a:ext cx="1" cy="2944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9" name="Straight Connector 18">
            <a:extLst>
              <a:ext uri="{FF2B5EF4-FFF2-40B4-BE49-F238E27FC236}">
                <a16:creationId xmlns:a16="http://schemas.microsoft.com/office/drawing/2014/main" id="{70856D3B-E650-BEC6-697C-D1B3219547BC}"/>
              </a:ext>
            </a:extLst>
          </p:cNvPr>
          <p:cNvCxnSpPr/>
          <p:nvPr/>
        </p:nvCxnSpPr>
        <p:spPr>
          <a:xfrm>
            <a:off x="1751670" y="3122341"/>
            <a:ext cx="857807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E7A66C7D-2411-A57B-ACD6-B630FA9CEFAB}"/>
              </a:ext>
            </a:extLst>
          </p:cNvPr>
          <p:cNvCxnSpPr>
            <a:cxnSpLocks/>
            <a:stCxn id="2" idx="2"/>
          </p:cNvCxnSpPr>
          <p:nvPr/>
        </p:nvCxnSpPr>
        <p:spPr>
          <a:xfrm>
            <a:off x="5804210" y="2761782"/>
            <a:ext cx="0" cy="4014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98240EF-49FA-32A9-5852-5BC933747474}"/>
              </a:ext>
            </a:extLst>
          </p:cNvPr>
          <p:cNvCxnSpPr>
            <a:endCxn id="7" idx="0"/>
          </p:cNvCxnSpPr>
          <p:nvPr/>
        </p:nvCxnSpPr>
        <p:spPr>
          <a:xfrm>
            <a:off x="1770255" y="3100039"/>
            <a:ext cx="0" cy="65048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3" name="Straight Arrow Connector 22">
            <a:extLst>
              <a:ext uri="{FF2B5EF4-FFF2-40B4-BE49-F238E27FC236}">
                <a16:creationId xmlns:a16="http://schemas.microsoft.com/office/drawing/2014/main" id="{484241DB-8FFA-C149-32B9-1406305457A8}"/>
              </a:ext>
            </a:extLst>
          </p:cNvPr>
          <p:cNvCxnSpPr>
            <a:endCxn id="6" idx="0"/>
          </p:cNvCxnSpPr>
          <p:nvPr/>
        </p:nvCxnSpPr>
        <p:spPr>
          <a:xfrm>
            <a:off x="4555273" y="3122341"/>
            <a:ext cx="0" cy="62818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a:extLst>
              <a:ext uri="{FF2B5EF4-FFF2-40B4-BE49-F238E27FC236}">
                <a16:creationId xmlns:a16="http://schemas.microsoft.com/office/drawing/2014/main" id="{58B359E3-02FD-766F-7FF0-3AFC002AB589}"/>
              </a:ext>
            </a:extLst>
          </p:cNvPr>
          <p:cNvCxnSpPr/>
          <p:nvPr/>
        </p:nvCxnSpPr>
        <p:spPr>
          <a:xfrm>
            <a:off x="7281746" y="3122341"/>
            <a:ext cx="0" cy="62818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5" name="Straight Arrow Connector 24">
            <a:extLst>
              <a:ext uri="{FF2B5EF4-FFF2-40B4-BE49-F238E27FC236}">
                <a16:creationId xmlns:a16="http://schemas.microsoft.com/office/drawing/2014/main" id="{BCA6415C-8A1E-4586-EAB9-036884320771}"/>
              </a:ext>
            </a:extLst>
          </p:cNvPr>
          <p:cNvCxnSpPr>
            <a:endCxn id="8" idx="0"/>
          </p:cNvCxnSpPr>
          <p:nvPr/>
        </p:nvCxnSpPr>
        <p:spPr>
          <a:xfrm>
            <a:off x="10329747" y="3122341"/>
            <a:ext cx="0" cy="62818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000547C1-8F1F-B03A-00A2-CC2C2EE4DDCB}"/>
              </a:ext>
            </a:extLst>
          </p:cNvPr>
          <p:cNvCxnSpPr>
            <a:stCxn id="7" idx="2"/>
            <a:endCxn id="12" idx="0"/>
          </p:cNvCxnSpPr>
          <p:nvPr/>
        </p:nvCxnSpPr>
        <p:spPr>
          <a:xfrm>
            <a:off x="1770255" y="4750421"/>
            <a:ext cx="0" cy="72482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8" name="Straight Arrow Connector 27">
            <a:extLst>
              <a:ext uri="{FF2B5EF4-FFF2-40B4-BE49-F238E27FC236}">
                <a16:creationId xmlns:a16="http://schemas.microsoft.com/office/drawing/2014/main" id="{98523E96-538F-8B38-3B49-56CACA80C11A}"/>
              </a:ext>
            </a:extLst>
          </p:cNvPr>
          <p:cNvCxnSpPr>
            <a:stCxn id="6" idx="2"/>
            <a:endCxn id="13" idx="0"/>
          </p:cNvCxnSpPr>
          <p:nvPr/>
        </p:nvCxnSpPr>
        <p:spPr>
          <a:xfrm>
            <a:off x="4555273" y="4750422"/>
            <a:ext cx="0" cy="7248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459714C9-197E-E1CA-20E4-1FE260BF3D22}"/>
              </a:ext>
            </a:extLst>
          </p:cNvPr>
          <p:cNvCxnSpPr>
            <a:stCxn id="5" idx="2"/>
            <a:endCxn id="15" idx="0"/>
          </p:cNvCxnSpPr>
          <p:nvPr/>
        </p:nvCxnSpPr>
        <p:spPr>
          <a:xfrm flipH="1">
            <a:off x="7389540" y="4750421"/>
            <a:ext cx="1" cy="72482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a:extLst>
              <a:ext uri="{FF2B5EF4-FFF2-40B4-BE49-F238E27FC236}">
                <a16:creationId xmlns:a16="http://schemas.microsoft.com/office/drawing/2014/main" id="{98688A36-75BB-3470-2789-F095F20ADD7F}"/>
              </a:ext>
            </a:extLst>
          </p:cNvPr>
          <p:cNvCxnSpPr>
            <a:stCxn id="8" idx="2"/>
            <a:endCxn id="17" idx="0"/>
          </p:cNvCxnSpPr>
          <p:nvPr/>
        </p:nvCxnSpPr>
        <p:spPr>
          <a:xfrm>
            <a:off x="10329747" y="4750419"/>
            <a:ext cx="18585" cy="72483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5" name="Rectangle 34">
            <a:extLst>
              <a:ext uri="{FF2B5EF4-FFF2-40B4-BE49-F238E27FC236}">
                <a16:creationId xmlns:a16="http://schemas.microsoft.com/office/drawing/2014/main" id="{D7B62164-A470-3AB6-6F33-9F7705BB378C}"/>
              </a:ext>
            </a:extLst>
          </p:cNvPr>
          <p:cNvSpPr/>
          <p:nvPr/>
        </p:nvSpPr>
        <p:spPr>
          <a:xfrm>
            <a:off x="4259765" y="397146"/>
            <a:ext cx="3088888" cy="54722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chemeClr val="tx1"/>
                </a:solidFill>
              </a:rPr>
              <a:t>App.java</a:t>
            </a:r>
          </a:p>
        </p:txBody>
      </p:sp>
      <p:cxnSp>
        <p:nvCxnSpPr>
          <p:cNvPr id="36" name="Straight Arrow Connector 35">
            <a:extLst>
              <a:ext uri="{FF2B5EF4-FFF2-40B4-BE49-F238E27FC236}">
                <a16:creationId xmlns:a16="http://schemas.microsoft.com/office/drawing/2014/main" id="{4917C7EB-FC0C-7178-3496-D1BA3F16D658}"/>
              </a:ext>
            </a:extLst>
          </p:cNvPr>
          <p:cNvCxnSpPr>
            <a:stCxn id="35" idx="2"/>
            <a:endCxn id="4" idx="0"/>
          </p:cNvCxnSpPr>
          <p:nvPr/>
        </p:nvCxnSpPr>
        <p:spPr>
          <a:xfrm>
            <a:off x="5804209" y="944367"/>
            <a:ext cx="0" cy="36241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7677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2A62CA38-2048-3A95-20EF-D55A36482AC1}"/>
              </a:ext>
            </a:extLst>
          </p:cNvPr>
          <p:cNvSpPr txBox="1"/>
          <p:nvPr/>
        </p:nvSpPr>
        <p:spPr>
          <a:xfrm>
            <a:off x="707173" y="486937"/>
            <a:ext cx="820545" cy="584775"/>
          </a:xfrm>
          <a:prstGeom prst="rect">
            <a:avLst/>
          </a:prstGeom>
          <a:noFill/>
        </p:spPr>
        <p:txBody>
          <a:bodyPr wrap="square" rtlCol="0">
            <a:spAutoFit/>
          </a:bodyPr>
          <a:lstStyle/>
          <a:p>
            <a:r>
              <a:rPr lang="en-US" sz="3200" dirty="0"/>
              <a:t>2.</a:t>
            </a:r>
          </a:p>
        </p:txBody>
      </p:sp>
      <p:sp>
        <p:nvSpPr>
          <p:cNvPr id="3" name="Star: 5 Points 2">
            <a:hlinkClick r:id="rId3" action="ppaction://hlinksldjump"/>
            <a:extLst>
              <a:ext uri="{FF2B5EF4-FFF2-40B4-BE49-F238E27FC236}">
                <a16:creationId xmlns:a16="http://schemas.microsoft.com/office/drawing/2014/main" id="{5DDDB0D1-90B6-7667-B423-7082B6D2FA3F}"/>
              </a:ext>
            </a:extLst>
          </p:cNvPr>
          <p:cNvSpPr/>
          <p:nvPr/>
        </p:nvSpPr>
        <p:spPr>
          <a:xfrm>
            <a:off x="11075020" y="620751"/>
            <a:ext cx="409807" cy="394008"/>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6A673E81-E740-C725-ABCA-78127EC4ED3A}"/>
              </a:ext>
            </a:extLst>
          </p:cNvPr>
          <p:cNvCxnSpPr>
            <a:cxnSpLocks/>
          </p:cNvCxnSpPr>
          <p:nvPr/>
        </p:nvCxnSpPr>
        <p:spPr>
          <a:xfrm flipH="1">
            <a:off x="10712873" y="3183593"/>
            <a:ext cx="1" cy="1087324"/>
          </a:xfrm>
          <a:prstGeom prst="line">
            <a:avLst/>
          </a:prstGeom>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39F6D352-2452-6C9A-7A1D-7F3E34506332}"/>
              </a:ext>
            </a:extLst>
          </p:cNvPr>
          <p:cNvSpPr/>
          <p:nvPr/>
        </p:nvSpPr>
        <p:spPr>
          <a:xfrm>
            <a:off x="4300655" y="1873405"/>
            <a:ext cx="2869580" cy="59101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Switch Case</a:t>
            </a:r>
          </a:p>
          <a:p>
            <a:pPr algn="ctr"/>
            <a:r>
              <a:rPr lang="en-US" dirty="0">
                <a:solidFill>
                  <a:schemeClr val="tx1"/>
                </a:solidFill>
              </a:rPr>
              <a:t>[Get Ticket type</a:t>
            </a:r>
            <a:r>
              <a:rPr lang="en-US" sz="2400" dirty="0">
                <a:solidFill>
                  <a:schemeClr val="tx1"/>
                </a:solidFill>
              </a:rPr>
              <a:t>]</a:t>
            </a:r>
          </a:p>
        </p:txBody>
      </p:sp>
      <p:sp>
        <p:nvSpPr>
          <p:cNvPr id="5" name="Rectangle 4">
            <a:extLst>
              <a:ext uri="{FF2B5EF4-FFF2-40B4-BE49-F238E27FC236}">
                <a16:creationId xmlns:a16="http://schemas.microsoft.com/office/drawing/2014/main" id="{C40416EC-7DBE-592B-8FF5-493FAABB7951}"/>
              </a:ext>
            </a:extLst>
          </p:cNvPr>
          <p:cNvSpPr/>
          <p:nvPr/>
        </p:nvSpPr>
        <p:spPr>
          <a:xfrm>
            <a:off x="852138" y="3429000"/>
            <a:ext cx="1813003" cy="67650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mj-lt"/>
              </a:rPr>
              <a:t>Report a problem</a:t>
            </a:r>
          </a:p>
        </p:txBody>
      </p:sp>
      <p:sp>
        <p:nvSpPr>
          <p:cNvPr id="10" name="Rectangle 9">
            <a:extLst>
              <a:ext uri="{FF2B5EF4-FFF2-40B4-BE49-F238E27FC236}">
                <a16:creationId xmlns:a16="http://schemas.microsoft.com/office/drawing/2014/main" id="{BF144815-7E37-BDAC-380C-231D2E6F5E1C}"/>
              </a:ext>
            </a:extLst>
          </p:cNvPr>
          <p:cNvSpPr/>
          <p:nvPr/>
        </p:nvSpPr>
        <p:spPr>
          <a:xfrm>
            <a:off x="3910592" y="3451302"/>
            <a:ext cx="1683835" cy="70624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mj-lt"/>
              </a:rPr>
              <a:t>Access Issue</a:t>
            </a:r>
          </a:p>
        </p:txBody>
      </p:sp>
      <p:sp>
        <p:nvSpPr>
          <p:cNvPr id="11" name="Rectangle 10">
            <a:extLst>
              <a:ext uri="{FF2B5EF4-FFF2-40B4-BE49-F238E27FC236}">
                <a16:creationId xmlns:a16="http://schemas.microsoft.com/office/drawing/2014/main" id="{49A69EB0-FCA1-573A-38A2-BDA4A7F01670}"/>
              </a:ext>
            </a:extLst>
          </p:cNvPr>
          <p:cNvSpPr/>
          <p:nvPr/>
        </p:nvSpPr>
        <p:spPr>
          <a:xfrm>
            <a:off x="6547624" y="3429001"/>
            <a:ext cx="1838093" cy="70624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mj-lt"/>
                <a:cs typeface="Courier New" panose="02070309020205020404" pitchFamily="49" charset="0"/>
              </a:rPr>
              <a:t>General Enquiry</a:t>
            </a:r>
          </a:p>
        </p:txBody>
      </p:sp>
      <p:sp>
        <p:nvSpPr>
          <p:cNvPr id="13" name="Rectangle 12">
            <a:extLst>
              <a:ext uri="{FF2B5EF4-FFF2-40B4-BE49-F238E27FC236}">
                <a16:creationId xmlns:a16="http://schemas.microsoft.com/office/drawing/2014/main" id="{4071459C-5972-C72D-0EAB-71B8B2E3769B}"/>
              </a:ext>
            </a:extLst>
          </p:cNvPr>
          <p:cNvSpPr/>
          <p:nvPr/>
        </p:nvSpPr>
        <p:spPr>
          <a:xfrm>
            <a:off x="9430214" y="3429000"/>
            <a:ext cx="1909648" cy="70624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mj-lt"/>
              </a:rPr>
              <a:t>Feedback</a:t>
            </a:r>
          </a:p>
        </p:txBody>
      </p:sp>
      <p:sp>
        <p:nvSpPr>
          <p:cNvPr id="14" name="Rectangle 13">
            <a:extLst>
              <a:ext uri="{FF2B5EF4-FFF2-40B4-BE49-F238E27FC236}">
                <a16:creationId xmlns:a16="http://schemas.microsoft.com/office/drawing/2014/main" id="{8905B0C6-AF53-7AF8-5655-C91A74E6B221}"/>
              </a:ext>
            </a:extLst>
          </p:cNvPr>
          <p:cNvSpPr/>
          <p:nvPr/>
        </p:nvSpPr>
        <p:spPr>
          <a:xfrm>
            <a:off x="852138" y="5475249"/>
            <a:ext cx="10834340" cy="8474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Email by using </a:t>
            </a:r>
            <a:r>
              <a:rPr lang="en-US" sz="1800" dirty="0" err="1">
                <a:solidFill>
                  <a:srgbClr val="000000"/>
                </a:solidFill>
                <a:latin typeface="Courier New" panose="02070309020205020404" pitchFamily="49" charset="0"/>
              </a:rPr>
              <a:t>GEMailSender</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D0196275-3FC4-EFEE-6749-A4D44FED09F2}"/>
              </a:ext>
            </a:extLst>
          </p:cNvPr>
          <p:cNvCxnSpPr>
            <a:endCxn id="4" idx="0"/>
          </p:cNvCxnSpPr>
          <p:nvPr/>
        </p:nvCxnSpPr>
        <p:spPr>
          <a:xfrm>
            <a:off x="5735445" y="1326995"/>
            <a:ext cx="0" cy="5464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0C2275A4-733F-F764-F494-548CA5BE6398}"/>
              </a:ext>
            </a:extLst>
          </p:cNvPr>
          <p:cNvCxnSpPr>
            <a:cxnSpLocks/>
          </p:cNvCxnSpPr>
          <p:nvPr/>
        </p:nvCxnSpPr>
        <p:spPr>
          <a:xfrm>
            <a:off x="1795346" y="2865863"/>
            <a:ext cx="8589692"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Straight Arrow Connector 18">
            <a:extLst>
              <a:ext uri="{FF2B5EF4-FFF2-40B4-BE49-F238E27FC236}">
                <a16:creationId xmlns:a16="http://schemas.microsoft.com/office/drawing/2014/main" id="{4085E1E6-D390-6309-18E6-B00D84D313FB}"/>
              </a:ext>
            </a:extLst>
          </p:cNvPr>
          <p:cNvCxnSpPr>
            <a:cxnSpLocks/>
            <a:endCxn id="5" idx="0"/>
          </p:cNvCxnSpPr>
          <p:nvPr/>
        </p:nvCxnSpPr>
        <p:spPr>
          <a:xfrm>
            <a:off x="1758640" y="2865863"/>
            <a:ext cx="0" cy="56313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59C07BD9-4B27-E0A3-54E8-7313EB74EF4E}"/>
              </a:ext>
            </a:extLst>
          </p:cNvPr>
          <p:cNvCxnSpPr>
            <a:cxnSpLocks/>
            <a:endCxn id="10" idx="0"/>
          </p:cNvCxnSpPr>
          <p:nvPr/>
        </p:nvCxnSpPr>
        <p:spPr>
          <a:xfrm>
            <a:off x="4752510" y="2888165"/>
            <a:ext cx="0" cy="56313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5B60B7BA-6125-8981-B608-9EA97F17A728}"/>
              </a:ext>
            </a:extLst>
          </p:cNvPr>
          <p:cNvCxnSpPr>
            <a:cxnSpLocks/>
            <a:endCxn id="11" idx="0"/>
          </p:cNvCxnSpPr>
          <p:nvPr/>
        </p:nvCxnSpPr>
        <p:spPr>
          <a:xfrm>
            <a:off x="7466671" y="2865863"/>
            <a:ext cx="0" cy="56313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3" name="Straight Arrow Connector 22">
            <a:extLst>
              <a:ext uri="{FF2B5EF4-FFF2-40B4-BE49-F238E27FC236}">
                <a16:creationId xmlns:a16="http://schemas.microsoft.com/office/drawing/2014/main" id="{FDB717D6-487A-1514-8A34-70BDBDAA6C3E}"/>
              </a:ext>
            </a:extLst>
          </p:cNvPr>
          <p:cNvCxnSpPr>
            <a:cxnSpLocks/>
            <a:endCxn id="13" idx="0"/>
          </p:cNvCxnSpPr>
          <p:nvPr/>
        </p:nvCxnSpPr>
        <p:spPr>
          <a:xfrm flipH="1">
            <a:off x="10385038" y="2865863"/>
            <a:ext cx="11616" cy="56313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5" name="Straight Arrow Connector 24">
            <a:extLst>
              <a:ext uri="{FF2B5EF4-FFF2-40B4-BE49-F238E27FC236}">
                <a16:creationId xmlns:a16="http://schemas.microsoft.com/office/drawing/2014/main" id="{CF9B0CEC-5FD3-87C6-2D8E-8C6A3D64444A}"/>
              </a:ext>
            </a:extLst>
          </p:cNvPr>
          <p:cNvCxnSpPr>
            <a:stCxn id="5" idx="2"/>
            <a:endCxn id="14" idx="0"/>
          </p:cNvCxnSpPr>
          <p:nvPr/>
        </p:nvCxnSpPr>
        <p:spPr>
          <a:xfrm>
            <a:off x="1758640" y="4105506"/>
            <a:ext cx="4510668" cy="13697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a:extLst>
              <a:ext uri="{FF2B5EF4-FFF2-40B4-BE49-F238E27FC236}">
                <a16:creationId xmlns:a16="http://schemas.microsoft.com/office/drawing/2014/main" id="{2D740D9A-9D51-6F2C-40EB-1E98882AA206}"/>
              </a:ext>
            </a:extLst>
          </p:cNvPr>
          <p:cNvCxnSpPr>
            <a:stCxn id="10" idx="2"/>
            <a:endCxn id="14" idx="0"/>
          </p:cNvCxnSpPr>
          <p:nvPr/>
        </p:nvCxnSpPr>
        <p:spPr>
          <a:xfrm>
            <a:off x="4752510" y="4157546"/>
            <a:ext cx="1516798" cy="131770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8" name="Straight Arrow Connector 27">
            <a:extLst>
              <a:ext uri="{FF2B5EF4-FFF2-40B4-BE49-F238E27FC236}">
                <a16:creationId xmlns:a16="http://schemas.microsoft.com/office/drawing/2014/main" id="{BB809E3B-71FF-F060-6E2E-B16D500A7769}"/>
              </a:ext>
            </a:extLst>
          </p:cNvPr>
          <p:cNvCxnSpPr>
            <a:stCxn id="11" idx="2"/>
            <a:endCxn id="14" idx="0"/>
          </p:cNvCxnSpPr>
          <p:nvPr/>
        </p:nvCxnSpPr>
        <p:spPr>
          <a:xfrm flipH="1">
            <a:off x="6269308" y="4135245"/>
            <a:ext cx="1197363" cy="13400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6500F984-13D4-0ACE-CDCF-E29B546CB2B2}"/>
              </a:ext>
            </a:extLst>
          </p:cNvPr>
          <p:cNvCxnSpPr>
            <a:stCxn id="13" idx="2"/>
            <a:endCxn id="14" idx="0"/>
          </p:cNvCxnSpPr>
          <p:nvPr/>
        </p:nvCxnSpPr>
        <p:spPr>
          <a:xfrm flipH="1">
            <a:off x="6269308" y="4135245"/>
            <a:ext cx="4115730" cy="13400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F76C730A-5A54-9323-47C8-480F27B8BD87}"/>
              </a:ext>
            </a:extLst>
          </p:cNvPr>
          <p:cNvSpPr/>
          <p:nvPr/>
        </p:nvSpPr>
        <p:spPr>
          <a:xfrm>
            <a:off x="4300655" y="620751"/>
            <a:ext cx="2869580" cy="70624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rgbClr val="000000"/>
                </a:solidFill>
                <a:latin typeface="Courier New" panose="02070309020205020404" pitchFamily="49" charset="0"/>
              </a:rPr>
              <a:t>Routing Tickets</a:t>
            </a:r>
            <a:endParaRPr lang="en-US" sz="2000" dirty="0">
              <a:solidFill>
                <a:schemeClr val="tx1"/>
              </a:solidFill>
            </a:endParaRPr>
          </a:p>
        </p:txBody>
      </p:sp>
    </p:spTree>
    <p:extLst>
      <p:ext uri="{BB962C8B-B14F-4D97-AF65-F5344CB8AC3E}">
        <p14:creationId xmlns:p14="http://schemas.microsoft.com/office/powerpoint/2010/main" val="326419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963BF7-8243-C040-1F5A-0E6C7641F003}"/>
              </a:ext>
            </a:extLst>
          </p:cNvPr>
          <p:cNvSpPr txBox="1"/>
          <p:nvPr/>
        </p:nvSpPr>
        <p:spPr>
          <a:xfrm>
            <a:off x="613317" y="786832"/>
            <a:ext cx="836342" cy="523220"/>
          </a:xfrm>
          <a:prstGeom prst="rect">
            <a:avLst/>
          </a:prstGeom>
          <a:noFill/>
        </p:spPr>
        <p:txBody>
          <a:bodyPr wrap="square" rtlCol="0">
            <a:spAutoFit/>
          </a:bodyPr>
          <a:lstStyle/>
          <a:p>
            <a:r>
              <a:rPr lang="en-US" sz="2800" dirty="0"/>
              <a:t>3.</a:t>
            </a:r>
          </a:p>
        </p:txBody>
      </p:sp>
      <p:sp>
        <p:nvSpPr>
          <p:cNvPr id="8" name="Rectangle 7">
            <a:extLst>
              <a:ext uri="{FF2B5EF4-FFF2-40B4-BE49-F238E27FC236}">
                <a16:creationId xmlns:a16="http://schemas.microsoft.com/office/drawing/2014/main" id="{381D6E6B-761F-6BA9-D9CD-D129B974379B}"/>
              </a:ext>
            </a:extLst>
          </p:cNvPr>
          <p:cNvSpPr/>
          <p:nvPr/>
        </p:nvSpPr>
        <p:spPr>
          <a:xfrm>
            <a:off x="1031488" y="5699364"/>
            <a:ext cx="10834340" cy="8474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Sends to mail to line Manager</a:t>
            </a:r>
          </a:p>
        </p:txBody>
      </p:sp>
      <p:sp>
        <p:nvSpPr>
          <p:cNvPr id="5" name="Rectangle 4">
            <a:extLst>
              <a:ext uri="{FF2B5EF4-FFF2-40B4-BE49-F238E27FC236}">
                <a16:creationId xmlns:a16="http://schemas.microsoft.com/office/drawing/2014/main" id="{2B9845C3-E45C-2C24-C6DE-8B8DCF927038}"/>
              </a:ext>
            </a:extLst>
          </p:cNvPr>
          <p:cNvSpPr/>
          <p:nvPr/>
        </p:nvSpPr>
        <p:spPr>
          <a:xfrm>
            <a:off x="3936381" y="1984211"/>
            <a:ext cx="4007004" cy="59101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Send Email to line manager</a:t>
            </a:r>
          </a:p>
        </p:txBody>
      </p:sp>
      <p:cxnSp>
        <p:nvCxnSpPr>
          <p:cNvPr id="10" name="Straight Arrow Connector 9">
            <a:extLst>
              <a:ext uri="{FF2B5EF4-FFF2-40B4-BE49-F238E27FC236}">
                <a16:creationId xmlns:a16="http://schemas.microsoft.com/office/drawing/2014/main" id="{1872F61C-D13E-C330-3357-AB31D6B85D59}"/>
              </a:ext>
            </a:extLst>
          </p:cNvPr>
          <p:cNvCxnSpPr>
            <a:endCxn id="5" idx="0"/>
          </p:cNvCxnSpPr>
          <p:nvPr/>
        </p:nvCxnSpPr>
        <p:spPr>
          <a:xfrm>
            <a:off x="5939883" y="1371167"/>
            <a:ext cx="0" cy="6130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21AB915A-51F2-E54B-C30A-B625DF945CBB}"/>
              </a:ext>
            </a:extLst>
          </p:cNvPr>
          <p:cNvCxnSpPr>
            <a:cxnSpLocks/>
            <a:stCxn id="5" idx="2"/>
          </p:cNvCxnSpPr>
          <p:nvPr/>
        </p:nvCxnSpPr>
        <p:spPr>
          <a:xfrm>
            <a:off x="5939883" y="2575226"/>
            <a:ext cx="0" cy="61353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Rectangle 11">
            <a:extLst>
              <a:ext uri="{FF2B5EF4-FFF2-40B4-BE49-F238E27FC236}">
                <a16:creationId xmlns:a16="http://schemas.microsoft.com/office/drawing/2014/main" id="{D626EC25-17AA-6173-2A4B-47362551F5E4}"/>
              </a:ext>
            </a:extLst>
          </p:cNvPr>
          <p:cNvSpPr/>
          <p:nvPr/>
        </p:nvSpPr>
        <p:spPr>
          <a:xfrm>
            <a:off x="2937417" y="4392820"/>
            <a:ext cx="6004932" cy="8474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Issue report.txt</a:t>
            </a:r>
          </a:p>
        </p:txBody>
      </p:sp>
      <p:cxnSp>
        <p:nvCxnSpPr>
          <p:cNvPr id="13" name="Straight Arrow Connector 12">
            <a:extLst>
              <a:ext uri="{FF2B5EF4-FFF2-40B4-BE49-F238E27FC236}">
                <a16:creationId xmlns:a16="http://schemas.microsoft.com/office/drawing/2014/main" id="{E7256E2C-D008-9AF9-35E7-B4EDA50F8130}"/>
              </a:ext>
            </a:extLst>
          </p:cNvPr>
          <p:cNvCxnSpPr>
            <a:stCxn id="12" idx="2"/>
          </p:cNvCxnSpPr>
          <p:nvPr/>
        </p:nvCxnSpPr>
        <p:spPr>
          <a:xfrm>
            <a:off x="5939883" y="5240312"/>
            <a:ext cx="0" cy="45905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23D08F0E-19E3-3560-769E-D595BCBEB9A5}"/>
              </a:ext>
            </a:extLst>
          </p:cNvPr>
          <p:cNvCxnSpPr>
            <a:cxnSpLocks/>
            <a:endCxn id="12" idx="0"/>
          </p:cNvCxnSpPr>
          <p:nvPr/>
        </p:nvCxnSpPr>
        <p:spPr>
          <a:xfrm>
            <a:off x="5939883" y="4036253"/>
            <a:ext cx="0" cy="3565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90C77189-47F4-4FA1-17B7-E54E439048F5}"/>
              </a:ext>
            </a:extLst>
          </p:cNvPr>
          <p:cNvSpPr/>
          <p:nvPr/>
        </p:nvSpPr>
        <p:spPr>
          <a:xfrm>
            <a:off x="942278" y="3188761"/>
            <a:ext cx="10834340" cy="8474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Converts Tickets into Text File and sends to Manager</a:t>
            </a:r>
          </a:p>
        </p:txBody>
      </p:sp>
      <p:sp>
        <p:nvSpPr>
          <p:cNvPr id="26" name="Rectangle 25">
            <a:extLst>
              <a:ext uri="{FF2B5EF4-FFF2-40B4-BE49-F238E27FC236}">
                <a16:creationId xmlns:a16="http://schemas.microsoft.com/office/drawing/2014/main" id="{64B1D068-553F-A57F-D56E-2D8628E27179}"/>
              </a:ext>
            </a:extLst>
          </p:cNvPr>
          <p:cNvSpPr/>
          <p:nvPr/>
        </p:nvSpPr>
        <p:spPr>
          <a:xfrm>
            <a:off x="3936381" y="664923"/>
            <a:ext cx="4007004" cy="70624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rgbClr val="000000"/>
                </a:solidFill>
                <a:latin typeface="Courier New" panose="02070309020205020404" pitchFamily="49" charset="0"/>
              </a:rPr>
              <a:t>Single Function in </a:t>
            </a:r>
            <a:r>
              <a:rPr lang="en-US" sz="1800" dirty="0">
                <a:solidFill>
                  <a:srgbClr val="000000"/>
                </a:solidFill>
                <a:latin typeface="Courier New" panose="02070309020205020404" pitchFamily="49" charset="0"/>
              </a:rPr>
              <a:t>GEMailSender.java</a:t>
            </a:r>
            <a:endParaRPr lang="en-US" sz="2000" dirty="0">
              <a:solidFill>
                <a:schemeClr val="tx1"/>
              </a:solidFill>
            </a:endParaRPr>
          </a:p>
        </p:txBody>
      </p:sp>
    </p:spTree>
    <p:extLst>
      <p:ext uri="{BB962C8B-B14F-4D97-AF65-F5344CB8AC3E}">
        <p14:creationId xmlns:p14="http://schemas.microsoft.com/office/powerpoint/2010/main" val="251287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23507-2C28-734B-8F2E-B579734E1665}"/>
              </a:ext>
            </a:extLst>
          </p:cNvPr>
          <p:cNvSpPr>
            <a:spLocks noGrp="1"/>
          </p:cNvSpPr>
          <p:nvPr>
            <p:ph type="title"/>
          </p:nvPr>
        </p:nvSpPr>
        <p:spPr>
          <a:xfrm>
            <a:off x="3373062" y="1864865"/>
            <a:ext cx="8131550" cy="2262781"/>
          </a:xfrm>
        </p:spPr>
        <p:txBody>
          <a:bodyPr vert="horz" lIns="91440" tIns="45720" rIns="91440" bIns="45720" rtlCol="0" anchor="b">
            <a:normAutofit/>
          </a:bodyPr>
          <a:lstStyle/>
          <a:p>
            <a:pPr algn="l"/>
            <a:r>
              <a:rPr lang="en-US" sz="5400">
                <a:latin typeface="+mj-lt"/>
              </a:rPr>
              <a:t>Thank you</a:t>
            </a:r>
          </a:p>
        </p:txBody>
      </p:sp>
      <p:sp>
        <p:nvSpPr>
          <p:cNvPr id="3" name="Text Placeholder 2">
            <a:extLst>
              <a:ext uri="{FF2B5EF4-FFF2-40B4-BE49-F238E27FC236}">
                <a16:creationId xmlns:a16="http://schemas.microsoft.com/office/drawing/2014/main" id="{91AF2809-536E-714F-831D-0DC1478E9939}"/>
              </a:ext>
            </a:extLst>
          </p:cNvPr>
          <p:cNvSpPr>
            <a:spLocks noGrp="1"/>
          </p:cNvSpPr>
          <p:nvPr>
            <p:ph type="body" sz="quarter" idx="10"/>
          </p:nvPr>
        </p:nvSpPr>
        <p:spPr>
          <a:xfrm>
            <a:off x="3290716" y="5886633"/>
            <a:ext cx="8131550" cy="1126283"/>
          </a:xfrm>
        </p:spPr>
        <p:txBody>
          <a:bodyPr vert="horz" lIns="91440" tIns="45720" rIns="91440" bIns="45720" rtlCol="0" anchor="t">
            <a:normAutofit/>
          </a:bodyPr>
          <a:lstStyle/>
          <a:p>
            <a:pPr algn="l"/>
            <a:r>
              <a:rPr lang="en-US" sz="1800" dirty="0">
                <a:solidFill>
                  <a:schemeClr val="tx1">
                    <a:lumMod val="65000"/>
                    <a:lumOff val="35000"/>
                  </a:schemeClr>
                </a:solidFill>
              </a:rPr>
              <a:t>copyright </a:t>
            </a:r>
            <a:r>
              <a:rPr lang="en-US" sz="1800" dirty="0" err="1">
                <a:solidFill>
                  <a:schemeClr val="tx1">
                    <a:lumMod val="65000"/>
                    <a:lumOff val="35000"/>
                  </a:schemeClr>
                </a:solidFill>
              </a:rPr>
              <a:t>publicis</a:t>
            </a:r>
            <a:r>
              <a:rPr lang="en-US" sz="1800" dirty="0">
                <a:solidFill>
                  <a:schemeClr val="tx1">
                    <a:lumMod val="65000"/>
                    <a:lumOff val="35000"/>
                  </a:schemeClr>
                </a:solidFill>
              </a:rPr>
              <a:t> sapient | confidential</a:t>
            </a:r>
          </a:p>
        </p:txBody>
      </p:sp>
      <p:sp>
        <p:nvSpPr>
          <p:cNvPr id="42" name="Rectangle 41">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5"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8" name="Group 57">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0"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1"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2"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3"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4"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5"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6"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7"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8"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9"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0"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38847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3783</TotalTime>
  <Words>242</Words>
  <Application>Microsoft Office PowerPoint</Application>
  <PresentationFormat>Widescreen</PresentationFormat>
  <Paragraphs>63</Paragraphs>
  <Slides>9</Slides>
  <Notes>9</Notes>
  <HiddenSlides>0</HiddenSlides>
  <MMClips>0</MMClips>
  <ScaleCrop>false</ScaleCrop>
  <HeadingPairs>
    <vt:vector size="6" baseType="variant">
      <vt:variant>
        <vt:lpstr>Fonts Used</vt:lpstr>
      </vt:variant>
      <vt:variant>
        <vt:i4>13</vt:i4>
      </vt:variant>
      <vt:variant>
        <vt:lpstr>Theme</vt:lpstr>
      </vt:variant>
      <vt:variant>
        <vt:i4>9</vt:i4>
      </vt:variant>
      <vt:variant>
        <vt:lpstr>Slide Titles</vt:lpstr>
      </vt:variant>
      <vt:variant>
        <vt:i4>9</vt:i4>
      </vt:variant>
    </vt:vector>
  </HeadingPairs>
  <TitlesOfParts>
    <vt:vector size="31" baseType="lpstr">
      <vt:lpstr>Arial</vt:lpstr>
      <vt:lpstr>Calibri</vt:lpstr>
      <vt:lpstr>Century Gothic</vt:lpstr>
      <vt:lpstr>Courier New</vt:lpstr>
      <vt:lpstr>Futura Next Book</vt:lpstr>
      <vt:lpstr>Futura Next DemiBold</vt:lpstr>
      <vt:lpstr>Futura Next Medium</vt:lpstr>
      <vt:lpstr>FuturaNext-Medium</vt:lpstr>
      <vt:lpstr>FuturaNext-Medium</vt:lpstr>
      <vt:lpstr>Minion Pro</vt:lpstr>
      <vt:lpstr>Times New Roman</vt:lpstr>
      <vt:lpstr>Wingdings</vt:lpstr>
      <vt:lpstr>Wingdings 3</vt:lpstr>
      <vt:lpstr>Brand Mark</vt:lpstr>
      <vt:lpstr>Cover</vt:lpstr>
      <vt:lpstr>Agenda</vt:lpstr>
      <vt:lpstr>Divider</vt:lpstr>
      <vt:lpstr>Quote</vt:lpstr>
      <vt:lpstr>Voice</vt:lpstr>
      <vt:lpstr>Content</vt:lpstr>
      <vt:lpstr>Back Cover</vt:lpstr>
      <vt:lpstr>Wisp</vt:lpstr>
      <vt:lpstr>DATABASE CASESTUDY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M.Sai Akshaya</dc:creator>
  <cp:keywords/>
  <dc:description/>
  <cp:lastModifiedBy>Mankala Sai akshaya</cp:lastModifiedBy>
  <cp:revision>312</cp:revision>
  <dcterms:created xsi:type="dcterms:W3CDTF">2018-11-16T01:56:21Z</dcterms:created>
  <dcterms:modified xsi:type="dcterms:W3CDTF">2023-07-06T11:37:19Z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