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4" r:id="rId9"/>
    <p:sldId id="267" r:id="rId10"/>
    <p:sldId id="265" r:id="rId11"/>
    <p:sldId id="266" r:id="rId12"/>
    <p:sldId id="268" r:id="rId13"/>
    <p:sldId id="262"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11115-CDFE-4F8B-9378-E65CD9084F39}" type="datetimeFigureOut">
              <a:rPr lang="en-US" smtClean="0"/>
              <a:t>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96C09-FF12-487F-AF13-2E1744718120}" type="slidenum">
              <a:rPr lang="en-US" smtClean="0"/>
              <a:t>‹#›</a:t>
            </a:fld>
            <a:endParaRPr lang="en-US"/>
          </a:p>
        </p:txBody>
      </p:sp>
    </p:spTree>
    <p:extLst>
      <p:ext uri="{BB962C8B-B14F-4D97-AF65-F5344CB8AC3E}">
        <p14:creationId xmlns:p14="http://schemas.microsoft.com/office/powerpoint/2010/main" val="2836711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096C09-FF12-487F-AF13-2E1744718120}" type="slidenum">
              <a:rPr lang="en-US" smtClean="0"/>
              <a:t>6</a:t>
            </a:fld>
            <a:endParaRPr lang="en-US"/>
          </a:p>
        </p:txBody>
      </p:sp>
    </p:spTree>
    <p:extLst>
      <p:ext uri="{BB962C8B-B14F-4D97-AF65-F5344CB8AC3E}">
        <p14:creationId xmlns:p14="http://schemas.microsoft.com/office/powerpoint/2010/main" val="287635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3200" b="1" i="1" u="sng" dirty="0" smtClean="0"/>
              <a:t>REVIEW 1:</a:t>
            </a:r>
            <a:br>
              <a:rPr lang="en-US" sz="3200" b="1" i="1" u="sng" dirty="0" smtClean="0"/>
            </a:br>
            <a:r>
              <a:rPr lang="en-US" sz="3200" b="1" i="1" u="sng" dirty="0" smtClean="0"/>
              <a:t/>
            </a:r>
            <a:br>
              <a:rPr lang="en-US" sz="3200" b="1" i="1" u="sng" dirty="0" smtClean="0"/>
            </a:br>
            <a:r>
              <a:rPr lang="en-US" sz="3200" b="1" i="1" dirty="0" smtClean="0"/>
              <a:t>POST OPERATIVE LIFE EXPECTANCY PREDICTION AFTER THORACIC SURGERY USING MACHINE LEARNING</a:t>
            </a:r>
            <a:endParaRPr lang="en-US" sz="3200" b="1" i="1" u="sng" dirty="0"/>
          </a:p>
        </p:txBody>
      </p:sp>
      <p:sp>
        <p:nvSpPr>
          <p:cNvPr id="3" name="Subtitle 2"/>
          <p:cNvSpPr>
            <a:spLocks noGrp="1"/>
          </p:cNvSpPr>
          <p:nvPr>
            <p:ph type="subTitle" idx="1"/>
          </p:nvPr>
        </p:nvSpPr>
        <p:spPr>
          <a:xfrm>
            <a:off x="1371600" y="3632200"/>
            <a:ext cx="10039082" cy="2794357"/>
          </a:xfrm>
        </p:spPr>
        <p:txBody>
          <a:bodyPr>
            <a:normAutofit fontScale="85000" lnSpcReduction="20000"/>
          </a:bodyPr>
          <a:lstStyle/>
          <a:p>
            <a:r>
              <a:rPr lang="en-US" dirty="0" smtClean="0"/>
              <a:t> </a:t>
            </a:r>
          </a:p>
          <a:p>
            <a:r>
              <a:rPr lang="en-US" dirty="0" smtClean="0"/>
              <a:t>DONE BY:</a:t>
            </a:r>
          </a:p>
          <a:p>
            <a:endParaRPr lang="en-US" dirty="0" smtClean="0"/>
          </a:p>
          <a:p>
            <a:r>
              <a:rPr lang="en-US" dirty="0"/>
              <a:t> KRUTHIKA </a:t>
            </a:r>
            <a:r>
              <a:rPr lang="en-US" dirty="0" smtClean="0"/>
              <a:t>MAHULIKAR(RA1611008010380</a:t>
            </a:r>
            <a:r>
              <a:rPr lang="en-US" dirty="0"/>
              <a:t>)</a:t>
            </a:r>
          </a:p>
          <a:p>
            <a:r>
              <a:rPr lang="en-US" dirty="0"/>
              <a:t>                                                                                                     </a:t>
            </a:r>
            <a:endParaRPr lang="en-US" dirty="0" smtClean="0"/>
          </a:p>
          <a:p>
            <a:r>
              <a:rPr lang="en-US" dirty="0" smtClean="0"/>
              <a:t>AKSHAYA RAVICHANDRAN(RA1611008010008)</a:t>
            </a:r>
          </a:p>
          <a:p>
            <a:endParaRPr lang="en-US" dirty="0"/>
          </a:p>
          <a:p>
            <a:r>
              <a:rPr lang="en-US" dirty="0" smtClean="0"/>
              <a:t>SHREYA AGARWAL(RA1611008010715)</a:t>
            </a:r>
            <a:endParaRPr lang="en-US" dirty="0"/>
          </a:p>
          <a:p>
            <a:r>
              <a:rPr lang="en-US" dirty="0"/>
              <a:t>                                                                                         </a:t>
            </a:r>
            <a:endParaRPr lang="en-US" dirty="0" smtClean="0"/>
          </a:p>
          <a:p>
            <a:endParaRPr lang="en-US" dirty="0"/>
          </a:p>
        </p:txBody>
      </p:sp>
    </p:spTree>
    <p:extLst>
      <p:ext uri="{BB962C8B-B14F-4D97-AF65-F5344CB8AC3E}">
        <p14:creationId xmlns:p14="http://schemas.microsoft.com/office/powerpoint/2010/main" val="2342346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947" y="888642"/>
            <a:ext cx="9594761" cy="523220"/>
          </a:xfrm>
          <a:prstGeom prst="rect">
            <a:avLst/>
          </a:prstGeom>
          <a:noFill/>
        </p:spPr>
        <p:txBody>
          <a:bodyPr wrap="square" rtlCol="0">
            <a:spAutoFit/>
          </a:bodyPr>
          <a:lstStyle/>
          <a:p>
            <a:r>
              <a:rPr lang="en-US" sz="2800" b="1" i="1" u="sng" dirty="0" smtClean="0"/>
              <a:t>NON FUNCTIONAL REQUIRMENTS</a:t>
            </a:r>
            <a:r>
              <a:rPr lang="en-US" dirty="0" smtClean="0"/>
              <a:t>:</a:t>
            </a:r>
            <a:endParaRPr lang="en-US" dirty="0"/>
          </a:p>
        </p:txBody>
      </p:sp>
      <p:sp>
        <p:nvSpPr>
          <p:cNvPr id="3" name="TextBox 2"/>
          <p:cNvSpPr txBox="1"/>
          <p:nvPr/>
        </p:nvSpPr>
        <p:spPr>
          <a:xfrm>
            <a:off x="1068947" y="2537138"/>
            <a:ext cx="9942490" cy="2554545"/>
          </a:xfrm>
          <a:prstGeom prst="rect">
            <a:avLst/>
          </a:prstGeom>
          <a:noFill/>
        </p:spPr>
        <p:txBody>
          <a:bodyPr wrap="square" rtlCol="0">
            <a:spAutoFit/>
          </a:bodyPr>
          <a:lstStyle/>
          <a:p>
            <a:r>
              <a:rPr lang="en-US" sz="2000" dirty="0" smtClean="0"/>
              <a:t>We aim to compare the accuracy achieved by employing all the above stated machine learning algorithms and find out the most accurate one suitable for prediction of life expectancy. </a:t>
            </a:r>
          </a:p>
          <a:p>
            <a:endParaRPr lang="en-US" sz="2000" dirty="0" smtClean="0"/>
          </a:p>
          <a:p>
            <a:r>
              <a:rPr lang="en-US" sz="2000" dirty="0" smtClean="0"/>
              <a:t>Later, we aim to  achieve a higher accuracy compared to the machine learning techniques by employing deep neural networks technique.</a:t>
            </a:r>
          </a:p>
          <a:p>
            <a:endParaRPr lang="en-US" sz="2000" dirty="0" smtClean="0"/>
          </a:p>
          <a:p>
            <a:r>
              <a:rPr lang="en-US" sz="2000" dirty="0" smtClean="0"/>
              <a:t>We ideally expect to achieve an accuracy of not less than 89%.</a:t>
            </a:r>
            <a:endParaRPr lang="en-US" dirty="0"/>
          </a:p>
        </p:txBody>
      </p:sp>
    </p:spTree>
    <p:extLst>
      <p:ext uri="{BB962C8B-B14F-4D97-AF65-F5344CB8AC3E}">
        <p14:creationId xmlns:p14="http://schemas.microsoft.com/office/powerpoint/2010/main" val="366755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59" y="965915"/>
            <a:ext cx="9826580" cy="2954655"/>
          </a:xfrm>
          <a:prstGeom prst="rect">
            <a:avLst/>
          </a:prstGeom>
          <a:noFill/>
        </p:spPr>
        <p:txBody>
          <a:bodyPr wrap="square" rtlCol="0">
            <a:spAutoFit/>
          </a:bodyPr>
          <a:lstStyle/>
          <a:p>
            <a:r>
              <a:rPr lang="en-US" sz="2800" b="1" i="1" u="sng" dirty="0" smtClean="0"/>
              <a:t>SOFTWARE REQUIREMENTS:</a:t>
            </a:r>
          </a:p>
          <a:p>
            <a:pPr marL="457200" indent="-457200">
              <a:buFont typeface="Wingdings" panose="05000000000000000000" pitchFamily="2" charset="2"/>
              <a:buChar char="q"/>
            </a:pPr>
            <a:r>
              <a:rPr lang="en-US" sz="2800" i="1" dirty="0" smtClean="0"/>
              <a:t>Panda</a:t>
            </a:r>
          </a:p>
          <a:p>
            <a:pPr marL="457200" indent="-457200">
              <a:buFont typeface="Wingdings" panose="05000000000000000000" pitchFamily="2" charset="2"/>
              <a:buChar char="q"/>
            </a:pPr>
            <a:r>
              <a:rPr lang="en-US" sz="2800" i="1" dirty="0" err="1" smtClean="0"/>
              <a:t>Jupyter</a:t>
            </a:r>
            <a:r>
              <a:rPr lang="en-US" sz="2800" i="1" dirty="0" smtClean="0"/>
              <a:t> Notebook</a:t>
            </a:r>
          </a:p>
          <a:p>
            <a:pPr marL="457200" indent="-457200">
              <a:buFont typeface="Wingdings" panose="05000000000000000000" pitchFamily="2" charset="2"/>
              <a:buChar char="q"/>
            </a:pPr>
            <a:r>
              <a:rPr lang="en-US" sz="2800" i="1" dirty="0" err="1" smtClean="0"/>
              <a:t>Pytorch</a:t>
            </a:r>
            <a:endParaRPr lang="en-US" sz="2800" i="1" dirty="0" smtClean="0"/>
          </a:p>
          <a:p>
            <a:pPr marL="457200" indent="-457200">
              <a:buFont typeface="Wingdings" panose="05000000000000000000" pitchFamily="2" charset="2"/>
              <a:buChar char="q"/>
            </a:pPr>
            <a:r>
              <a:rPr lang="en-US" sz="2800" i="1" dirty="0" err="1" smtClean="0"/>
              <a:t>Matplotlib</a:t>
            </a:r>
            <a:endParaRPr lang="en-US" sz="2800" i="1" dirty="0" smtClean="0"/>
          </a:p>
          <a:p>
            <a:endParaRPr lang="en-US" b="1" i="1" u="sng" dirty="0" smtClean="0"/>
          </a:p>
          <a:p>
            <a:endParaRPr lang="en-US" sz="2800" b="1" i="1" u="sng" dirty="0"/>
          </a:p>
        </p:txBody>
      </p:sp>
    </p:spTree>
    <p:extLst>
      <p:ext uri="{BB962C8B-B14F-4D97-AF65-F5344CB8AC3E}">
        <p14:creationId xmlns:p14="http://schemas.microsoft.com/office/powerpoint/2010/main" val="294164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006" y="940158"/>
            <a:ext cx="10045521" cy="2246769"/>
          </a:xfrm>
          <a:prstGeom prst="rect">
            <a:avLst/>
          </a:prstGeom>
          <a:noFill/>
        </p:spPr>
        <p:txBody>
          <a:bodyPr wrap="square" rtlCol="0">
            <a:spAutoFit/>
          </a:bodyPr>
          <a:lstStyle/>
          <a:p>
            <a:r>
              <a:rPr lang="en-US" sz="2800" b="1" i="1" u="sng" dirty="0" smtClean="0"/>
              <a:t>HARDWARE REQUIREMENTS:</a:t>
            </a:r>
          </a:p>
          <a:p>
            <a:pPr marL="457200" indent="-457200">
              <a:buFont typeface="Wingdings" panose="05000000000000000000" pitchFamily="2" charset="2"/>
              <a:buChar char="q"/>
            </a:pPr>
            <a:r>
              <a:rPr lang="en-US" sz="2800" i="1" dirty="0" smtClean="0"/>
              <a:t>1gb ram</a:t>
            </a:r>
          </a:p>
          <a:p>
            <a:pPr marL="457200" indent="-457200">
              <a:buFont typeface="Wingdings" panose="05000000000000000000" pitchFamily="2" charset="2"/>
              <a:buChar char="q"/>
            </a:pPr>
            <a:r>
              <a:rPr lang="en-US" sz="2800" i="1" dirty="0" smtClean="0"/>
              <a:t>2gb storage</a:t>
            </a:r>
          </a:p>
          <a:p>
            <a:pPr marL="457200" indent="-457200">
              <a:buFont typeface="Wingdings" panose="05000000000000000000" pitchFamily="2" charset="2"/>
              <a:buChar char="q"/>
            </a:pPr>
            <a:r>
              <a:rPr lang="en-US" sz="2800" i="1" dirty="0" smtClean="0"/>
              <a:t>1280*720 screen resolution</a:t>
            </a:r>
          </a:p>
          <a:p>
            <a:pPr marL="457200" indent="-457200">
              <a:buFont typeface="Wingdings" panose="05000000000000000000" pitchFamily="2" charset="2"/>
              <a:buChar char="q"/>
            </a:pPr>
            <a:r>
              <a:rPr lang="en-US" sz="2800" i="1" dirty="0" smtClean="0"/>
              <a:t>Intel atom 1.2ghz processor</a:t>
            </a:r>
            <a:endParaRPr lang="en-US" sz="2800" i="1" dirty="0"/>
          </a:p>
        </p:txBody>
      </p:sp>
    </p:spTree>
    <p:extLst>
      <p:ext uri="{BB962C8B-B14F-4D97-AF65-F5344CB8AC3E}">
        <p14:creationId xmlns:p14="http://schemas.microsoft.com/office/powerpoint/2010/main" val="2341077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7741" y="1043189"/>
            <a:ext cx="7006107" cy="523220"/>
          </a:xfrm>
          <a:prstGeom prst="rect">
            <a:avLst/>
          </a:prstGeom>
          <a:noFill/>
        </p:spPr>
        <p:txBody>
          <a:bodyPr wrap="square" rtlCol="0">
            <a:spAutoFit/>
          </a:bodyPr>
          <a:lstStyle/>
          <a:p>
            <a:r>
              <a:rPr lang="en-US" sz="2800" b="1" i="1" u="sng" dirty="0" smtClean="0"/>
              <a:t>PROPOSED METHODOLOGY:</a:t>
            </a:r>
            <a:endParaRPr lang="en-US" sz="2800" b="1" i="1" u="sng" dirty="0"/>
          </a:p>
        </p:txBody>
      </p:sp>
      <p:sp>
        <p:nvSpPr>
          <p:cNvPr id="5" name="TextBox 4"/>
          <p:cNvSpPr txBox="1"/>
          <p:nvPr/>
        </p:nvSpPr>
        <p:spPr>
          <a:xfrm>
            <a:off x="721217" y="1854558"/>
            <a:ext cx="10328856" cy="4401205"/>
          </a:xfrm>
          <a:prstGeom prst="rect">
            <a:avLst/>
          </a:prstGeom>
          <a:noFill/>
        </p:spPr>
        <p:txBody>
          <a:bodyPr wrap="square" rtlCol="0">
            <a:spAutoFit/>
          </a:bodyPr>
          <a:lstStyle/>
          <a:p>
            <a:r>
              <a:rPr lang="en-US" sz="2000" b="1" i="1" dirty="0" smtClean="0"/>
              <a:t>MODULES:</a:t>
            </a:r>
          </a:p>
          <a:p>
            <a:endParaRPr lang="en-US" sz="2000" b="1" i="1" dirty="0" smtClean="0"/>
          </a:p>
          <a:p>
            <a:r>
              <a:rPr lang="en-U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MODULE 1: DATA CLEANSING FOR EXPLORATION</a:t>
            </a:r>
          </a:p>
          <a:p>
            <a:r>
              <a:rPr lang="en-US" sz="2000" dirty="0">
                <a:latin typeface="Arial" panose="020B0604020202020204" pitchFamily="34" charset="0"/>
                <a:cs typeface="Arial" panose="020B0604020202020204" pitchFamily="34" charset="0"/>
              </a:rPr>
              <a:t>The data will need to be explored to find any missing values and if there</a:t>
            </a:r>
          </a:p>
          <a:p>
            <a:r>
              <a:rPr lang="en-US" sz="2000" dirty="0">
                <a:latin typeface="Arial" panose="020B0604020202020204" pitchFamily="34" charset="0"/>
                <a:cs typeface="Arial" panose="020B0604020202020204" pitchFamily="34" charset="0"/>
              </a:rPr>
              <a:t> is a need to tidy up the data for exploration. </a:t>
            </a:r>
          </a:p>
          <a:p>
            <a:endParaRPr lang="en-US" sz="2000" dirty="0">
              <a:latin typeface="Arial" panose="020B0604020202020204" pitchFamily="34" charset="0"/>
              <a:cs typeface="Arial" panose="020B0604020202020204" pitchFamily="34" charset="0"/>
            </a:endParaRPr>
          </a:p>
          <a:p>
            <a:r>
              <a:rPr lang="en-US" sz="2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MODULE </a:t>
            </a:r>
            <a:r>
              <a:rPr lang="en-U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EXPLORATORY DATA ANALYSIS</a:t>
            </a:r>
          </a:p>
          <a:p>
            <a:r>
              <a:rPr lang="en-US" sz="2000" dirty="0">
                <a:latin typeface="Arial" panose="020B0604020202020204" pitchFamily="34" charset="0"/>
                <a:cs typeface="Arial" panose="020B0604020202020204" pitchFamily="34" charset="0"/>
              </a:rPr>
              <a:t>EDA will consist of exploring all attributes’ values in terms of what</a:t>
            </a:r>
          </a:p>
          <a:p>
            <a:r>
              <a:rPr lang="en-US" sz="2000" dirty="0">
                <a:latin typeface="Arial" panose="020B0604020202020204" pitchFamily="34" charset="0"/>
                <a:cs typeface="Arial" panose="020B0604020202020204" pitchFamily="34" charset="0"/>
              </a:rPr>
              <a:t> they represent, how they relate to each other and the quantitative aggregate values.</a:t>
            </a:r>
          </a:p>
          <a:p>
            <a:endParaRPr lang="en-US" sz="2000" dirty="0">
              <a:latin typeface="Arial" panose="020B0604020202020204" pitchFamily="34" charset="0"/>
              <a:cs typeface="Arial" panose="020B0604020202020204" pitchFamily="34" charset="0"/>
            </a:endParaRPr>
          </a:p>
          <a:p>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MODULE 3: DATA VISUALISATION </a:t>
            </a:r>
          </a:p>
          <a:p>
            <a:r>
              <a:rPr lang="en-US" sz="2000" dirty="0">
                <a:latin typeface="Arial" panose="020B0604020202020204" pitchFamily="34" charset="0"/>
                <a:cs typeface="Arial" panose="020B0604020202020204" pitchFamily="34" charset="0"/>
              </a:rPr>
              <a:t>Once data is ready, visualization in graphs will help quickly assess data patterns </a:t>
            </a:r>
          </a:p>
          <a:p>
            <a:r>
              <a:rPr lang="en-US" sz="2000" dirty="0">
                <a:latin typeface="Arial" panose="020B0604020202020204" pitchFamily="34" charset="0"/>
                <a:cs typeface="Arial" panose="020B0604020202020204" pitchFamily="34" charset="0"/>
              </a:rPr>
              <a:t>and overall trends.</a:t>
            </a:r>
          </a:p>
          <a:p>
            <a:endParaRPr lang="en-US"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39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44" y="824248"/>
            <a:ext cx="11101588" cy="3785652"/>
          </a:xfrm>
          <a:prstGeom prst="rect">
            <a:avLst/>
          </a:prstGeom>
          <a:noFill/>
        </p:spPr>
        <p:txBody>
          <a:bodyPr wrap="square" rtlCol="0">
            <a:spAutoFit/>
          </a:bodyPr>
          <a:lstStyle/>
          <a:p>
            <a:r>
              <a:rPr lang="en-US" sz="2400" dirty="0">
                <a:ln w="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MODULE 4: HYPOTHESIS TESTING</a:t>
            </a:r>
          </a:p>
          <a:p>
            <a:r>
              <a:rPr lang="en-US" sz="2400" dirty="0">
                <a:latin typeface="Arial" panose="020B0604020202020204" pitchFamily="34" charset="0"/>
                <a:cs typeface="Arial" panose="020B0604020202020204" pitchFamily="34" charset="0"/>
              </a:rPr>
              <a:t>Hypothesis testing with the null being the attributes having no relations to death </a:t>
            </a:r>
            <a:r>
              <a:rPr lang="en-US" sz="2400" dirty="0" smtClean="0">
                <a:latin typeface="Arial" panose="020B0604020202020204" pitchFamily="34" charset="0"/>
                <a:cs typeface="Arial" panose="020B0604020202020204" pitchFamily="34" charset="0"/>
              </a:rPr>
              <a:t>rate will </a:t>
            </a:r>
            <a:r>
              <a:rPr lang="en-US" sz="2400" dirty="0">
                <a:latin typeface="Arial" panose="020B0604020202020204" pitchFamily="34" charset="0"/>
                <a:cs typeface="Arial" panose="020B0604020202020204" pitchFamily="34" charset="0"/>
              </a:rPr>
              <a:t>be performed.</a:t>
            </a:r>
          </a:p>
          <a:p>
            <a:endParaRPr lang="en-US" sz="2400" dirty="0">
              <a:ln w="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400" dirty="0">
                <a:ln w="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MODULE 5</a:t>
            </a:r>
            <a:r>
              <a:rPr lang="en-US" sz="2400" dirty="0" smtClean="0">
                <a:ln w="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a:ln w="0"/>
                <a:effectLst>
                  <a:outerShdw blurRad="38100" dist="38100" dir="2700000" algn="tl">
                    <a:srgbClr val="000000">
                      <a:alpha val="43137"/>
                    </a:srgbClr>
                  </a:outerShdw>
                </a:effectLst>
                <a:latin typeface="Arial" panose="020B0604020202020204" pitchFamily="34" charset="0"/>
                <a:cs typeface="Arial" panose="020B0604020202020204" pitchFamily="34" charset="0"/>
              </a:rPr>
              <a:t>DETERMINING ACCURACY OF MODEL USING ML ALGORITHMS</a:t>
            </a:r>
          </a:p>
          <a:p>
            <a:r>
              <a:rPr lang="en-US" sz="2400" dirty="0">
                <a:latin typeface="Arial" panose="020B0604020202020204" pitchFamily="34" charset="0"/>
                <a:cs typeface="Arial" panose="020B0604020202020204" pitchFamily="34" charset="0"/>
              </a:rPr>
              <a:t>Supervised ML will take into consideration the attributes of concern, </a:t>
            </a:r>
          </a:p>
          <a:p>
            <a:r>
              <a:rPr lang="en-US" sz="2400" dirty="0">
                <a:latin typeface="Arial" panose="020B0604020202020204" pitchFamily="34" charset="0"/>
                <a:cs typeface="Arial" panose="020B0604020202020204" pitchFamily="34" charset="0"/>
              </a:rPr>
              <a:t>which either were determined by EDA or will be determined tuning the ML model,</a:t>
            </a:r>
          </a:p>
          <a:p>
            <a:r>
              <a:rPr lang="en-US" sz="2400" dirty="0">
                <a:latin typeface="Arial" panose="020B0604020202020204" pitchFamily="34" charset="0"/>
                <a:cs typeface="Arial" panose="020B0604020202020204" pitchFamily="34" charset="0"/>
              </a:rPr>
              <a:t> to determine accuracy of the 1-year death rate.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77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732" y="785611"/>
            <a:ext cx="10225826" cy="4985980"/>
          </a:xfrm>
          <a:prstGeom prst="rect">
            <a:avLst/>
          </a:prstGeom>
          <a:noFill/>
        </p:spPr>
        <p:txBody>
          <a:bodyPr wrap="square" rtlCol="0">
            <a:spAutoFit/>
          </a:bodyPr>
          <a:lstStyle/>
          <a:p>
            <a:r>
              <a:rPr lang="en-US" sz="2800" b="1" i="1" u="sng" dirty="0" smtClean="0"/>
              <a:t>IMPACT OF THE SOLUTION:</a:t>
            </a:r>
          </a:p>
          <a:p>
            <a:r>
              <a:rPr lang="en-US" dirty="0" smtClean="0">
                <a:latin typeface="Arial" panose="020B0604020202020204" pitchFamily="34" charset="0"/>
                <a:cs typeface="Arial" panose="020B0604020202020204" pitchFamily="34" charset="0"/>
              </a:rPr>
              <a:t>This project will greatly help thousands of  lung cancer patients around the world to make an informed decision </a:t>
            </a:r>
            <a:r>
              <a:rPr lang="en-US" dirty="0" err="1" smtClean="0">
                <a:latin typeface="Arial" panose="020B0604020202020204" pitchFamily="34" charset="0"/>
                <a:cs typeface="Arial" panose="020B0604020202020204" pitchFamily="34" charset="0"/>
              </a:rPr>
              <a:t>i.e</a:t>
            </a:r>
            <a:r>
              <a:rPr lang="en-US" dirty="0" smtClean="0">
                <a:latin typeface="Arial" panose="020B0604020202020204" pitchFamily="34" charset="0"/>
                <a:cs typeface="Arial" panose="020B0604020202020204" pitchFamily="34" charset="0"/>
              </a:rPr>
              <a:t>: whether to proceed with surgery or not by predicting their life expectancy one year post the surgery.</a:t>
            </a:r>
          </a:p>
          <a:p>
            <a:endParaRPr lang="en-US"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If physicians feel that surgery will only hinder the patients quality of life with a recognized high risk of death within a one year time frame, then both parties can make a decision on whether to follow through surgery or alternative treatment methods.</a:t>
            </a:r>
          </a:p>
          <a:p>
            <a:endParaRPr lang="en-US"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Not only would this influence physicians and patients but this information could be utilised by health insurance companies when it comes to making decisions on finances for thoracic surgery</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Also clinical researchers could consolidate any useful findings to search for new research areas.</a:t>
            </a:r>
          </a:p>
          <a:p>
            <a:endParaRPr lang="en-IN" dirty="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69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837127"/>
            <a:ext cx="10328856" cy="3108543"/>
          </a:xfrm>
          <a:prstGeom prst="rect">
            <a:avLst/>
          </a:prstGeom>
          <a:noFill/>
        </p:spPr>
        <p:txBody>
          <a:bodyPr wrap="square" rtlCol="0">
            <a:spAutoFit/>
          </a:bodyPr>
          <a:lstStyle/>
          <a:p>
            <a:r>
              <a:rPr lang="en-US" sz="2800" b="1" i="1" u="sng" dirty="0" smtClean="0">
                <a:latin typeface="Arial" panose="020B0604020202020204" pitchFamily="34" charset="0"/>
                <a:cs typeface="Arial" panose="020B0604020202020204" pitchFamily="34" charset="0"/>
              </a:rPr>
              <a:t>HOW THIS PROJECT HELPS SOCIETY:</a:t>
            </a:r>
          </a:p>
          <a:p>
            <a:r>
              <a:rPr lang="en-US" sz="2800" dirty="0">
                <a:latin typeface="Arial" panose="020B0604020202020204" pitchFamily="34" charset="0"/>
                <a:cs typeface="Arial" panose="020B0604020202020204" pitchFamily="34" charset="0"/>
              </a:rPr>
              <a:t>This project will greatly help thousands of  lung cancer patients around the world to make an informed decision </a:t>
            </a:r>
            <a:r>
              <a:rPr lang="en-US" sz="2800" dirty="0" err="1">
                <a:latin typeface="Arial" panose="020B0604020202020204" pitchFamily="34" charset="0"/>
                <a:cs typeface="Arial" panose="020B0604020202020204" pitchFamily="34" charset="0"/>
              </a:rPr>
              <a:t>i.e</a:t>
            </a:r>
            <a:r>
              <a:rPr lang="en-US" sz="2800" dirty="0">
                <a:latin typeface="Arial" panose="020B0604020202020204" pitchFamily="34" charset="0"/>
                <a:cs typeface="Arial" panose="020B0604020202020204" pitchFamily="34" charset="0"/>
              </a:rPr>
              <a:t>: whether to proceed with surgery or not by predicting their life expectancy one year post the surgery.</a:t>
            </a:r>
          </a:p>
          <a:p>
            <a:endParaRPr lang="en-US" sz="2800" dirty="0" smtClean="0">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3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944" y="772732"/>
            <a:ext cx="10753859" cy="6124754"/>
          </a:xfrm>
          <a:prstGeom prst="rect">
            <a:avLst/>
          </a:prstGeom>
          <a:noFill/>
        </p:spPr>
        <p:txBody>
          <a:bodyPr wrap="square" rtlCol="0">
            <a:spAutoFit/>
          </a:bodyPr>
          <a:lstStyle/>
          <a:p>
            <a:pPr algn="ctr"/>
            <a:r>
              <a:rPr lang="en-US" sz="2800" b="1" i="1" u="sng" dirty="0" smtClean="0"/>
              <a:t>INTRODUCTION:</a:t>
            </a:r>
          </a:p>
          <a:p>
            <a:pPr algn="ctr"/>
            <a:endParaRPr lang="en-US" sz="2800" b="1" i="1" u="sng" dirty="0" smtClean="0"/>
          </a:p>
          <a:p>
            <a:r>
              <a:rPr lang="en-US" sz="2800" dirty="0"/>
              <a:t>Monitoring health outcomes is essential to enhance quality initiatives, healthcare management and consumer education. </a:t>
            </a:r>
            <a:endParaRPr lang="en-US" sz="2800" dirty="0" smtClean="0"/>
          </a:p>
          <a:p>
            <a:r>
              <a:rPr lang="en-US" sz="2800" dirty="0" smtClean="0"/>
              <a:t>The </a:t>
            </a:r>
            <a:r>
              <a:rPr lang="en-US" sz="2800" dirty="0"/>
              <a:t>field of </a:t>
            </a:r>
            <a:r>
              <a:rPr lang="en-US" sz="2800" b="1" dirty="0"/>
              <a:t>public health</a:t>
            </a:r>
            <a:r>
              <a:rPr lang="en-US" sz="2800" dirty="0"/>
              <a:t> is constantly evolving in response to the needs of communities and populations around the world. </a:t>
            </a:r>
            <a:r>
              <a:rPr lang="en-US" sz="2800" b="1" dirty="0" smtClean="0"/>
              <a:t>Innovations </a:t>
            </a:r>
            <a:r>
              <a:rPr lang="en-US" sz="2800" b="1" dirty="0"/>
              <a:t>in </a:t>
            </a:r>
            <a:r>
              <a:rPr lang="en-US" sz="2800" b="1" dirty="0" smtClean="0"/>
              <a:t>healthcare are in turn necessary in order to improve </a:t>
            </a:r>
            <a:r>
              <a:rPr lang="en-US" sz="2800" dirty="0"/>
              <a:t>treatment, diagnosis, education, outreach, </a:t>
            </a:r>
            <a:r>
              <a:rPr lang="en-US" sz="2800" dirty="0" smtClean="0"/>
              <a:t>prevention</a:t>
            </a:r>
            <a:r>
              <a:rPr lang="en-US" sz="2800" dirty="0"/>
              <a:t> </a:t>
            </a:r>
            <a:r>
              <a:rPr lang="en-US" sz="2800" dirty="0" smtClean="0"/>
              <a:t>of diseases.</a:t>
            </a:r>
            <a:r>
              <a:rPr lang="en-US" sz="2800" dirty="0"/>
              <a:t>  </a:t>
            </a:r>
            <a:endParaRPr lang="en-US" sz="2800" dirty="0" smtClean="0"/>
          </a:p>
          <a:p>
            <a:r>
              <a:rPr lang="en-US" sz="2800" b="1" i="1" u="sng" dirty="0" smtClean="0"/>
              <a:t>AIM:</a:t>
            </a:r>
          </a:p>
          <a:p>
            <a:r>
              <a:rPr lang="en-US" sz="2800" dirty="0" smtClean="0"/>
              <a:t>This project aims to predict the postoperative </a:t>
            </a:r>
            <a:r>
              <a:rPr lang="en-US" sz="2800" dirty="0"/>
              <a:t>1 year survival of lung </a:t>
            </a:r>
            <a:r>
              <a:rPr lang="en-US" sz="2800" dirty="0" smtClean="0"/>
              <a:t>cancer patients.</a:t>
            </a:r>
            <a:endParaRPr lang="en-US" sz="2800" dirty="0"/>
          </a:p>
          <a:p>
            <a:endParaRPr lang="en-US" sz="2800" dirty="0"/>
          </a:p>
        </p:txBody>
      </p:sp>
    </p:spTree>
    <p:extLst>
      <p:ext uri="{BB962C8B-B14F-4D97-AF65-F5344CB8AC3E}">
        <p14:creationId xmlns:p14="http://schemas.microsoft.com/office/powerpoint/2010/main" val="2881301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276" y="154546"/>
            <a:ext cx="11423560" cy="7017306"/>
          </a:xfrm>
          <a:prstGeom prst="rect">
            <a:avLst/>
          </a:prstGeom>
          <a:noFill/>
        </p:spPr>
        <p:txBody>
          <a:bodyPr wrap="square" rtlCol="0">
            <a:spAutoFit/>
          </a:bodyPr>
          <a:lstStyle/>
          <a:p>
            <a:r>
              <a:rPr lang="en-US" sz="2800" b="1" i="1" u="sng" dirty="0" smtClean="0"/>
              <a:t>MOTIVATION:</a:t>
            </a:r>
          </a:p>
          <a:p>
            <a:endParaRPr lang="en-US" sz="2800" b="1" i="1" u="sng" dirty="0" smtClean="0"/>
          </a:p>
          <a:p>
            <a:r>
              <a:rPr lang="en-IN" sz="2000" dirty="0"/>
              <a:t>If there is a pattern to be recognized with the attributes and whether the patients do not survive the one year mark, this would help physicians and patients make a more educated decision on whether they should proceed forward with surgery. If physicians feel that surgery will only hinder the patients quality of life with a recognized high risk of death within a one year time frame, then both parties can make a decision on whether to follow through surgery or alternative treatment methods.</a:t>
            </a:r>
          </a:p>
          <a:p>
            <a:endParaRPr lang="en-US" sz="2000" spc="50" dirty="0">
              <a:ln w="9525" cmpd="sng">
                <a:solidFill>
                  <a:schemeClr val="accent1"/>
                </a:solidFill>
                <a:prstDash val="solid"/>
              </a:ln>
              <a:effectLst>
                <a:glow rad="38100">
                  <a:schemeClr val="accent1">
                    <a:alpha val="40000"/>
                  </a:schemeClr>
                </a:glow>
              </a:effectLst>
            </a:endParaRPr>
          </a:p>
          <a:p>
            <a:r>
              <a:rPr lang="en-IN" sz="2000" dirty="0"/>
              <a:t>Not only would this influence physicians and patients but this information could be utilised by health insurance companies when it comes to making decisions on finances for thoracic surgery.</a:t>
            </a:r>
          </a:p>
          <a:p>
            <a:endParaRPr lang="en-IN" sz="2000" dirty="0"/>
          </a:p>
          <a:p>
            <a:r>
              <a:rPr lang="en-IN" sz="2000" dirty="0"/>
              <a:t>Also clinical researchers could consolidate any useful findings to search for new research areas</a:t>
            </a:r>
            <a:r>
              <a:rPr lang="en-IN" sz="2000" dirty="0" smtClean="0"/>
              <a:t>.</a:t>
            </a:r>
          </a:p>
          <a:p>
            <a:endParaRPr lang="en-IN" sz="2000" dirty="0"/>
          </a:p>
          <a:p>
            <a:r>
              <a:rPr lang="en-IN" sz="2000" dirty="0" smtClean="0"/>
              <a:t>Thousands of people die every year due to lung cancer. We felt an urge to help out such lung cancer patients who suffer and in some cases even die after surgery as they consider it as the final resort. This project aims to help out such patients in making a more informed decision. This motivated us to take up this project.</a:t>
            </a:r>
          </a:p>
          <a:p>
            <a:pPr algn="ctr"/>
            <a:endParaRPr lang="en-IN" sz="2000" dirty="0"/>
          </a:p>
          <a:p>
            <a:endParaRPr lang="en-US" sz="1400" b="1" i="1" u="sng" dirty="0"/>
          </a:p>
        </p:txBody>
      </p:sp>
    </p:spTree>
    <p:extLst>
      <p:ext uri="{BB962C8B-B14F-4D97-AF65-F5344CB8AC3E}">
        <p14:creationId xmlns:p14="http://schemas.microsoft.com/office/powerpoint/2010/main" val="141006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374" y="437881"/>
            <a:ext cx="11719775" cy="523220"/>
          </a:xfrm>
          <a:prstGeom prst="rect">
            <a:avLst/>
          </a:prstGeom>
          <a:noFill/>
        </p:spPr>
        <p:txBody>
          <a:bodyPr wrap="square" rtlCol="0">
            <a:spAutoFit/>
          </a:bodyPr>
          <a:lstStyle/>
          <a:p>
            <a:pPr algn="ctr"/>
            <a:r>
              <a:rPr lang="en-US" sz="2800" b="1" i="1" u="sng" dirty="0" smtClean="0"/>
              <a:t>LITERATURE REVIEW:</a:t>
            </a:r>
            <a:endParaRPr lang="en-US" sz="2800" b="1" i="1" u="sng" dirty="0"/>
          </a:p>
        </p:txBody>
      </p:sp>
      <p:sp>
        <p:nvSpPr>
          <p:cNvPr id="3" name="TextBox 2"/>
          <p:cNvSpPr txBox="1"/>
          <p:nvPr/>
        </p:nvSpPr>
        <p:spPr>
          <a:xfrm>
            <a:off x="536619" y="1609860"/>
            <a:ext cx="10921284" cy="4770537"/>
          </a:xfrm>
          <a:prstGeom prst="rect">
            <a:avLst/>
          </a:prstGeom>
          <a:noFill/>
        </p:spPr>
        <p:txBody>
          <a:bodyPr wrap="square" rtlCol="0">
            <a:spAutoFit/>
          </a:bodyPr>
          <a:lstStyle/>
          <a:p>
            <a:r>
              <a:rPr lang="en-US" sz="2400" b="1" i="1" u="sng" dirty="0" smtClean="0"/>
              <a:t>RESEARCH PAPERS:</a:t>
            </a:r>
          </a:p>
          <a:p>
            <a:pPr marL="457200" indent="-457200">
              <a:buAutoNum type="arabicPeriod"/>
            </a:pPr>
            <a:endParaRPr lang="en-US" sz="2000" dirty="0" smtClean="0"/>
          </a:p>
          <a:p>
            <a:pPr marL="457200" indent="-457200">
              <a:buAutoNum type="arabicPeriod"/>
            </a:pPr>
            <a:r>
              <a:rPr lang="en-US" sz="2000" b="1" dirty="0" smtClean="0"/>
              <a:t>Predictive </a:t>
            </a:r>
            <a:r>
              <a:rPr lang="en-US" sz="2000" b="1" dirty="0"/>
              <a:t>Models for Post-Operative Life Expectancy after Thoracic Surgery </a:t>
            </a:r>
          </a:p>
          <a:p>
            <a:r>
              <a:rPr lang="en-US" sz="2000" b="1" dirty="0" err="1"/>
              <a:t>Nachev</a:t>
            </a:r>
            <a:r>
              <a:rPr lang="en-US" sz="2000" b="1" dirty="0"/>
              <a:t> and T. </a:t>
            </a:r>
            <a:r>
              <a:rPr lang="en-US" sz="2000" b="1" dirty="0" err="1"/>
              <a:t>Reapy</a:t>
            </a:r>
            <a:r>
              <a:rPr lang="en-US" sz="2000" b="1" dirty="0"/>
              <a:t> Business Information Systems, </a:t>
            </a:r>
            <a:r>
              <a:rPr lang="en-US" sz="2000" b="1" dirty="0" err="1"/>
              <a:t>Cairnes</a:t>
            </a:r>
            <a:r>
              <a:rPr lang="en-US" sz="2000" b="1" dirty="0"/>
              <a:t> Business School, </a:t>
            </a:r>
          </a:p>
          <a:p>
            <a:r>
              <a:rPr lang="en-US" sz="2000" b="1" dirty="0"/>
              <a:t>National University of Ireland, Galway, Ireland </a:t>
            </a:r>
            <a:endParaRPr lang="en-US" sz="2000" b="1" dirty="0" smtClean="0"/>
          </a:p>
          <a:p>
            <a:endParaRPr lang="en-US" sz="2000" b="1" spc="50" dirty="0">
              <a:ln w="9525" cmpd="sng">
                <a:solidFill>
                  <a:schemeClr val="accent1"/>
                </a:solidFill>
                <a:prstDash val="solid"/>
              </a:ln>
              <a:effectLst>
                <a:glow rad="38100">
                  <a:schemeClr val="accent1">
                    <a:alpha val="40000"/>
                  </a:schemeClr>
                </a:glow>
              </a:effectLst>
            </a:endParaRPr>
          </a:p>
          <a:p>
            <a:r>
              <a:rPr lang="en-US" sz="2000" b="1" u="sng" dirty="0"/>
              <a:t>Abstract: </a:t>
            </a:r>
          </a:p>
          <a:p>
            <a:r>
              <a:rPr lang="en-US" sz="2000" dirty="0"/>
              <a:t>  This is used using data mining techniques used in medical diagnosis particularly</a:t>
            </a:r>
          </a:p>
          <a:p>
            <a:r>
              <a:rPr lang="en-US" sz="2000" dirty="0"/>
              <a:t>  for predicting chance of survival of patient after undergoing thoracic surgery. </a:t>
            </a:r>
          </a:p>
          <a:p>
            <a:r>
              <a:rPr lang="en-US" sz="2000" b="1" dirty="0"/>
              <a:t>Models discussed </a:t>
            </a:r>
            <a:r>
              <a:rPr lang="en-US" sz="2000" dirty="0"/>
              <a:t>are decision trees, naïve Bayes and support vector machines. </a:t>
            </a:r>
            <a:endParaRPr lang="en-US" sz="2000" dirty="0" smtClean="0"/>
          </a:p>
          <a:p>
            <a:endParaRPr lang="en-US" sz="2000" dirty="0"/>
          </a:p>
          <a:p>
            <a:r>
              <a:rPr lang="en-US" sz="2000" b="1" u="sng" dirty="0"/>
              <a:t>Justification of why this research:</a:t>
            </a:r>
          </a:p>
          <a:p>
            <a:r>
              <a:rPr lang="en-US" sz="2000" dirty="0"/>
              <a:t> A major clinical decision problem in thoracic surgery in selecting patients for surgery,</a:t>
            </a:r>
          </a:p>
          <a:p>
            <a:r>
              <a:rPr lang="en-US" sz="2000" dirty="0"/>
              <a:t> taking into account possible risks and benefits for patients. </a:t>
            </a:r>
          </a:p>
          <a:p>
            <a:endParaRPr lang="en-US" sz="2000" dirty="0"/>
          </a:p>
        </p:txBody>
      </p:sp>
    </p:spTree>
    <p:extLst>
      <p:ext uri="{BB962C8B-B14F-4D97-AF65-F5344CB8AC3E}">
        <p14:creationId xmlns:p14="http://schemas.microsoft.com/office/powerpoint/2010/main" val="50308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063" y="888643"/>
            <a:ext cx="10856891" cy="5539978"/>
          </a:xfrm>
          <a:prstGeom prst="rect">
            <a:avLst/>
          </a:prstGeom>
          <a:noFill/>
        </p:spPr>
        <p:txBody>
          <a:bodyPr wrap="square" rtlCol="0">
            <a:spAutoFit/>
          </a:bodyPr>
          <a:lstStyle/>
          <a:p>
            <a:r>
              <a:rPr lang="en-US" sz="2400" b="1" i="1" u="sng" dirty="0">
                <a:latin typeface="Arial" panose="020B0604020202020204" pitchFamily="34" charset="0"/>
                <a:cs typeface="Arial" panose="020B0604020202020204" pitchFamily="34" charset="0"/>
              </a:rPr>
              <a:t>Factors considered:</a:t>
            </a:r>
          </a:p>
          <a:p>
            <a:r>
              <a:rPr lang="en-US" sz="2400" i="1" dirty="0">
                <a:latin typeface="Arial" panose="020B0604020202020204" pitchFamily="34" charset="0"/>
                <a:cs typeface="Arial" panose="020B0604020202020204" pitchFamily="34" charset="0"/>
              </a:rPr>
              <a:t> long term, life expectancy, mortality prognosis in time horizon 1-5 years, </a:t>
            </a:r>
          </a:p>
          <a:p>
            <a:r>
              <a:rPr lang="en-US" sz="2400" i="1" dirty="0">
                <a:latin typeface="Arial" panose="020B0604020202020204" pitchFamily="34" charset="0"/>
                <a:cs typeface="Arial" panose="020B0604020202020204" pitchFamily="34" charset="0"/>
              </a:rPr>
              <a:t>short term related to post-operative complications. </a:t>
            </a:r>
            <a:endParaRPr lang="en-US" sz="2400" b="1" i="1" spc="50" dirty="0">
              <a:ln w="9525" cmpd="sng">
                <a:solidFill>
                  <a:schemeClr val="accent1"/>
                </a:solidFill>
                <a:prstDash val="solid"/>
              </a:ln>
              <a:effectLst>
                <a:glow rad="38100">
                  <a:schemeClr val="accent1">
                    <a:alpha val="40000"/>
                  </a:schemeClr>
                </a:glow>
              </a:effectLst>
              <a:latin typeface="Arial" panose="020B0604020202020204" pitchFamily="34" charset="0"/>
              <a:cs typeface="Arial" panose="020B0604020202020204" pitchFamily="34" charset="0"/>
            </a:endParaRPr>
          </a:p>
          <a:p>
            <a:endParaRPr lang="en-US" sz="2400" i="1" dirty="0">
              <a:latin typeface="Arial" panose="020B0604020202020204" pitchFamily="34" charset="0"/>
              <a:cs typeface="Arial" panose="020B0604020202020204" pitchFamily="34" charset="0"/>
            </a:endParaRPr>
          </a:p>
          <a:p>
            <a:r>
              <a:rPr lang="en-US" sz="2400" b="1" i="1" u="sng" dirty="0">
                <a:latin typeface="Arial" panose="020B0604020202020204" pitchFamily="34" charset="0"/>
                <a:cs typeface="Arial" panose="020B0604020202020204" pitchFamily="34" charset="0"/>
              </a:rPr>
              <a:t>Results:</a:t>
            </a:r>
          </a:p>
          <a:p>
            <a:r>
              <a:rPr lang="en-US" sz="2400" i="1" dirty="0">
                <a:latin typeface="Arial" panose="020B0604020202020204" pitchFamily="34" charset="0"/>
                <a:cs typeface="Arial" panose="020B0604020202020204" pitchFamily="34" charset="0"/>
              </a:rPr>
              <a:t> For the purposes of data pre-processing, model building and analysis we used tools </a:t>
            </a:r>
          </a:p>
          <a:p>
            <a:r>
              <a:rPr lang="en-US" sz="2400" i="1" dirty="0">
                <a:latin typeface="Arial" panose="020B0604020202020204" pitchFamily="34" charset="0"/>
                <a:cs typeface="Arial" panose="020B0604020202020204" pitchFamily="34" charset="0"/>
              </a:rPr>
              <a:t>such as R Primary source for model estimation: confusion matrix </a:t>
            </a:r>
          </a:p>
          <a:p>
            <a:r>
              <a:rPr lang="en-US" sz="2400" i="1" dirty="0">
                <a:latin typeface="Arial" panose="020B0604020202020204" pitchFamily="34" charset="0"/>
                <a:cs typeface="Arial" panose="020B0604020202020204" pitchFamily="34" charset="0"/>
              </a:rPr>
              <a:t>which resulted in true positives, true negatives, false positive, </a:t>
            </a:r>
          </a:p>
          <a:p>
            <a:r>
              <a:rPr lang="en-US" sz="2400" i="1" dirty="0">
                <a:latin typeface="Arial" panose="020B0604020202020204" pitchFamily="34" charset="0"/>
                <a:cs typeface="Arial" panose="020B0604020202020204" pitchFamily="34" charset="0"/>
              </a:rPr>
              <a:t>false negative. </a:t>
            </a:r>
          </a:p>
          <a:p>
            <a:endParaRPr lang="en-US" sz="2400" i="1"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1. REFERENCE: A. </a:t>
            </a:r>
            <a:r>
              <a:rPr lang="en-US" sz="2400" i="1" dirty="0" err="1">
                <a:latin typeface="Arial" panose="020B0604020202020204" pitchFamily="34" charset="0"/>
                <a:cs typeface="Arial" panose="020B0604020202020204" pitchFamily="34" charset="0"/>
              </a:rPr>
              <a:t>Nachev</a:t>
            </a:r>
            <a:r>
              <a:rPr lang="en-US" sz="2400" i="1" dirty="0">
                <a:latin typeface="Arial" panose="020B0604020202020204" pitchFamily="34" charset="0"/>
                <a:cs typeface="Arial" panose="020B0604020202020204" pitchFamily="34" charset="0"/>
              </a:rPr>
              <a:t> and T. </a:t>
            </a:r>
            <a:r>
              <a:rPr lang="en-US" sz="2400" i="1" dirty="0" err="1">
                <a:latin typeface="Arial" panose="020B0604020202020204" pitchFamily="34" charset="0"/>
                <a:cs typeface="Arial" panose="020B0604020202020204" pitchFamily="34" charset="0"/>
              </a:rPr>
              <a:t>Reapy</a:t>
            </a:r>
            <a:r>
              <a:rPr lang="en-US" sz="2400" i="1" dirty="0">
                <a:latin typeface="Arial" panose="020B0604020202020204" pitchFamily="34" charset="0"/>
                <a:cs typeface="Arial" panose="020B0604020202020204" pitchFamily="34" charset="0"/>
              </a:rPr>
              <a:t> Business Information Systems, </a:t>
            </a:r>
            <a:r>
              <a:rPr lang="en-US" sz="2400" i="1" dirty="0" err="1">
                <a:latin typeface="Arial" panose="020B0604020202020204" pitchFamily="34" charset="0"/>
                <a:cs typeface="Arial" panose="020B0604020202020204" pitchFamily="34" charset="0"/>
              </a:rPr>
              <a:t>Cairnes</a:t>
            </a:r>
            <a:endParaRPr lang="en-US" sz="2400" i="1"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 Business School, National University of Ireland, Galway, Ireland.</a:t>
            </a:r>
          </a:p>
          <a:p>
            <a:endParaRPr lang="en-US"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549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854" y="953037"/>
            <a:ext cx="10380372" cy="523220"/>
          </a:xfrm>
          <a:prstGeom prst="rect">
            <a:avLst/>
          </a:prstGeom>
          <a:noFill/>
        </p:spPr>
        <p:txBody>
          <a:bodyPr wrap="square" rtlCol="0">
            <a:spAutoFit/>
          </a:bodyPr>
          <a:lstStyle/>
          <a:p>
            <a:pPr algn="ctr"/>
            <a:r>
              <a:rPr lang="en-US" sz="2800" b="1" i="1" u="sng" dirty="0" smtClean="0"/>
              <a:t>REQUIREMENT ANALYSIS:</a:t>
            </a:r>
            <a:endParaRPr lang="en-US" sz="2800" b="1" i="1" u="sng" dirty="0"/>
          </a:p>
        </p:txBody>
      </p:sp>
      <p:sp>
        <p:nvSpPr>
          <p:cNvPr id="5" name="TextBox 4"/>
          <p:cNvSpPr txBox="1"/>
          <p:nvPr/>
        </p:nvSpPr>
        <p:spPr>
          <a:xfrm>
            <a:off x="669702" y="1828800"/>
            <a:ext cx="10779616" cy="461665"/>
          </a:xfrm>
          <a:prstGeom prst="rect">
            <a:avLst/>
          </a:prstGeom>
          <a:noFill/>
        </p:spPr>
        <p:txBody>
          <a:bodyPr wrap="square" rtlCol="0">
            <a:spAutoFit/>
          </a:bodyPr>
          <a:lstStyle/>
          <a:p>
            <a:r>
              <a:rPr lang="en-US" sz="2400" b="1" i="1" u="sng" dirty="0" smtClean="0"/>
              <a:t>FUNCTIONAL REQUIREMENTS:</a:t>
            </a:r>
            <a:r>
              <a:rPr lang="en-US" sz="2400" i="1" dirty="0" smtClean="0"/>
              <a:t>                                                                                                                   </a:t>
            </a:r>
            <a:endParaRPr lang="en-US" sz="2400" b="1" i="1" u="sng" dirty="0"/>
          </a:p>
        </p:txBody>
      </p:sp>
      <p:sp>
        <p:nvSpPr>
          <p:cNvPr id="6" name="TextBox 5"/>
          <p:cNvSpPr txBox="1"/>
          <p:nvPr/>
        </p:nvSpPr>
        <p:spPr>
          <a:xfrm>
            <a:off x="515156" y="2610683"/>
            <a:ext cx="10328856" cy="4247317"/>
          </a:xfrm>
          <a:prstGeom prst="rect">
            <a:avLst/>
          </a:prstGeom>
          <a:noFill/>
        </p:spPr>
        <p:txBody>
          <a:bodyPr wrap="square" rtlCol="0">
            <a:spAutoFit/>
          </a:bodyPr>
          <a:lstStyle/>
          <a:p>
            <a:r>
              <a:rPr lang="en-US" b="1" i="1" u="sng" dirty="0" smtClean="0"/>
              <a:t>DATASET INFORMATION:  </a:t>
            </a:r>
          </a:p>
          <a:p>
            <a:r>
              <a:rPr lang="en-US" i="1" dirty="0" smtClean="0"/>
              <a:t>The original dataset is from UCI Machine Learning Repository.</a:t>
            </a:r>
          </a:p>
          <a:p>
            <a:endParaRPr lang="en-US" b="1" i="1" u="sng" dirty="0"/>
          </a:p>
          <a:p>
            <a:r>
              <a:rPr lang="en-US" dirty="0" smtClean="0"/>
              <a:t>According to the main repository site, the </a:t>
            </a:r>
            <a:r>
              <a:rPr lang="en-US" dirty="0"/>
              <a:t>data was collected retrospectively at Wroclaw Thoracic Surgery Centre for patients who underwent major lung resections for primary lung cancer in the years </a:t>
            </a:r>
            <a:r>
              <a:rPr lang="en-US" dirty="0" smtClean="0"/>
              <a:t>2007-2011.</a:t>
            </a:r>
          </a:p>
          <a:p>
            <a:endParaRPr lang="en-US" dirty="0" smtClean="0"/>
          </a:p>
          <a:p>
            <a:r>
              <a:rPr lang="en-US" dirty="0" smtClean="0"/>
              <a:t>The report consists of 454 patient data.</a:t>
            </a:r>
          </a:p>
          <a:p>
            <a:endParaRPr lang="en-US" dirty="0" smtClean="0"/>
          </a:p>
          <a:p>
            <a:r>
              <a:rPr lang="en-US" dirty="0" smtClean="0"/>
              <a:t> </a:t>
            </a:r>
            <a:r>
              <a:rPr lang="en-US" dirty="0"/>
              <a:t>T</a:t>
            </a:r>
            <a:r>
              <a:rPr lang="en-US" dirty="0" smtClean="0"/>
              <a:t>he </a:t>
            </a:r>
            <a:r>
              <a:rPr lang="en-US" dirty="0"/>
              <a:t>research database constitutes a part of the National Lung Cancer Registry, administered by the Institute of Tuberculosis and Pulmonary Diseases in Warsaw, Poland</a:t>
            </a:r>
            <a:r>
              <a:rPr lang="en-US" dirty="0" smtClean="0"/>
              <a:t>. </a:t>
            </a:r>
          </a:p>
          <a:p>
            <a:endParaRPr lang="en-US" dirty="0"/>
          </a:p>
          <a:p>
            <a:r>
              <a:rPr lang="en-US" dirty="0" smtClean="0"/>
              <a:t> The following 17 attributes have been used for analysis:</a:t>
            </a:r>
          </a:p>
          <a:p>
            <a:endParaRPr lang="en-US" dirty="0" smtClean="0"/>
          </a:p>
          <a:p>
            <a:endParaRPr lang="en-US" dirty="0"/>
          </a:p>
        </p:txBody>
      </p:sp>
    </p:spTree>
    <p:extLst>
      <p:ext uri="{BB962C8B-B14F-4D97-AF65-F5344CB8AC3E}">
        <p14:creationId xmlns:p14="http://schemas.microsoft.com/office/powerpoint/2010/main" val="2403594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53803" y="805167"/>
            <a:ext cx="8047484" cy="5495620"/>
          </a:xfrm>
          <a:prstGeom prst="rect">
            <a:avLst/>
          </a:prstGeom>
        </p:spPr>
      </p:pic>
      <p:sp>
        <p:nvSpPr>
          <p:cNvPr id="4" name="TextBox 3"/>
          <p:cNvSpPr txBox="1"/>
          <p:nvPr/>
        </p:nvSpPr>
        <p:spPr>
          <a:xfrm>
            <a:off x="3361386" y="115910"/>
            <a:ext cx="3889420" cy="461665"/>
          </a:xfrm>
          <a:prstGeom prst="rect">
            <a:avLst/>
          </a:prstGeom>
          <a:noFill/>
        </p:spPr>
        <p:txBody>
          <a:bodyPr wrap="square" rtlCol="0">
            <a:spAutoFit/>
          </a:bodyPr>
          <a:lstStyle/>
          <a:p>
            <a:pPr algn="ctr"/>
            <a:r>
              <a:rPr lang="en-US" sz="2400" b="1" i="1" u="sng" dirty="0" smtClean="0"/>
              <a:t>ATTRIBUTES:</a:t>
            </a:r>
            <a:endParaRPr lang="en-US" sz="2400" b="1" i="1" u="sng" dirty="0"/>
          </a:p>
        </p:txBody>
      </p:sp>
    </p:spTree>
    <p:extLst>
      <p:ext uri="{BB962C8B-B14F-4D97-AF65-F5344CB8AC3E}">
        <p14:creationId xmlns:p14="http://schemas.microsoft.com/office/powerpoint/2010/main" val="70099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8570" y="891928"/>
            <a:ext cx="8391525" cy="695325"/>
          </a:xfrm>
          <a:prstGeom prst="rect">
            <a:avLst/>
          </a:prstGeom>
        </p:spPr>
      </p:pic>
      <p:sp>
        <p:nvSpPr>
          <p:cNvPr id="3" name="TextBox 2"/>
          <p:cNvSpPr txBox="1"/>
          <p:nvPr/>
        </p:nvSpPr>
        <p:spPr>
          <a:xfrm>
            <a:off x="785611" y="2382592"/>
            <a:ext cx="10457645" cy="4247317"/>
          </a:xfrm>
          <a:prstGeom prst="rect">
            <a:avLst/>
          </a:prstGeom>
          <a:noFill/>
        </p:spPr>
        <p:txBody>
          <a:bodyPr wrap="square" rtlCol="0">
            <a:spAutoFit/>
          </a:bodyPr>
          <a:lstStyle/>
          <a:p>
            <a:r>
              <a:rPr lang="en-US" b="1" i="1" u="sng" dirty="0" smtClean="0"/>
              <a:t>MACHINE LEARNING ALGORITHMS WE AIM TO IMPLEMENT:</a:t>
            </a:r>
          </a:p>
          <a:p>
            <a:endParaRPr lang="en-US" b="1" i="1" u="sng" dirty="0" smtClean="0"/>
          </a:p>
          <a:p>
            <a:r>
              <a:rPr lang="en-US" b="1" i="1" dirty="0" smtClean="0"/>
              <a:t>LOGISTIC REGRESSION:</a:t>
            </a:r>
          </a:p>
          <a:p>
            <a:r>
              <a:rPr lang="en-US" dirty="0"/>
              <a:t>It makes use of a bell-shaped S curve that is generated with the help of logit function to categorize the data into their respective classes.</a:t>
            </a:r>
            <a:endParaRPr lang="en-US" b="1" i="1" dirty="0" smtClean="0"/>
          </a:p>
          <a:p>
            <a:endParaRPr lang="en-US" b="1" i="1" dirty="0" smtClean="0"/>
          </a:p>
          <a:p>
            <a:r>
              <a:rPr lang="en-US" b="1" i="1" dirty="0" smtClean="0"/>
              <a:t>SUPPORT VECTOR MACHINE:</a:t>
            </a:r>
          </a:p>
          <a:p>
            <a:r>
              <a:rPr lang="en-US" dirty="0"/>
              <a:t>SVMs are powerful classifiers that are used for classifying the binary dataset into two classes with the help of hyperplanes</a:t>
            </a:r>
            <a:r>
              <a:rPr lang="en-US" dirty="0" smtClean="0"/>
              <a:t>.</a:t>
            </a:r>
          </a:p>
          <a:p>
            <a:endParaRPr lang="en-US" b="1" i="1" dirty="0" smtClean="0"/>
          </a:p>
          <a:p>
            <a:r>
              <a:rPr lang="en-US" b="1" i="1" dirty="0" smtClean="0"/>
              <a:t>RANDOM FOREST CLASSIFIER:</a:t>
            </a:r>
          </a:p>
          <a:p>
            <a:r>
              <a:rPr lang="en-US" dirty="0" smtClean="0"/>
              <a:t>Random </a:t>
            </a:r>
            <a:r>
              <a:rPr lang="en-US" dirty="0"/>
              <a:t>Forests are an ensemble learning method that is for performing classification, regression as well as other tasks through the construction of decision trees and providing the output as a class which is the mode or mean of the underlying individual trees.</a:t>
            </a:r>
            <a:endParaRPr lang="en-US" b="1" i="1" dirty="0" smtClean="0"/>
          </a:p>
          <a:p>
            <a:endParaRPr lang="en-US" b="1" i="1" dirty="0" smtClean="0"/>
          </a:p>
        </p:txBody>
      </p:sp>
    </p:spTree>
    <p:extLst>
      <p:ext uri="{BB962C8B-B14F-4D97-AF65-F5344CB8AC3E}">
        <p14:creationId xmlns:p14="http://schemas.microsoft.com/office/powerpoint/2010/main" val="80294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715" y="961400"/>
            <a:ext cx="10449060" cy="5632311"/>
          </a:xfrm>
          <a:prstGeom prst="rect">
            <a:avLst/>
          </a:prstGeom>
        </p:spPr>
        <p:txBody>
          <a:bodyPr wrap="square">
            <a:spAutoFit/>
          </a:bodyPr>
          <a:lstStyle/>
          <a:p>
            <a:r>
              <a:rPr lang="en-US" b="1" i="1" dirty="0"/>
              <a:t>Kth NEAREST </a:t>
            </a:r>
            <a:r>
              <a:rPr lang="en-US" b="1" i="1" dirty="0" smtClean="0"/>
              <a:t>NEIGHBOUR:</a:t>
            </a:r>
          </a:p>
          <a:p>
            <a:r>
              <a:rPr lang="en-US" dirty="0" smtClean="0"/>
              <a:t>In </a:t>
            </a:r>
            <a:r>
              <a:rPr lang="en-US" dirty="0"/>
              <a:t>pattern recognition, the </a:t>
            </a:r>
            <a:r>
              <a:rPr lang="en-US" b="1" dirty="0"/>
              <a:t>k</a:t>
            </a:r>
            <a:r>
              <a:rPr lang="en-US" dirty="0"/>
              <a:t>-</a:t>
            </a:r>
            <a:r>
              <a:rPr lang="en-US" b="1" dirty="0"/>
              <a:t>nearest neighbors</a:t>
            </a:r>
            <a:r>
              <a:rPr lang="en-US" dirty="0"/>
              <a:t> algorithm (</a:t>
            </a:r>
            <a:r>
              <a:rPr lang="en-US" b="1" dirty="0"/>
              <a:t>k</a:t>
            </a:r>
            <a:r>
              <a:rPr lang="en-US" dirty="0"/>
              <a:t>-NN) is a non-parametric method used for classification and regression.</a:t>
            </a:r>
            <a:endParaRPr lang="en-US" b="1" i="1" dirty="0"/>
          </a:p>
          <a:p>
            <a:endParaRPr lang="en-US" b="1" i="1" dirty="0" smtClean="0"/>
          </a:p>
          <a:p>
            <a:r>
              <a:rPr lang="en-US" b="1" i="1" dirty="0" smtClean="0"/>
              <a:t>DECISION TREE:</a:t>
            </a:r>
          </a:p>
          <a:p>
            <a:r>
              <a:rPr lang="en-US" dirty="0"/>
              <a:t>A </a:t>
            </a:r>
            <a:r>
              <a:rPr lang="en-US" b="1" dirty="0"/>
              <a:t>decision tree</a:t>
            </a:r>
            <a:r>
              <a:rPr lang="en-US" dirty="0"/>
              <a:t> is a flowchart-like structure in which each internal node represents a "test" on an attribute (e.g. whether a coin flip comes up heads or tails), each branch represents the outcome of the test, and each leaf node represents a class label (</a:t>
            </a:r>
            <a:r>
              <a:rPr lang="en-US" b="1" dirty="0"/>
              <a:t>decision</a:t>
            </a:r>
            <a:r>
              <a:rPr lang="en-US" dirty="0"/>
              <a:t> taken after computing all attributes</a:t>
            </a:r>
            <a:r>
              <a:rPr lang="en-US" dirty="0" smtClean="0"/>
              <a:t>).</a:t>
            </a:r>
          </a:p>
          <a:p>
            <a:endParaRPr lang="en-US" b="1" i="1" dirty="0"/>
          </a:p>
          <a:p>
            <a:r>
              <a:rPr lang="en-US" b="1" i="1" dirty="0"/>
              <a:t>NAÏVE </a:t>
            </a:r>
            <a:r>
              <a:rPr lang="en-US" b="1" i="1" dirty="0" smtClean="0"/>
              <a:t>BAYES:</a:t>
            </a:r>
          </a:p>
          <a:p>
            <a:r>
              <a:rPr lang="en-US" b="1" dirty="0"/>
              <a:t>Naive Bayes classifiers</a:t>
            </a:r>
            <a:r>
              <a:rPr lang="en-US" dirty="0"/>
              <a:t> are a collection of classification </a:t>
            </a:r>
            <a:r>
              <a:rPr lang="en-US" b="1" dirty="0"/>
              <a:t>algorithms</a:t>
            </a:r>
            <a:r>
              <a:rPr lang="en-US" dirty="0"/>
              <a:t> based on </a:t>
            </a:r>
            <a:r>
              <a:rPr lang="en-US" b="1" dirty="0"/>
              <a:t>Bayes</a:t>
            </a:r>
            <a:r>
              <a:rPr lang="en-US" dirty="0"/>
              <a:t>' Theorem. It is not a single </a:t>
            </a:r>
            <a:r>
              <a:rPr lang="en-US" b="1" dirty="0"/>
              <a:t>algorithm</a:t>
            </a:r>
            <a:r>
              <a:rPr lang="en-US" dirty="0"/>
              <a:t> but a family of </a:t>
            </a:r>
            <a:r>
              <a:rPr lang="en-US" b="1" dirty="0"/>
              <a:t>algorithms</a:t>
            </a:r>
            <a:r>
              <a:rPr lang="en-US" dirty="0"/>
              <a:t> where all of them share a common principle, i.e. every pair of features being classified is independent of each other</a:t>
            </a:r>
            <a:r>
              <a:rPr lang="en-US" dirty="0" smtClean="0"/>
              <a:t>.</a:t>
            </a:r>
          </a:p>
          <a:p>
            <a:endParaRPr lang="en-US" b="1" i="1" dirty="0"/>
          </a:p>
          <a:p>
            <a:r>
              <a:rPr lang="en-US" b="1" i="1" u="sng" dirty="0"/>
              <a:t>DEEP LEARNING:</a:t>
            </a:r>
          </a:p>
          <a:p>
            <a:r>
              <a:rPr lang="en-US" b="1" i="1" dirty="0"/>
              <a:t>DEEP NEURAL </a:t>
            </a:r>
            <a:r>
              <a:rPr lang="en-US" b="1" i="1" dirty="0" smtClean="0"/>
              <a:t>NETWORKS:</a:t>
            </a:r>
          </a:p>
          <a:p>
            <a:r>
              <a:rPr lang="en-US" dirty="0"/>
              <a:t>A </a:t>
            </a:r>
            <a:r>
              <a:rPr lang="en-US" b="1" dirty="0"/>
              <a:t>deep neural network</a:t>
            </a:r>
            <a:r>
              <a:rPr lang="en-US" dirty="0"/>
              <a:t> (DNN) is an artificial </a:t>
            </a:r>
            <a:r>
              <a:rPr lang="en-US" b="1" dirty="0"/>
              <a:t>neural network</a:t>
            </a:r>
            <a:r>
              <a:rPr lang="en-US" dirty="0"/>
              <a:t> (ANN) with multiple layers between the input and output layers. </a:t>
            </a:r>
            <a:endParaRPr lang="en-US" b="1" i="1" dirty="0"/>
          </a:p>
          <a:p>
            <a:endParaRPr lang="en-US" b="1" i="1" dirty="0"/>
          </a:p>
        </p:txBody>
      </p:sp>
    </p:spTree>
    <p:extLst>
      <p:ext uri="{BB962C8B-B14F-4D97-AF65-F5344CB8AC3E}">
        <p14:creationId xmlns:p14="http://schemas.microsoft.com/office/powerpoint/2010/main" val="393548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141</TotalTime>
  <Words>1101</Words>
  <Application>Microsoft Office PowerPoint</Application>
  <PresentationFormat>Widescreen</PresentationFormat>
  <Paragraphs>136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vt:lpstr>
      <vt:lpstr>Vapor Trail</vt:lpstr>
      <vt:lpstr>REVIEW 1:  POST OPERATIVE LIFE EXPECTANCY PREDICTION AFTER THORACIC SURGERY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POST OPERATIVE LIFE EXPECTANCY PREDICTION AFTER THORACIC SURGERY USING MACHINE LEARNING</dc:title>
  <dc:creator>Aishwarya Aishwarya</dc:creator>
  <cp:lastModifiedBy>Aishwarya Aishwarya</cp:lastModifiedBy>
  <cp:revision>15</cp:revision>
  <dcterms:created xsi:type="dcterms:W3CDTF">2020-01-05T15:49:48Z</dcterms:created>
  <dcterms:modified xsi:type="dcterms:W3CDTF">2020-01-05T18:11:15Z</dcterms:modified>
</cp:coreProperties>
</file>