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4"/>
  </p:notesMasterIdLst>
  <p:sldIdLst>
    <p:sldId id="279" r:id="rId2"/>
    <p:sldId id="280" r:id="rId3"/>
    <p:sldId id="281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42" r:id="rId30"/>
    <p:sldId id="339" r:id="rId31"/>
    <p:sldId id="340" r:id="rId32"/>
    <p:sldId id="34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33"/>
    <a:srgbClr val="E5E7CF"/>
    <a:srgbClr val="5A544A"/>
    <a:srgbClr val="1B3127"/>
    <a:srgbClr val="006666"/>
    <a:srgbClr val="006699"/>
    <a:srgbClr val="FFFF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46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5AF1CD0-7D5B-42F8-B36F-45A4909158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AE93A54-4868-49C1-960A-44BF17E11F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73103403-7E3F-4218-9096-94D1A26BD1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E975DDC6-37A4-4C98-A8EA-B427659EC0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44D485A4-B758-470B-8C63-80BCB54CAA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873EA9FF-BC1F-487A-B536-B94AD32E1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16F4B5FC-A35F-4B0C-BDA9-70006ADA27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>
            <a:extLst>
              <a:ext uri="{FF2B5EF4-FFF2-40B4-BE49-F238E27FC236}">
                <a16:creationId xmlns:a16="http://schemas.microsoft.com/office/drawing/2014/main" id="{AC0D8A05-070B-4ECE-BD67-C666971CEF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49155" name="Rectangle 3">
              <a:extLst>
                <a:ext uri="{FF2B5EF4-FFF2-40B4-BE49-F238E27FC236}">
                  <a16:creationId xmlns:a16="http://schemas.microsoft.com/office/drawing/2014/main" id="{E1F988A2-31EE-4D6D-BD92-75792E24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156" name="Group 4">
              <a:extLst>
                <a:ext uri="{FF2B5EF4-FFF2-40B4-BE49-F238E27FC236}">
                  <a16:creationId xmlns:a16="http://schemas.microsoft.com/office/drawing/2014/main" id="{0E71A01D-361B-4613-ACFB-9AE5A3C8172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49157" name="Rectangle 5">
                <a:extLst>
                  <a:ext uri="{FF2B5EF4-FFF2-40B4-BE49-F238E27FC236}">
                    <a16:creationId xmlns:a16="http://schemas.microsoft.com/office/drawing/2014/main" id="{10C0A122-19B1-4CB4-AAFB-746302DFC4E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58" name="Rectangle 6">
                <a:extLst>
                  <a:ext uri="{FF2B5EF4-FFF2-40B4-BE49-F238E27FC236}">
                    <a16:creationId xmlns:a16="http://schemas.microsoft.com/office/drawing/2014/main" id="{9FC3F2F5-F04B-41E9-86B1-721E1A5A8C6D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59" name="Line 7">
                <a:extLst>
                  <a:ext uri="{FF2B5EF4-FFF2-40B4-BE49-F238E27FC236}">
                    <a16:creationId xmlns:a16="http://schemas.microsoft.com/office/drawing/2014/main" id="{B20BCD83-CFA9-415E-A6A7-7E875CEEA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9160" name="Group 8">
              <a:extLst>
                <a:ext uri="{FF2B5EF4-FFF2-40B4-BE49-F238E27FC236}">
                  <a16:creationId xmlns:a16="http://schemas.microsoft.com/office/drawing/2014/main" id="{A7B75FAB-2CB5-42D4-BDF1-926F4C5A7A1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49161" name="Rectangle 9">
                <a:extLst>
                  <a:ext uri="{FF2B5EF4-FFF2-40B4-BE49-F238E27FC236}">
                    <a16:creationId xmlns:a16="http://schemas.microsoft.com/office/drawing/2014/main" id="{655DF870-81F9-4D2A-AE48-668E81340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62" name="Line 10">
                <a:extLst>
                  <a:ext uri="{FF2B5EF4-FFF2-40B4-BE49-F238E27FC236}">
                    <a16:creationId xmlns:a16="http://schemas.microsoft.com/office/drawing/2014/main" id="{08632D1C-F8DC-40E5-ACD7-27F0093DD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8653D63B-33E9-4CCD-8D3A-9B2BCBD137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22EB8D33-AF7D-45DF-85FE-7283279BA7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379442B8-EEBC-45AA-8718-8F54533971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F1A0F8AE-F3BC-41AC-8434-4D4783329D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9167" name="Rectangle 15">
            <a:extLst>
              <a:ext uri="{FF2B5EF4-FFF2-40B4-BE49-F238E27FC236}">
                <a16:creationId xmlns:a16="http://schemas.microsoft.com/office/drawing/2014/main" id="{7821C1C9-7B81-4F29-9DD8-EB9615DC9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6F2F44-BB04-40FB-8992-B54EC0448A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9925-CEE7-455F-87CF-9772A682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2970E-E6D7-49E0-8ECD-EB7A72DB1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7E5E-36E4-4CF4-BF97-44DE15BF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801E-F68E-4FDB-95BA-8B63A585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C774-D819-4855-8FA7-531A7F3A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5C060-D0E5-40C7-A7E7-61D5175D7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51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4D624-AD7F-41B4-9CEA-67A67CD6C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6BD61-0B65-45EA-B996-41E2D8B9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6FFC-50A8-4C45-9A87-569DF49A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7072-43E4-4A0D-A942-C566B7C7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F419-98F0-4F0A-8274-E3B5387E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BD597-03BA-402B-9FD8-C5647EC00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7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809C-16F6-4C45-AE8C-17114298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F6A6-11CF-49FF-9DCA-35A564ED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8FB8-938D-43AC-8DFD-C6D88C38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8E47-6402-495B-8D63-B3571EB7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EE26-B2A6-4559-8683-A33067B7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D35F7-C3DD-4942-B7C9-043D923E6B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54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E4FC-6D44-4D13-A2B5-1CEBA286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9450-278E-45DD-A7AB-4B6F7705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66A4-0886-44CF-9AB2-A967BB6D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1F82-6D64-45C0-B2C0-0E74F26F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4B0F-54E1-4F01-B925-D8332D9B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CB411-801E-44D2-BAA8-5857ECCE2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BAC4-764D-48B2-A614-2D427015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99F6-DC6A-4619-B33A-95D483230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D7C6-8494-413D-9492-35E0DB6E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47DD-3B45-49F2-8ADD-21230F98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A2A6-B89D-4271-9A90-3FD80F53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5EB0F-FE38-4A5E-9786-915870E3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A705F-D295-43A8-B6D7-03A769B4D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8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465-2F6B-4CF8-A33C-2ED73F36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DBAAA-D073-477F-A16B-F900941A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35327-738B-4D6F-8485-406AFDC4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C2058-EAD9-402B-BE38-B230A93D3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ADE49-8F64-491F-91E1-250673CEF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BE7DA-19BF-4E12-82C8-7FD7E94D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720DD-3216-4E92-8B35-6105FB9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86DCF-5D65-46A7-90C6-51811C24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6B48E-2590-4BBF-B478-F236D7245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5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D279-5B19-4B5D-87C4-14E4EEE1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EDCCA-D3A7-4CBE-858B-15CF2857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06450-4DB0-458F-98AB-F92BC34A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B85AD-3599-48C2-A148-7179A61F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50B6F-B5A0-4FC6-99CA-65259249F3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7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6C230-7B64-4B3A-92F1-C42F4330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FE3A-FA8E-4F9C-BD00-D676B4DE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66BF3-FCC5-4570-A886-F7748DF7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F2E42-260D-4F1B-89A7-854A91EBC8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66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4428-817A-44C9-89D1-AB139148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2241-5696-41B1-A549-84293825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4C199-B664-4C0C-998D-49BDBF5B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B4F6-D03C-4F93-9E4B-AC6E668C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36D92-3E1E-4216-A37A-4FC4376A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5C11A-232B-4FE2-9A4E-94B7AB13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DDEFA-E544-44CB-9CAC-E8D2311D4F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3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1645-8933-4BE7-9B90-2FACC554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19583-E6DE-4395-B7E5-36E149CC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A05B-471E-4150-AFCD-867809F95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6560-619D-49E1-8966-78F3A4C3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91665-95AC-4483-99D1-1E9EA31A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24FF-9413-42A7-811D-991359B7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940F-6727-462A-B979-EF1395215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>
            <a:extLst>
              <a:ext uri="{FF2B5EF4-FFF2-40B4-BE49-F238E27FC236}">
                <a16:creationId xmlns:a16="http://schemas.microsoft.com/office/drawing/2014/main" id="{B92D375C-E280-40F7-99EE-B1D5FBA1D97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8131" name="Rectangle 3">
              <a:extLst>
                <a:ext uri="{FF2B5EF4-FFF2-40B4-BE49-F238E27FC236}">
                  <a16:creationId xmlns:a16="http://schemas.microsoft.com/office/drawing/2014/main" id="{2A6CF97F-3083-4EF1-8BB2-40903A17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8132" name="Group 4">
              <a:extLst>
                <a:ext uri="{FF2B5EF4-FFF2-40B4-BE49-F238E27FC236}">
                  <a16:creationId xmlns:a16="http://schemas.microsoft.com/office/drawing/2014/main" id="{58F8D8AD-36BB-43FE-AD7F-D8D538824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8133" name="Rectangle 5">
                <a:extLst>
                  <a:ext uri="{FF2B5EF4-FFF2-40B4-BE49-F238E27FC236}">
                    <a16:creationId xmlns:a16="http://schemas.microsoft.com/office/drawing/2014/main" id="{49C149F4-78CC-4C3B-A8E4-0C20ED774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34" name="Line 6">
                <a:extLst>
                  <a:ext uri="{FF2B5EF4-FFF2-40B4-BE49-F238E27FC236}">
                    <a16:creationId xmlns:a16="http://schemas.microsoft.com/office/drawing/2014/main" id="{3C5B70AB-2597-4F93-80C0-40040B1D2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48135" name="Rectangle 7">
            <a:extLst>
              <a:ext uri="{FF2B5EF4-FFF2-40B4-BE49-F238E27FC236}">
                <a16:creationId xmlns:a16="http://schemas.microsoft.com/office/drawing/2014/main" id="{9F7A4518-776E-40DF-B89E-01693D7B7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73ECD8FA-1A75-47E7-9762-E16FAA335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B0226616-5B94-407E-A62C-591674B800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A60F9863-5653-45B5-90D7-06DD1B30F9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B445B702-848B-4A41-9F1C-C221FBC239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D58C29B-9EEF-4EDE-A300-98F9E5EA78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39EDCE12-198E-4C91-8566-F9AD33429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578DFBFE-0F2F-49AE-B294-DAEAFC8588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Chapter 9: Graphs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898FC16-DBED-42E3-87C6-CE6704667C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chemeClr val="tx2"/>
                </a:solidFill>
                <a:latin typeface="Tahoma" panose="020B0604030504040204" pitchFamily="34" charset="0"/>
              </a:rPr>
              <a:t>Basic Concepts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EEE65D53-7B39-44ED-AC31-E8716009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3854450" cy="37941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9966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330033"/>
                </a:solidFill>
              </a:rPr>
              <a:t>Lydia </a:t>
            </a:r>
            <a:r>
              <a:rPr lang="en-US" altLang="en-US" b="1" dirty="0" err="1">
                <a:solidFill>
                  <a:srgbClr val="330033"/>
                </a:solidFill>
              </a:rPr>
              <a:t>Sinapova</a:t>
            </a:r>
            <a:r>
              <a:rPr lang="en-US" altLang="en-US" b="1" dirty="0">
                <a:solidFill>
                  <a:srgbClr val="330033"/>
                </a:solidFill>
              </a:rPr>
              <a:t>, Simpson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01E4B6D-F9B7-4260-8B8E-E4408667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96FF-013E-46CA-A5FD-627BC9B12E3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F360B03-4A46-4449-B2C9-BAAF81162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More definitions : Loop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0C4E585A-99E9-4D95-A61B-FFA2B649D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ahoma" panose="020B0604030504040204" pitchFamily="34" charset="0"/>
              </a:rPr>
              <a:t>An edge that connects the vertex with itself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30054" name="Group 6">
            <a:extLst>
              <a:ext uri="{FF2B5EF4-FFF2-40B4-BE49-F238E27FC236}">
                <a16:creationId xmlns:a16="http://schemas.microsoft.com/office/drawing/2014/main" id="{DAA816D9-942C-42D8-8646-58059921542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29000"/>
            <a:ext cx="4237038" cy="2678113"/>
            <a:chOff x="5328" y="8472"/>
            <a:chExt cx="2448" cy="2016"/>
          </a:xfrm>
        </p:grpSpPr>
        <p:sp>
          <p:nvSpPr>
            <p:cNvPr id="130055" name="Line 7">
              <a:extLst>
                <a:ext uri="{FF2B5EF4-FFF2-40B4-BE49-F238E27FC236}">
                  <a16:creationId xmlns:a16="http://schemas.microsoft.com/office/drawing/2014/main" id="{B8089736-E7D7-414C-AB42-8D3B40FA0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6" y="8904"/>
              <a:ext cx="1872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056" name="Oval 8">
              <a:extLst>
                <a:ext uri="{FF2B5EF4-FFF2-40B4-BE49-F238E27FC236}">
                  <a16:creationId xmlns:a16="http://schemas.microsoft.com/office/drawing/2014/main" id="{F89FD68A-62EA-41ED-B23A-A2F7D555A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0057" name="Oval 9">
              <a:extLst>
                <a:ext uri="{FF2B5EF4-FFF2-40B4-BE49-F238E27FC236}">
                  <a16:creationId xmlns:a16="http://schemas.microsoft.com/office/drawing/2014/main" id="{932932CC-0BDF-4CA0-8408-78184A317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130058" name="Oval 10">
              <a:extLst>
                <a:ext uri="{FF2B5EF4-FFF2-40B4-BE49-F238E27FC236}">
                  <a16:creationId xmlns:a16="http://schemas.microsoft.com/office/drawing/2014/main" id="{AA4E8023-64F9-47FB-820C-1A22D22C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9912"/>
              <a:ext cx="432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0059" name="Oval 11">
              <a:extLst>
                <a:ext uri="{FF2B5EF4-FFF2-40B4-BE49-F238E27FC236}">
                  <a16:creationId xmlns:a16="http://schemas.microsoft.com/office/drawing/2014/main" id="{13EE460B-E225-40D9-8B12-5F5128BF9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10056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  D</a:t>
              </a:r>
            </a:p>
          </p:txBody>
        </p:sp>
        <p:sp>
          <p:nvSpPr>
            <p:cNvPr id="130060" name="Line 12">
              <a:extLst>
                <a:ext uri="{FF2B5EF4-FFF2-40B4-BE49-F238E27FC236}">
                  <a16:creationId xmlns:a16="http://schemas.microsoft.com/office/drawing/2014/main" id="{37EE32F3-1109-4602-B353-1BCE00AAD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" y="86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061" name="Line 13">
              <a:extLst>
                <a:ext uri="{FF2B5EF4-FFF2-40B4-BE49-F238E27FC236}">
                  <a16:creationId xmlns:a16="http://schemas.microsoft.com/office/drawing/2014/main" id="{9682DC80-279C-4AA9-96CC-8BE0C05D8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890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062" name="Line 14">
              <a:extLst>
                <a:ext uri="{FF2B5EF4-FFF2-40B4-BE49-F238E27FC236}">
                  <a16:creationId xmlns:a16="http://schemas.microsoft.com/office/drawing/2014/main" id="{69832387-5C7B-4FCF-87E2-E843272CC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102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0063" name="Freeform 15">
            <a:extLst>
              <a:ext uri="{FF2B5EF4-FFF2-40B4-BE49-F238E27FC236}">
                <a16:creationId xmlns:a16="http://schemas.microsoft.com/office/drawing/2014/main" id="{41332934-F997-4DAB-A53C-47C926AED6F8}"/>
              </a:ext>
            </a:extLst>
          </p:cNvPr>
          <p:cNvSpPr>
            <a:spLocks/>
          </p:cNvSpPr>
          <p:nvPr/>
        </p:nvSpPr>
        <p:spPr bwMode="auto">
          <a:xfrm>
            <a:off x="1333500" y="3416300"/>
            <a:ext cx="952500" cy="787400"/>
          </a:xfrm>
          <a:custGeom>
            <a:avLst/>
            <a:gdLst>
              <a:gd name="T0" fmla="*/ 600 w 600"/>
              <a:gd name="T1" fmla="*/ 296 h 496"/>
              <a:gd name="T2" fmla="*/ 264 w 600"/>
              <a:gd name="T3" fmla="*/ 488 h 496"/>
              <a:gd name="T4" fmla="*/ 24 w 600"/>
              <a:gd name="T5" fmla="*/ 248 h 496"/>
              <a:gd name="T6" fmla="*/ 120 w 600"/>
              <a:gd name="T7" fmla="*/ 56 h 496"/>
              <a:gd name="T8" fmla="*/ 360 w 600"/>
              <a:gd name="T9" fmla="*/ 8 h 496"/>
              <a:gd name="T10" fmla="*/ 552 w 600"/>
              <a:gd name="T11" fmla="*/ 104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496">
                <a:moveTo>
                  <a:pt x="600" y="296"/>
                </a:moveTo>
                <a:cubicBezTo>
                  <a:pt x="480" y="396"/>
                  <a:pt x="360" y="496"/>
                  <a:pt x="264" y="488"/>
                </a:cubicBezTo>
                <a:cubicBezTo>
                  <a:pt x="168" y="480"/>
                  <a:pt x="48" y="320"/>
                  <a:pt x="24" y="248"/>
                </a:cubicBezTo>
                <a:cubicBezTo>
                  <a:pt x="0" y="176"/>
                  <a:pt x="64" y="96"/>
                  <a:pt x="120" y="56"/>
                </a:cubicBezTo>
                <a:cubicBezTo>
                  <a:pt x="176" y="16"/>
                  <a:pt x="288" y="0"/>
                  <a:pt x="360" y="8"/>
                </a:cubicBezTo>
                <a:cubicBezTo>
                  <a:pt x="432" y="16"/>
                  <a:pt x="520" y="88"/>
                  <a:pt x="552" y="10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9D5137F6-870E-40E6-AD39-D46B4F28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74DC-70C3-43E3-9216-39F100900BB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D9B812AD-8182-417A-A39C-7A63B1A64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800" b="1">
                <a:latin typeface="Tahoma" panose="020B0604030504040204" pitchFamily="34" charset="0"/>
              </a:rPr>
              <a:t>Connected and Disconnected graphs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4D4FC8AD-23CE-4C58-89D2-75CC2AEB3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7924800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Connected graph</a:t>
            </a:r>
            <a:r>
              <a:rPr lang="en-US" altLang="en-US" sz="2800" b="1">
                <a:latin typeface="Tahoma" panose="020B0604030504040204" pitchFamily="34" charset="0"/>
              </a:rPr>
              <a:t>: </a:t>
            </a: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There is a path between each two vertices 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Disconnected graph</a:t>
            </a:r>
            <a:r>
              <a:rPr lang="en-US" altLang="en-US" sz="2800">
                <a:latin typeface="Tahoma" panose="020B0604030504040204" pitchFamily="34" charset="0"/>
              </a:rPr>
              <a:t> : </a:t>
            </a: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There are at least two vertices not connected by a path.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6666"/>
                </a:solidFill>
                <a:latin typeface="Tahoma" panose="020B0604030504040204" pitchFamily="34" charset="0"/>
              </a:rPr>
              <a:t>Examples of disconnected graphs</a:t>
            </a:r>
            <a:r>
              <a:rPr lang="en-US" altLang="en-US" sz="2400">
                <a:solidFill>
                  <a:srgbClr val="006666"/>
                </a:solidFill>
                <a:latin typeface="Tahoma" panose="020B0604030504040204" pitchFamily="34" charset="0"/>
              </a:rPr>
              <a:t>:</a:t>
            </a:r>
          </a:p>
        </p:txBody>
      </p:sp>
      <p:grpSp>
        <p:nvGrpSpPr>
          <p:cNvPr id="132102" name="Group 6">
            <a:extLst>
              <a:ext uri="{FF2B5EF4-FFF2-40B4-BE49-F238E27FC236}">
                <a16:creationId xmlns:a16="http://schemas.microsoft.com/office/drawing/2014/main" id="{AA80D761-D34A-4BB0-A0D9-C826B8EE970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038600"/>
            <a:ext cx="6858000" cy="2595563"/>
            <a:chOff x="3024" y="7620"/>
            <a:chExt cx="5184" cy="1608"/>
          </a:xfrm>
        </p:grpSpPr>
        <p:sp>
          <p:nvSpPr>
            <p:cNvPr id="132103" name="Oval 7">
              <a:extLst>
                <a:ext uri="{FF2B5EF4-FFF2-40B4-BE49-F238E27FC236}">
                  <a16:creationId xmlns:a16="http://schemas.microsoft.com/office/drawing/2014/main" id="{7C26B8F5-DFD1-4ED5-9262-E72D82D75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620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2104" name="Oval 8">
              <a:extLst>
                <a:ext uri="{FF2B5EF4-FFF2-40B4-BE49-F238E27FC236}">
                  <a16:creationId xmlns:a16="http://schemas.microsoft.com/office/drawing/2014/main" id="{6C10FDD3-031E-4BBE-904D-3CF4414DC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7620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2105" name="Line 9">
              <a:extLst>
                <a:ext uri="{FF2B5EF4-FFF2-40B4-BE49-F238E27FC236}">
                  <a16:creationId xmlns:a16="http://schemas.microsoft.com/office/drawing/2014/main" id="{FA209224-670A-4EDB-BF3B-17BA13822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789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106" name="Oval 10">
              <a:extLst>
                <a:ext uri="{FF2B5EF4-FFF2-40B4-BE49-F238E27FC236}">
                  <a16:creationId xmlns:a16="http://schemas.microsoft.com/office/drawing/2014/main" id="{70D68A85-C0B7-48B4-A367-F68797956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508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2107" name="Oval 11">
              <a:extLst>
                <a:ext uri="{FF2B5EF4-FFF2-40B4-BE49-F238E27FC236}">
                  <a16:creationId xmlns:a16="http://schemas.microsoft.com/office/drawing/2014/main" id="{EC6EC2B1-1712-4DD5-9EC6-08082890C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8796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2108" name="Line 12">
              <a:extLst>
                <a:ext uri="{FF2B5EF4-FFF2-40B4-BE49-F238E27FC236}">
                  <a16:creationId xmlns:a16="http://schemas.microsoft.com/office/drawing/2014/main" id="{7BA6E18C-EC3D-4A8E-88CF-6B742C074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8796"/>
              <a:ext cx="72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109" name="Oval 13">
              <a:extLst>
                <a:ext uri="{FF2B5EF4-FFF2-40B4-BE49-F238E27FC236}">
                  <a16:creationId xmlns:a16="http://schemas.microsoft.com/office/drawing/2014/main" id="{839EF7EA-CAB9-4FEF-A029-21A7B5A52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" y="7645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2110" name="Oval 14">
              <a:extLst>
                <a:ext uri="{FF2B5EF4-FFF2-40B4-BE49-F238E27FC236}">
                  <a16:creationId xmlns:a16="http://schemas.microsoft.com/office/drawing/2014/main" id="{6AA86B6A-99C3-4134-A6E4-AA94D9457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" y="7645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2111" name="Oval 15">
              <a:extLst>
                <a:ext uri="{FF2B5EF4-FFF2-40B4-BE49-F238E27FC236}">
                  <a16:creationId xmlns:a16="http://schemas.microsoft.com/office/drawing/2014/main" id="{E8A64CC2-7CF0-41A7-8C98-757C6638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" y="865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2112" name="Oval 16">
              <a:extLst>
                <a:ext uri="{FF2B5EF4-FFF2-40B4-BE49-F238E27FC236}">
                  <a16:creationId xmlns:a16="http://schemas.microsoft.com/office/drawing/2014/main" id="{58279630-466E-4B3F-87C0-C6FF49AB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" y="865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2113" name="Line 17">
              <a:extLst>
                <a:ext uri="{FF2B5EF4-FFF2-40B4-BE49-F238E27FC236}">
                  <a16:creationId xmlns:a16="http://schemas.microsoft.com/office/drawing/2014/main" id="{C4141DFD-2ACD-475F-B485-D7288E598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0" y="807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114" name="Line 18">
              <a:extLst>
                <a:ext uri="{FF2B5EF4-FFF2-40B4-BE49-F238E27FC236}">
                  <a16:creationId xmlns:a16="http://schemas.microsoft.com/office/drawing/2014/main" id="{A3CD03A5-4471-4D49-B95C-7B206EB7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7933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DCF5334-4E4F-4F2F-B286-7B657DAC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5D9C-952A-4AE2-8CF7-8DA8117E200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30FBDEB4-74D6-47F4-834B-70B3D17A2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Graphs and Trees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EFE7181E-11DC-4448-9599-09A2D72C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Tree:</a:t>
            </a:r>
            <a:r>
              <a:rPr lang="en-US" altLang="en-US" sz="2800" b="1">
                <a:latin typeface="Tahoma" panose="020B0604030504040204" pitchFamily="34" charset="0"/>
              </a:rPr>
              <a:t> </a:t>
            </a:r>
            <a:r>
              <a:rPr lang="en-US" altLang="en-US" sz="3200">
                <a:solidFill>
                  <a:schemeClr val="tx2"/>
                </a:solidFill>
                <a:latin typeface="Tahoma" panose="020B0604030504040204" pitchFamily="34" charset="0"/>
              </a:rPr>
              <a:t>an undirected graph with no cycles, and a node chosen to be the root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34150" name="Group 6">
            <a:extLst>
              <a:ext uri="{FF2B5EF4-FFF2-40B4-BE49-F238E27FC236}">
                <a16:creationId xmlns:a16="http://schemas.microsoft.com/office/drawing/2014/main" id="{69F40509-2C28-41B2-B847-4169E7DF0BF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971800"/>
            <a:ext cx="6172200" cy="3352800"/>
            <a:chOff x="3600" y="4944"/>
            <a:chExt cx="3024" cy="2448"/>
          </a:xfrm>
        </p:grpSpPr>
        <p:sp>
          <p:nvSpPr>
            <p:cNvPr id="134151" name="Oval 7">
              <a:extLst>
                <a:ext uri="{FF2B5EF4-FFF2-40B4-BE49-F238E27FC236}">
                  <a16:creationId xmlns:a16="http://schemas.microsoft.com/office/drawing/2014/main" id="{48334DCC-324B-40F1-AB13-8A1B35C0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944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4152" name="Oval 8">
              <a:extLst>
                <a:ext uri="{FF2B5EF4-FFF2-40B4-BE49-F238E27FC236}">
                  <a16:creationId xmlns:a16="http://schemas.microsoft.com/office/drawing/2014/main" id="{512E5FE4-2EC4-4888-857A-6598FF90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4944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4153" name="Oval 9">
              <a:extLst>
                <a:ext uri="{FF2B5EF4-FFF2-40B4-BE49-F238E27FC236}">
                  <a16:creationId xmlns:a16="http://schemas.microsoft.com/office/drawing/2014/main" id="{30998BFF-FEE7-4401-A9F5-598C5675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096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4154" name="Line 10">
              <a:extLst>
                <a:ext uri="{FF2B5EF4-FFF2-40B4-BE49-F238E27FC236}">
                  <a16:creationId xmlns:a16="http://schemas.microsoft.com/office/drawing/2014/main" id="{0490C128-31A3-4744-A700-4B64883E9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5376"/>
              <a:ext cx="576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155" name="Line 11">
              <a:extLst>
                <a:ext uri="{FF2B5EF4-FFF2-40B4-BE49-F238E27FC236}">
                  <a16:creationId xmlns:a16="http://schemas.microsoft.com/office/drawing/2014/main" id="{E997EAF5-A9ED-4E6B-9DA3-01A2DC61E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5376"/>
              <a:ext cx="72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156" name="Oval 12">
              <a:extLst>
                <a:ext uri="{FF2B5EF4-FFF2-40B4-BE49-F238E27FC236}">
                  <a16:creationId xmlns:a16="http://schemas.microsoft.com/office/drawing/2014/main" id="{2899C8D1-5931-48CC-B12A-5D19DF68B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6960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4157" name="Oval 13">
              <a:extLst>
                <a:ext uri="{FF2B5EF4-FFF2-40B4-BE49-F238E27FC236}">
                  <a16:creationId xmlns:a16="http://schemas.microsoft.com/office/drawing/2014/main" id="{9F29FA11-A117-43B0-9678-3E342C7CE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" y="6096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4158" name="Line 14">
              <a:extLst>
                <a:ext uri="{FF2B5EF4-FFF2-40B4-BE49-F238E27FC236}">
                  <a16:creationId xmlns:a16="http://schemas.microsoft.com/office/drawing/2014/main" id="{7B1E5D54-7BD6-4458-BEBC-BC56813C1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6528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159" name="Line 15">
              <a:extLst>
                <a:ext uri="{FF2B5EF4-FFF2-40B4-BE49-F238E27FC236}">
                  <a16:creationId xmlns:a16="http://schemas.microsoft.com/office/drawing/2014/main" id="{C3A87E6E-CD55-4229-9429-1C7E62D5F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5376"/>
              <a:ext cx="72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4160" name="Text Box 16">
            <a:extLst>
              <a:ext uri="{FF2B5EF4-FFF2-40B4-BE49-F238E27FC236}">
                <a16:creationId xmlns:a16="http://schemas.microsoft.com/office/drawing/2014/main" id="{70FCED5F-F2F8-4BBD-8D14-FE80EEE5B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Source graph: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B65CAA65-458B-4E4A-B5B6-C2CBDA3A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F9A-C711-43B3-B5AC-53C442BC662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7F26274C-C660-48BC-8B40-279A758DE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Graphs and Trees</a:t>
            </a:r>
          </a:p>
        </p:txBody>
      </p:sp>
      <p:grpSp>
        <p:nvGrpSpPr>
          <p:cNvPr id="136198" name="Group 6">
            <a:extLst>
              <a:ext uri="{FF2B5EF4-FFF2-40B4-BE49-F238E27FC236}">
                <a16:creationId xmlns:a16="http://schemas.microsoft.com/office/drawing/2014/main" id="{7F1F7F02-16E9-47D2-B0B7-052E09D4733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24000"/>
            <a:ext cx="2819400" cy="4648200"/>
            <a:chOff x="4752" y="9012"/>
            <a:chExt cx="1584" cy="3745"/>
          </a:xfrm>
        </p:grpSpPr>
        <p:sp>
          <p:nvSpPr>
            <p:cNvPr id="136199" name="Oval 7">
              <a:extLst>
                <a:ext uri="{FF2B5EF4-FFF2-40B4-BE49-F238E27FC236}">
                  <a16:creationId xmlns:a16="http://schemas.microsoft.com/office/drawing/2014/main" id="{989C5D46-FD4B-4EB3-8E1C-BA4EB5523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9012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6200" name="Line 8">
              <a:extLst>
                <a:ext uri="{FF2B5EF4-FFF2-40B4-BE49-F238E27FC236}">
                  <a16:creationId xmlns:a16="http://schemas.microsoft.com/office/drawing/2014/main" id="{45CC5609-7A54-43AD-8A11-07095DAFB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9445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201" name="Oval 9">
              <a:extLst>
                <a:ext uri="{FF2B5EF4-FFF2-40B4-BE49-F238E27FC236}">
                  <a16:creationId xmlns:a16="http://schemas.microsoft.com/office/drawing/2014/main" id="{EB47F3D8-C3D8-4464-A32B-65C6A06B9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0165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6202" name="Line 10">
              <a:extLst>
                <a:ext uri="{FF2B5EF4-FFF2-40B4-BE49-F238E27FC236}">
                  <a16:creationId xmlns:a16="http://schemas.microsoft.com/office/drawing/2014/main" id="{248E22F8-BE84-404E-8AAC-DBC38DE8B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0597"/>
              <a:ext cx="43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203" name="Line 11">
              <a:extLst>
                <a:ext uri="{FF2B5EF4-FFF2-40B4-BE49-F238E27FC236}">
                  <a16:creationId xmlns:a16="http://schemas.microsoft.com/office/drawing/2014/main" id="{C61D919E-610D-4515-81A6-2A62B6175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10597"/>
              <a:ext cx="43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204" name="Oval 12">
              <a:extLst>
                <a:ext uri="{FF2B5EF4-FFF2-40B4-BE49-F238E27FC236}">
                  <a16:creationId xmlns:a16="http://schemas.microsoft.com/office/drawing/2014/main" id="{BE273CFC-544D-46B7-AE3B-95C5D6CA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173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6205" name="Oval 13">
              <a:extLst>
                <a:ext uri="{FF2B5EF4-FFF2-40B4-BE49-F238E27FC236}">
                  <a16:creationId xmlns:a16="http://schemas.microsoft.com/office/drawing/2014/main" id="{46BD63C7-4AF5-4029-9395-C0833258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11173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6206" name="Oval 14">
              <a:extLst>
                <a:ext uri="{FF2B5EF4-FFF2-40B4-BE49-F238E27FC236}">
                  <a16:creationId xmlns:a16="http://schemas.microsoft.com/office/drawing/2014/main" id="{BA2C7C33-2085-436D-84D7-7475BB8E3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12325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6207" name="Line 15">
              <a:extLst>
                <a:ext uri="{FF2B5EF4-FFF2-40B4-BE49-F238E27FC236}">
                  <a16:creationId xmlns:a16="http://schemas.microsoft.com/office/drawing/2014/main" id="{E595A831-7790-41F3-8CC4-284541D07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1160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6208" name="Group 16">
            <a:extLst>
              <a:ext uri="{FF2B5EF4-FFF2-40B4-BE49-F238E27FC236}">
                <a16:creationId xmlns:a16="http://schemas.microsoft.com/office/drawing/2014/main" id="{0A549FCE-FA9F-4400-94EB-A3E06A7A4D9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905000"/>
            <a:ext cx="3581400" cy="3962400"/>
            <a:chOff x="4464" y="2173"/>
            <a:chExt cx="2736" cy="2016"/>
          </a:xfrm>
        </p:grpSpPr>
        <p:sp>
          <p:nvSpPr>
            <p:cNvPr id="136209" name="Oval 17">
              <a:extLst>
                <a:ext uri="{FF2B5EF4-FFF2-40B4-BE49-F238E27FC236}">
                  <a16:creationId xmlns:a16="http://schemas.microsoft.com/office/drawing/2014/main" id="{CD959EE1-4626-4261-B190-2E072967C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173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6210" name="Line 18">
              <a:extLst>
                <a:ext uri="{FF2B5EF4-FFF2-40B4-BE49-F238E27FC236}">
                  <a16:creationId xmlns:a16="http://schemas.microsoft.com/office/drawing/2014/main" id="{530224AC-5AD1-47BE-942A-E3AF01AE0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6" y="2605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211" name="Line 19">
              <a:extLst>
                <a:ext uri="{FF2B5EF4-FFF2-40B4-BE49-F238E27FC236}">
                  <a16:creationId xmlns:a16="http://schemas.microsoft.com/office/drawing/2014/main" id="{E6DF1D8F-0FBC-4292-84B4-2A28EF808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605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212" name="Line 20">
              <a:extLst>
                <a:ext uri="{FF2B5EF4-FFF2-40B4-BE49-F238E27FC236}">
                  <a16:creationId xmlns:a16="http://schemas.microsoft.com/office/drawing/2014/main" id="{4FF9E635-BF1E-44F2-95A3-EC45CCF37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2605"/>
              <a:ext cx="57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213" name="Oval 21">
              <a:extLst>
                <a:ext uri="{FF2B5EF4-FFF2-40B4-BE49-F238E27FC236}">
                  <a16:creationId xmlns:a16="http://schemas.microsoft.com/office/drawing/2014/main" id="{8F7BBCA4-78EC-4463-A363-86FE7F507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93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6214" name="Oval 22">
              <a:extLst>
                <a:ext uri="{FF2B5EF4-FFF2-40B4-BE49-F238E27FC236}">
                  <a16:creationId xmlns:a16="http://schemas.microsoft.com/office/drawing/2014/main" id="{F77738C8-052C-4C03-AC09-07A7D5D28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181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6215" name="Oval 23">
              <a:extLst>
                <a:ext uri="{FF2B5EF4-FFF2-40B4-BE49-F238E27FC236}">
                  <a16:creationId xmlns:a16="http://schemas.microsoft.com/office/drawing/2014/main" id="{F075018F-EEE1-488E-8173-E23D9DAA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3037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6216" name="Line 24">
              <a:extLst>
                <a:ext uri="{FF2B5EF4-FFF2-40B4-BE49-F238E27FC236}">
                  <a16:creationId xmlns:a16="http://schemas.microsoft.com/office/drawing/2014/main" id="{D999410F-AF59-451A-ABF6-4A1B9AD3D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3469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217" name="Oval 25">
              <a:extLst>
                <a:ext uri="{FF2B5EF4-FFF2-40B4-BE49-F238E27FC236}">
                  <a16:creationId xmlns:a16="http://schemas.microsoft.com/office/drawing/2014/main" id="{3F49BFB9-D4C0-4DCE-A880-56E786E69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" y="3757"/>
              <a:ext cx="432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36218" name="Text Box 26">
            <a:extLst>
              <a:ext uri="{FF2B5EF4-FFF2-40B4-BE49-F238E27FC236}">
                <a16:creationId xmlns:a16="http://schemas.microsoft.com/office/drawing/2014/main" id="{E651CB50-04E8-4AB2-8340-2F83CC28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Tree1: root A</a:t>
            </a:r>
          </a:p>
        </p:txBody>
      </p:sp>
      <p:sp>
        <p:nvSpPr>
          <p:cNvPr id="136219" name="Text Box 27">
            <a:extLst>
              <a:ext uri="{FF2B5EF4-FFF2-40B4-BE49-F238E27FC236}">
                <a16:creationId xmlns:a16="http://schemas.microsoft.com/office/drawing/2014/main" id="{6C04D8F2-05AB-465C-BB25-986A4CD15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Tree2:  root 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1345E71-6ED8-4222-A44E-43FF93EC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46AC-D0C7-4882-A55C-F97C2C43795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DB64C8F6-74AA-456A-9FEB-1D1A07018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800" b="1">
                <a:latin typeface="Tahoma" panose="020B0604030504040204" pitchFamily="34" charset="0"/>
              </a:rPr>
              <a:t>A spanning tree of an undirected graph</a:t>
            </a:r>
          </a:p>
        </p:txBody>
      </p:sp>
      <p:sp>
        <p:nvSpPr>
          <p:cNvPr id="138246" name="Text Box 6">
            <a:extLst>
              <a:ext uri="{FF2B5EF4-FFF2-40B4-BE49-F238E27FC236}">
                <a16:creationId xmlns:a16="http://schemas.microsoft.com/office/drawing/2014/main" id="{0C75AA3B-B67F-42C7-BD16-AC2E0AD8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686800" cy="1565275"/>
          </a:xfrm>
          <a:prstGeom prst="rect">
            <a:avLst/>
          </a:prstGeom>
          <a:solidFill>
            <a:srgbClr val="E5E7C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A sub-graph that contains all the vertices, and no cycles.</a:t>
            </a:r>
            <a:br>
              <a:rPr lang="en-US" altLang="en-US" sz="2400">
                <a:latin typeface="Tahoma" panose="020B0604030504040204" pitchFamily="34" charset="0"/>
              </a:rPr>
            </a:br>
            <a:br>
              <a:rPr lang="en-US" altLang="en-US" sz="2400">
                <a:latin typeface="Tahoma" panose="020B0604030504040204" pitchFamily="34" charset="0"/>
              </a:rPr>
            </a:br>
            <a:r>
              <a:rPr lang="en-US" altLang="en-US" sz="2400">
                <a:latin typeface="Tahoma" panose="020B0604030504040204" pitchFamily="34" charset="0"/>
              </a:rPr>
              <a:t>If we add any edge to the spanning tree, it forms a cycle, and the tree becomes a graph </a:t>
            </a:r>
          </a:p>
        </p:txBody>
      </p:sp>
      <p:grpSp>
        <p:nvGrpSpPr>
          <p:cNvPr id="138247" name="Group 7">
            <a:extLst>
              <a:ext uri="{FF2B5EF4-FFF2-40B4-BE49-F238E27FC236}">
                <a16:creationId xmlns:a16="http://schemas.microsoft.com/office/drawing/2014/main" id="{0463A13E-9C08-452A-9845-74A142E6D5F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10000"/>
            <a:ext cx="3657600" cy="2678113"/>
            <a:chOff x="5328" y="8472"/>
            <a:chExt cx="2448" cy="2016"/>
          </a:xfrm>
        </p:grpSpPr>
        <p:sp>
          <p:nvSpPr>
            <p:cNvPr id="138248" name="Line 8">
              <a:extLst>
                <a:ext uri="{FF2B5EF4-FFF2-40B4-BE49-F238E27FC236}">
                  <a16:creationId xmlns:a16="http://schemas.microsoft.com/office/drawing/2014/main" id="{DA97B6C7-A03A-403B-B5A4-AC0EB1FAF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6" y="8904"/>
              <a:ext cx="1872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49" name="Oval 9">
              <a:extLst>
                <a:ext uri="{FF2B5EF4-FFF2-40B4-BE49-F238E27FC236}">
                  <a16:creationId xmlns:a16="http://schemas.microsoft.com/office/drawing/2014/main" id="{3900409A-A472-4E7B-ABEC-22807DED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8250" name="Oval 10">
              <a:extLst>
                <a:ext uri="{FF2B5EF4-FFF2-40B4-BE49-F238E27FC236}">
                  <a16:creationId xmlns:a16="http://schemas.microsoft.com/office/drawing/2014/main" id="{1C2CAF28-220F-404B-A144-39BB673D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B</a:t>
              </a:r>
            </a:p>
          </p:txBody>
        </p:sp>
        <p:sp>
          <p:nvSpPr>
            <p:cNvPr id="138251" name="Oval 11">
              <a:extLst>
                <a:ext uri="{FF2B5EF4-FFF2-40B4-BE49-F238E27FC236}">
                  <a16:creationId xmlns:a16="http://schemas.microsoft.com/office/drawing/2014/main" id="{45F5B142-2ED3-48F8-9FE3-567B1327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9912"/>
              <a:ext cx="432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8252" name="Oval 12">
              <a:extLst>
                <a:ext uri="{FF2B5EF4-FFF2-40B4-BE49-F238E27FC236}">
                  <a16:creationId xmlns:a16="http://schemas.microsoft.com/office/drawing/2014/main" id="{ECA05945-3FB0-4D24-A054-A0CFA645F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10056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D</a:t>
              </a:r>
            </a:p>
          </p:txBody>
        </p:sp>
        <p:sp>
          <p:nvSpPr>
            <p:cNvPr id="138253" name="Line 13">
              <a:extLst>
                <a:ext uri="{FF2B5EF4-FFF2-40B4-BE49-F238E27FC236}">
                  <a16:creationId xmlns:a16="http://schemas.microsoft.com/office/drawing/2014/main" id="{93207E43-60E4-4980-BD52-3B78773AB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" y="86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54" name="Line 14">
              <a:extLst>
                <a:ext uri="{FF2B5EF4-FFF2-40B4-BE49-F238E27FC236}">
                  <a16:creationId xmlns:a16="http://schemas.microsoft.com/office/drawing/2014/main" id="{9B9F3E03-0A3C-4FF8-A26B-B224593CD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890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55" name="Line 15">
              <a:extLst>
                <a:ext uri="{FF2B5EF4-FFF2-40B4-BE49-F238E27FC236}">
                  <a16:creationId xmlns:a16="http://schemas.microsoft.com/office/drawing/2014/main" id="{95C40960-B364-4E2A-805D-0B2365C6A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102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8271" name="Oval 31">
            <a:extLst>
              <a:ext uri="{FF2B5EF4-FFF2-40B4-BE49-F238E27FC236}">
                <a16:creationId xmlns:a16="http://schemas.microsoft.com/office/drawing/2014/main" id="{64744C87-B31E-457E-8355-7964BA3DC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860425" cy="5746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8272" name="Oval 32">
            <a:extLst>
              <a:ext uri="{FF2B5EF4-FFF2-40B4-BE49-F238E27FC236}">
                <a16:creationId xmlns:a16="http://schemas.microsoft.com/office/drawing/2014/main" id="{A9697CB0-D8AE-4155-8CA3-0F74F543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5" y="3810000"/>
            <a:ext cx="860425" cy="5746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B</a:t>
            </a:r>
          </a:p>
        </p:txBody>
      </p:sp>
      <p:sp>
        <p:nvSpPr>
          <p:cNvPr id="138273" name="Oval 33">
            <a:extLst>
              <a:ext uri="{FF2B5EF4-FFF2-40B4-BE49-F238E27FC236}">
                <a16:creationId xmlns:a16="http://schemas.microsoft.com/office/drawing/2014/main" id="{34FFF1CD-ED24-434D-8944-B1DE50E3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22938"/>
            <a:ext cx="646113" cy="5746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8274" name="Oval 34">
            <a:extLst>
              <a:ext uri="{FF2B5EF4-FFF2-40B4-BE49-F238E27FC236}">
                <a16:creationId xmlns:a16="http://schemas.microsoft.com/office/drawing/2014/main" id="{BFDE4259-33BC-4A83-A2E3-6701DAEEE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5" y="5915025"/>
            <a:ext cx="860425" cy="5730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D</a:t>
            </a:r>
          </a:p>
        </p:txBody>
      </p:sp>
      <p:sp>
        <p:nvSpPr>
          <p:cNvPr id="138275" name="Line 35">
            <a:extLst>
              <a:ext uri="{FF2B5EF4-FFF2-40B4-BE49-F238E27FC236}">
                <a16:creationId xmlns:a16="http://schemas.microsoft.com/office/drawing/2014/main" id="{A83E4589-889A-4590-8667-AFF3F89A5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1025" y="4002088"/>
            <a:ext cx="19367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8276" name="Line 36">
            <a:extLst>
              <a:ext uri="{FF2B5EF4-FFF2-40B4-BE49-F238E27FC236}">
                <a16:creationId xmlns:a16="http://schemas.microsoft.com/office/drawing/2014/main" id="{AA011DA4-7201-4C7F-8DB0-D4C9CC9D6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4384675"/>
            <a:ext cx="0" cy="13382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8277" name="Line 37">
            <a:extLst>
              <a:ext uri="{FF2B5EF4-FFF2-40B4-BE49-F238E27FC236}">
                <a16:creationId xmlns:a16="http://schemas.microsoft.com/office/drawing/2014/main" id="{ED9E4962-2A7E-494B-8218-84900A207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3" y="6105525"/>
            <a:ext cx="2151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8278" name="Text Box 38">
            <a:extLst>
              <a:ext uri="{FF2B5EF4-FFF2-40B4-BE49-F238E27FC236}">
                <a16:creationId xmlns:a16="http://schemas.microsoft.com/office/drawing/2014/main" id="{4490C1E9-A19E-4BE0-8750-6657B8310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graph</a:t>
            </a:r>
          </a:p>
        </p:txBody>
      </p:sp>
      <p:sp>
        <p:nvSpPr>
          <p:cNvPr id="138279" name="Text Box 39">
            <a:extLst>
              <a:ext uri="{FF2B5EF4-FFF2-40B4-BE49-F238E27FC236}">
                <a16:creationId xmlns:a16="http://schemas.microsoft.com/office/drawing/2014/main" id="{DD963E7C-BC30-4925-BCE4-EFA165D24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62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spanning 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23567717-F201-401A-B46B-E389BA44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DBC-2C0C-44E3-B2AF-15ABF6DBE38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8CAF1899-9BBA-4C8C-B3B0-8653E4F81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Examples</a:t>
            </a:r>
          </a:p>
        </p:txBody>
      </p:sp>
      <p:grpSp>
        <p:nvGrpSpPr>
          <p:cNvPr id="139269" name="Group 5">
            <a:extLst>
              <a:ext uri="{FF2B5EF4-FFF2-40B4-BE49-F238E27FC236}">
                <a16:creationId xmlns:a16="http://schemas.microsoft.com/office/drawing/2014/main" id="{443AAD16-FA02-4525-A41F-8CA3E7C597F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00200"/>
            <a:ext cx="7543800" cy="5029200"/>
            <a:chOff x="2304" y="7632"/>
            <a:chExt cx="7200" cy="5040"/>
          </a:xfrm>
        </p:grpSpPr>
        <p:grpSp>
          <p:nvGrpSpPr>
            <p:cNvPr id="139270" name="Group 6">
              <a:extLst>
                <a:ext uri="{FF2B5EF4-FFF2-40B4-BE49-F238E27FC236}">
                  <a16:creationId xmlns:a16="http://schemas.microsoft.com/office/drawing/2014/main" id="{A6CD1CD9-B833-48D1-8DA2-3772D39CC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32"/>
              <a:ext cx="2448" cy="2016"/>
              <a:chOff x="4176" y="7632"/>
              <a:chExt cx="2448" cy="2016"/>
            </a:xfrm>
          </p:grpSpPr>
          <p:sp>
            <p:nvSpPr>
              <p:cNvPr id="139271" name="Oval 7">
                <a:extLst>
                  <a:ext uri="{FF2B5EF4-FFF2-40B4-BE49-F238E27FC236}">
                    <a16:creationId xmlns:a16="http://schemas.microsoft.com/office/drawing/2014/main" id="{925AB38C-DD68-4FC9-BBF8-4A0033DCA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7632"/>
                <a:ext cx="576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39272" name="Oval 8">
                <a:extLst>
                  <a:ext uri="{FF2B5EF4-FFF2-40B4-BE49-F238E27FC236}">
                    <a16:creationId xmlns:a16="http://schemas.microsoft.com/office/drawing/2014/main" id="{FFAAAE74-9335-4F61-95AE-C552FC443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8" y="7632"/>
                <a:ext cx="576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139273" name="Oval 9">
                <a:extLst>
                  <a:ext uri="{FF2B5EF4-FFF2-40B4-BE49-F238E27FC236}">
                    <a16:creationId xmlns:a16="http://schemas.microsoft.com/office/drawing/2014/main" id="{7F06A1EB-DC1D-45CB-908C-8C5EA08D4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9072"/>
                <a:ext cx="432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39274" name="Oval 10">
                <a:extLst>
                  <a:ext uri="{FF2B5EF4-FFF2-40B4-BE49-F238E27FC236}">
                    <a16:creationId xmlns:a16="http://schemas.microsoft.com/office/drawing/2014/main" id="{48C9B1CE-9761-411B-A932-0A13632D5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8" y="9216"/>
                <a:ext cx="576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39275" name="Line 11">
                <a:extLst>
                  <a:ext uri="{FF2B5EF4-FFF2-40B4-BE49-F238E27FC236}">
                    <a16:creationId xmlns:a16="http://schemas.microsoft.com/office/drawing/2014/main" id="{33931BE4-661A-4B3A-AB5F-26C06EE14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7776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76" name="Line 12">
                <a:extLst>
                  <a:ext uri="{FF2B5EF4-FFF2-40B4-BE49-F238E27FC236}">
                    <a16:creationId xmlns:a16="http://schemas.microsoft.com/office/drawing/2014/main" id="{6DE7764D-77A6-4A39-8415-3DAE23EDD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8064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77" name="Line 13">
                <a:extLst>
                  <a:ext uri="{FF2B5EF4-FFF2-40B4-BE49-F238E27FC236}">
                    <a16:creationId xmlns:a16="http://schemas.microsoft.com/office/drawing/2014/main" id="{C5B145A7-F074-46BC-86F5-90F4B1222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936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9278" name="Group 14">
              <a:extLst>
                <a:ext uri="{FF2B5EF4-FFF2-40B4-BE49-F238E27FC236}">
                  <a16:creationId xmlns:a16="http://schemas.microsoft.com/office/drawing/2014/main" id="{0A1D1538-0375-463B-8C43-26E46AB49E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6" y="7776"/>
              <a:ext cx="2448" cy="2016"/>
              <a:chOff x="4320" y="10656"/>
              <a:chExt cx="2448" cy="2016"/>
            </a:xfrm>
          </p:grpSpPr>
          <p:sp>
            <p:nvSpPr>
              <p:cNvPr id="139279" name="Line 15">
                <a:extLst>
                  <a:ext uri="{FF2B5EF4-FFF2-40B4-BE49-F238E27FC236}">
                    <a16:creationId xmlns:a16="http://schemas.microsoft.com/office/drawing/2014/main" id="{04378E37-8E1D-48BF-B2CD-BCB988C6C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11088"/>
                <a:ext cx="1872" cy="115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80" name="Oval 16">
                <a:extLst>
                  <a:ext uri="{FF2B5EF4-FFF2-40B4-BE49-F238E27FC236}">
                    <a16:creationId xmlns:a16="http://schemas.microsoft.com/office/drawing/2014/main" id="{2E4D16B0-4598-4574-A24B-198020755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0656"/>
                <a:ext cx="576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39281" name="Oval 17">
                <a:extLst>
                  <a:ext uri="{FF2B5EF4-FFF2-40B4-BE49-F238E27FC236}">
                    <a16:creationId xmlns:a16="http://schemas.microsoft.com/office/drawing/2014/main" id="{E1A70E8F-7805-44E1-8D5E-1FC804892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" y="10656"/>
                <a:ext cx="576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139282" name="Oval 18">
                <a:extLst>
                  <a:ext uri="{FF2B5EF4-FFF2-40B4-BE49-F238E27FC236}">
                    <a16:creationId xmlns:a16="http://schemas.microsoft.com/office/drawing/2014/main" id="{D449D85B-2357-4F22-8AB5-E0F240E1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2096"/>
                <a:ext cx="432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39283" name="Oval 19">
                <a:extLst>
                  <a:ext uri="{FF2B5EF4-FFF2-40B4-BE49-F238E27FC236}">
                    <a16:creationId xmlns:a16="http://schemas.microsoft.com/office/drawing/2014/main" id="{89BDF587-8835-43DC-B171-FEFFD895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" y="12240"/>
                <a:ext cx="576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39284" name="Line 20">
                <a:extLst>
                  <a:ext uri="{FF2B5EF4-FFF2-40B4-BE49-F238E27FC236}">
                    <a16:creationId xmlns:a16="http://schemas.microsoft.com/office/drawing/2014/main" id="{46F00933-D1F9-45D9-A2FB-91EC86D56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1088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85" name="Line 21">
                <a:extLst>
                  <a:ext uri="{FF2B5EF4-FFF2-40B4-BE49-F238E27FC236}">
                    <a16:creationId xmlns:a16="http://schemas.microsoft.com/office/drawing/2014/main" id="{B86E8950-EB77-4308-BD3A-A6A3AE523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2384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9286" name="Group 22">
              <a:extLst>
                <a:ext uri="{FF2B5EF4-FFF2-40B4-BE49-F238E27FC236}">
                  <a16:creationId xmlns:a16="http://schemas.microsoft.com/office/drawing/2014/main" id="{FFC5BE53-FC70-458A-8B96-08C027395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0656"/>
              <a:ext cx="2448" cy="2016"/>
              <a:chOff x="4752" y="10656"/>
              <a:chExt cx="2448" cy="2016"/>
            </a:xfrm>
          </p:grpSpPr>
          <p:sp>
            <p:nvSpPr>
              <p:cNvPr id="139287" name="Line 23">
                <a:extLst>
                  <a:ext uri="{FF2B5EF4-FFF2-40B4-BE49-F238E27FC236}">
                    <a16:creationId xmlns:a16="http://schemas.microsoft.com/office/drawing/2014/main" id="{AC6610D3-3700-4D34-8968-63A2A7698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11088"/>
                <a:ext cx="1872" cy="115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88" name="Oval 24">
                <a:extLst>
                  <a:ext uri="{FF2B5EF4-FFF2-40B4-BE49-F238E27FC236}">
                    <a16:creationId xmlns:a16="http://schemas.microsoft.com/office/drawing/2014/main" id="{CD8D719E-0954-4E2D-AFAD-6871FC76C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656"/>
                <a:ext cx="576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39289" name="Oval 25">
                <a:extLst>
                  <a:ext uri="{FF2B5EF4-FFF2-40B4-BE49-F238E27FC236}">
                    <a16:creationId xmlns:a16="http://schemas.microsoft.com/office/drawing/2014/main" id="{7C17F658-73A6-4621-A5B2-CBA2C349C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4" y="10656"/>
                <a:ext cx="576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139290" name="Oval 26">
                <a:extLst>
                  <a:ext uri="{FF2B5EF4-FFF2-40B4-BE49-F238E27FC236}">
                    <a16:creationId xmlns:a16="http://schemas.microsoft.com/office/drawing/2014/main" id="{F71123DB-9D67-4A13-BE1C-0A97D42E3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2096"/>
                <a:ext cx="432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39291" name="Oval 27">
                <a:extLst>
                  <a:ext uri="{FF2B5EF4-FFF2-40B4-BE49-F238E27FC236}">
                    <a16:creationId xmlns:a16="http://schemas.microsoft.com/office/drawing/2014/main" id="{A44A5793-3759-40E3-BED9-64D2F05FD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4" y="12240"/>
                <a:ext cx="576" cy="432"/>
              </a:xfrm>
              <a:prstGeom prst="ellipse">
                <a:avLst/>
              </a:prstGeom>
              <a:solidFill>
                <a:srgbClr val="E5E7CF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tx2"/>
                    </a:solidFill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39292" name="Line 28">
                <a:extLst>
                  <a:ext uri="{FF2B5EF4-FFF2-40B4-BE49-F238E27FC236}">
                    <a16:creationId xmlns:a16="http://schemas.microsoft.com/office/drawing/2014/main" id="{A1C41B27-C6C4-4852-9AD1-2E9D0DB1C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10800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293" name="Line 29">
                <a:extLst>
                  <a:ext uri="{FF2B5EF4-FFF2-40B4-BE49-F238E27FC236}">
                    <a16:creationId xmlns:a16="http://schemas.microsoft.com/office/drawing/2014/main" id="{FA82A7FA-92E5-415F-9718-347507B48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12384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39294" name="Text Box 30">
            <a:extLst>
              <a:ext uri="{FF2B5EF4-FFF2-40B4-BE49-F238E27FC236}">
                <a16:creationId xmlns:a16="http://schemas.microsoft.com/office/drawing/2014/main" id="{996594C7-EE0D-4E36-9C16-F255FEB6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3048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All spanning trees of the graph on the previous slide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134053E8-39FB-4577-AB53-8158E13E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2700-672A-416C-AA93-21E9398EF80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F312E3DF-753D-4F98-B1CB-C0D347164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Complete graphs</a:t>
            </a:r>
          </a:p>
        </p:txBody>
      </p:sp>
      <p:sp>
        <p:nvSpPr>
          <p:cNvPr id="141317" name="Text Box 5">
            <a:extLst>
              <a:ext uri="{FF2B5EF4-FFF2-40B4-BE49-F238E27FC236}">
                <a16:creationId xmlns:a16="http://schemas.microsoft.com/office/drawing/2014/main" id="{09225620-B798-4289-BE13-CDB684605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6477000" cy="835025"/>
          </a:xfrm>
          <a:prstGeom prst="rect">
            <a:avLst/>
          </a:prstGeom>
          <a:solidFill>
            <a:srgbClr val="E5E7C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Graphs with all edges present – each vertex is connected to all other vertices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1318" name="Text Box 6">
            <a:extLst>
              <a:ext uri="{FF2B5EF4-FFF2-40B4-BE49-F238E27FC236}">
                <a16:creationId xmlns:a16="http://schemas.microsoft.com/office/drawing/2014/main" id="{1D23D111-ECFC-487E-A9A2-697BD84EA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2590800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Dense graphs</a:t>
            </a:r>
            <a:r>
              <a:rPr lang="en-US" altLang="en-US" sz="2400">
                <a:latin typeface="Tahoma" panose="020B0604030504040204" pitchFamily="34" charset="0"/>
              </a:rPr>
              <a:t>: relatively few of the possible edges are missing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Sparse graphs</a:t>
            </a:r>
            <a:r>
              <a:rPr lang="en-US" altLang="en-US" sz="2400">
                <a:latin typeface="Tahoma" panose="020B0604030504040204" pitchFamily="34" charset="0"/>
              </a:rPr>
              <a:t>: relatively few of the possible edges are present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41319" name="Group 7">
            <a:extLst>
              <a:ext uri="{FF2B5EF4-FFF2-40B4-BE49-F238E27FC236}">
                <a16:creationId xmlns:a16="http://schemas.microsoft.com/office/drawing/2014/main" id="{33CBD8AC-1F05-41DF-8E51-FD4BBAFD7F2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09800"/>
            <a:ext cx="5837238" cy="3178175"/>
            <a:chOff x="3168" y="4176"/>
            <a:chExt cx="4176" cy="2304"/>
          </a:xfrm>
        </p:grpSpPr>
        <p:sp>
          <p:nvSpPr>
            <p:cNvPr id="141320" name="Line 8">
              <a:extLst>
                <a:ext uri="{FF2B5EF4-FFF2-40B4-BE49-F238E27FC236}">
                  <a16:creationId xmlns:a16="http://schemas.microsoft.com/office/drawing/2014/main" id="{E14D8656-6592-4D4C-AAB0-0126D9DB8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4608"/>
              <a:ext cx="288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21" name="Oval 9">
              <a:extLst>
                <a:ext uri="{FF2B5EF4-FFF2-40B4-BE49-F238E27FC236}">
                  <a16:creationId xmlns:a16="http://schemas.microsoft.com/office/drawing/2014/main" id="{0ACBAA1C-6E40-4109-9C21-1DD459AB9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4176"/>
              <a:ext cx="576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1322" name="Oval 10">
              <a:extLst>
                <a:ext uri="{FF2B5EF4-FFF2-40B4-BE49-F238E27FC236}">
                  <a16:creationId xmlns:a16="http://schemas.microsoft.com/office/drawing/2014/main" id="{D84172D8-4732-40EF-880F-72FD332B4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4176"/>
              <a:ext cx="576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1323" name="Line 11">
              <a:extLst>
                <a:ext uri="{FF2B5EF4-FFF2-40B4-BE49-F238E27FC236}">
                  <a16:creationId xmlns:a16="http://schemas.microsoft.com/office/drawing/2014/main" id="{7628FBC4-2FE6-4AD3-8385-656CA8FB3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446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24" name="Oval 12">
              <a:extLst>
                <a:ext uri="{FF2B5EF4-FFF2-40B4-BE49-F238E27FC236}">
                  <a16:creationId xmlns:a16="http://schemas.microsoft.com/office/drawing/2014/main" id="{ABF3B1CF-B715-499F-BF14-948CE5830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5328"/>
              <a:ext cx="576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1325" name="Oval 13">
              <a:extLst>
                <a:ext uri="{FF2B5EF4-FFF2-40B4-BE49-F238E27FC236}">
                  <a16:creationId xmlns:a16="http://schemas.microsoft.com/office/drawing/2014/main" id="{87704DD2-0AB7-4199-9F62-91306CFDC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" y="5472"/>
              <a:ext cx="576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41326" name="Oval 14">
              <a:extLst>
                <a:ext uri="{FF2B5EF4-FFF2-40B4-BE49-F238E27FC236}">
                  <a16:creationId xmlns:a16="http://schemas.microsoft.com/office/drawing/2014/main" id="{EC9EDA37-0DDB-47BE-953F-B7C81856D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6048"/>
              <a:ext cx="576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1327" name="Line 15">
              <a:extLst>
                <a:ext uri="{FF2B5EF4-FFF2-40B4-BE49-F238E27FC236}">
                  <a16:creationId xmlns:a16="http://schemas.microsoft.com/office/drawing/2014/main" id="{A7DC477A-3DF1-4E77-83B2-BB4F37E70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4608"/>
              <a:ext cx="28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28" name="Line 16">
              <a:extLst>
                <a:ext uri="{FF2B5EF4-FFF2-40B4-BE49-F238E27FC236}">
                  <a16:creationId xmlns:a16="http://schemas.microsoft.com/office/drawing/2014/main" id="{C5998917-62F6-4C35-B7FD-14D2F5F85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5616"/>
              <a:ext cx="86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29" name="Line 17">
              <a:extLst>
                <a:ext uri="{FF2B5EF4-FFF2-40B4-BE49-F238E27FC236}">
                  <a16:creationId xmlns:a16="http://schemas.microsoft.com/office/drawing/2014/main" id="{4AE5BB18-3AA0-426B-A18E-C926EA01C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4608"/>
              <a:ext cx="1872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30" name="Line 18">
              <a:extLst>
                <a:ext uri="{FF2B5EF4-FFF2-40B4-BE49-F238E27FC236}">
                  <a16:creationId xmlns:a16="http://schemas.microsoft.com/office/drawing/2014/main" id="{EEB6E9E3-7B20-4CF6-A4FB-B05BE686B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5472"/>
              <a:ext cx="302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31" name="Line 19">
              <a:extLst>
                <a:ext uri="{FF2B5EF4-FFF2-40B4-BE49-F238E27FC236}">
                  <a16:creationId xmlns:a16="http://schemas.microsoft.com/office/drawing/2014/main" id="{A897FB91-9455-4331-9B1B-128AC0459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" y="4608"/>
              <a:ext cx="1008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32" name="Line 20">
              <a:extLst>
                <a:ext uri="{FF2B5EF4-FFF2-40B4-BE49-F238E27FC236}">
                  <a16:creationId xmlns:a16="http://schemas.microsoft.com/office/drawing/2014/main" id="{944F2584-F761-40C5-880F-3542BE31A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5760"/>
              <a:ext cx="15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33" name="Line 21">
              <a:extLst>
                <a:ext uri="{FF2B5EF4-FFF2-40B4-BE49-F238E27FC236}">
                  <a16:creationId xmlns:a16="http://schemas.microsoft.com/office/drawing/2014/main" id="{EC477265-DCE8-4924-89EA-EC26ED402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4608"/>
              <a:ext cx="864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34" name="Line 22">
              <a:extLst>
                <a:ext uri="{FF2B5EF4-FFF2-40B4-BE49-F238E27FC236}">
                  <a16:creationId xmlns:a16="http://schemas.microsoft.com/office/drawing/2014/main" id="{AB341011-44BA-4CED-A6A6-AC2D7FEAD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4608"/>
              <a:ext cx="72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1335" name="Text Box 23">
            <a:extLst>
              <a:ext uri="{FF2B5EF4-FFF2-40B4-BE49-F238E27FC236}">
                <a16:creationId xmlns:a16="http://schemas.microsoft.com/office/drawing/2014/main" id="{54FC7383-CB18-4B42-84E6-786293BC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ahoma" panose="020B0604030504040204" pitchFamily="34" charset="0"/>
              </a:rPr>
              <a:t>A complete graph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148B1453-0625-4ED2-9BFF-CD1F98EB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2CF8-0E24-4BD9-BA04-FF980EF9D85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3B0B4FBA-4F2C-4EB4-8CD1-D53E5CC4A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800" b="1">
                <a:latin typeface="Tahoma" panose="020B0604030504040204" pitchFamily="34" charset="0"/>
              </a:rPr>
              <a:t>Weighted graphs  and Networks</a:t>
            </a:r>
          </a:p>
        </p:txBody>
      </p:sp>
      <p:sp>
        <p:nvSpPr>
          <p:cNvPr id="143366" name="Text Box 6">
            <a:extLst>
              <a:ext uri="{FF2B5EF4-FFF2-40B4-BE49-F238E27FC236}">
                <a16:creationId xmlns:a16="http://schemas.microsoft.com/office/drawing/2014/main" id="{4DE9C15B-3E71-40CF-B48E-F57C1703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8229600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Weighted graphs</a:t>
            </a:r>
            <a:r>
              <a:rPr lang="en-US" altLang="en-US" sz="2800" b="1">
                <a:latin typeface="Tahoma" panose="020B0604030504040204" pitchFamily="34" charset="0"/>
              </a:rPr>
              <a:t> – </a:t>
            </a:r>
            <a:r>
              <a:rPr lang="en-US" altLang="en-US" sz="2400">
                <a:latin typeface="Tahoma" panose="020B0604030504040204" pitchFamily="34" charset="0"/>
              </a:rPr>
              <a:t>weights are assigned to each edge (e.g. road map)</a:t>
            </a:r>
            <a:endParaRPr lang="en-US" altLang="en-US" sz="24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Networks: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  <a:r>
              <a:rPr lang="en-US" altLang="en-US" sz="2400">
                <a:latin typeface="Tahoma" panose="020B0604030504040204" pitchFamily="34" charset="0"/>
              </a:rPr>
              <a:t>directed weighted graphs (some theories allow networks to be undirected)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367" name="Oval 7">
            <a:extLst>
              <a:ext uri="{FF2B5EF4-FFF2-40B4-BE49-F238E27FC236}">
                <a16:creationId xmlns:a16="http://schemas.microsoft.com/office/drawing/2014/main" id="{0C112467-718C-42CA-8478-4D068EA5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24400"/>
            <a:ext cx="838200" cy="8382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368" name="Oval 8">
            <a:extLst>
              <a:ext uri="{FF2B5EF4-FFF2-40B4-BE49-F238E27FC236}">
                <a16:creationId xmlns:a16="http://schemas.microsoft.com/office/drawing/2014/main" id="{5A54B6DA-04C4-4427-B229-881929F0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914400" cy="6096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369" name="Oval 9">
            <a:extLst>
              <a:ext uri="{FF2B5EF4-FFF2-40B4-BE49-F238E27FC236}">
                <a16:creationId xmlns:a16="http://schemas.microsoft.com/office/drawing/2014/main" id="{48ADCC3B-1703-41BC-837D-F38608A8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91200"/>
            <a:ext cx="990600" cy="5334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370" name="Oval 10">
            <a:extLst>
              <a:ext uri="{FF2B5EF4-FFF2-40B4-BE49-F238E27FC236}">
                <a16:creationId xmlns:a16="http://schemas.microsoft.com/office/drawing/2014/main" id="{F8B5D7A6-C5ED-477A-9268-34796344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762000" cy="6858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3371" name="Line 11">
            <a:extLst>
              <a:ext uri="{FF2B5EF4-FFF2-40B4-BE49-F238E27FC236}">
                <a16:creationId xmlns:a16="http://schemas.microsoft.com/office/drawing/2014/main" id="{1ABA3F9D-5A51-4FCB-AE5A-F9B4F1D966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5720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372" name="Line 12">
            <a:extLst>
              <a:ext uri="{FF2B5EF4-FFF2-40B4-BE49-F238E27FC236}">
                <a16:creationId xmlns:a16="http://schemas.microsoft.com/office/drawing/2014/main" id="{4393CA3D-131F-4DA1-9120-240B83C881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76800"/>
            <a:ext cx="3352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373" name="Line 13">
            <a:extLst>
              <a:ext uri="{FF2B5EF4-FFF2-40B4-BE49-F238E27FC236}">
                <a16:creationId xmlns:a16="http://schemas.microsoft.com/office/drawing/2014/main" id="{F1C95095-6FDC-4147-A683-4596C898C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343400"/>
            <a:ext cx="1981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374" name="Line 14">
            <a:extLst>
              <a:ext uri="{FF2B5EF4-FFF2-40B4-BE49-F238E27FC236}">
                <a16:creationId xmlns:a16="http://schemas.microsoft.com/office/drawing/2014/main" id="{44170182-6189-4071-855E-7540A37E3D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4648200"/>
            <a:ext cx="457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375" name="Line 15">
            <a:extLst>
              <a:ext uri="{FF2B5EF4-FFF2-40B4-BE49-F238E27FC236}">
                <a16:creationId xmlns:a16="http://schemas.microsoft.com/office/drawing/2014/main" id="{DAABEA71-851F-4736-822C-EA73B74890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029200"/>
            <a:ext cx="1828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376" name="Text Box 16">
            <a:extLst>
              <a:ext uri="{FF2B5EF4-FFF2-40B4-BE49-F238E27FC236}">
                <a16:creationId xmlns:a16="http://schemas.microsoft.com/office/drawing/2014/main" id="{2C6D4890-A8D7-43AE-8942-C683A625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377" name="Text Box 17">
            <a:extLst>
              <a:ext uri="{FF2B5EF4-FFF2-40B4-BE49-F238E27FC236}">
                <a16:creationId xmlns:a16="http://schemas.microsoft.com/office/drawing/2014/main" id="{122D8082-90F3-4268-BD5D-BFB7A828D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378" name="Text Box 18">
            <a:extLst>
              <a:ext uri="{FF2B5EF4-FFF2-40B4-BE49-F238E27FC236}">
                <a16:creationId xmlns:a16="http://schemas.microsoft.com/office/drawing/2014/main" id="{3EA5E621-A3CD-4510-B48F-CAE759C70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379" name="Text Box 19">
            <a:extLst>
              <a:ext uri="{FF2B5EF4-FFF2-40B4-BE49-F238E27FC236}">
                <a16:creationId xmlns:a16="http://schemas.microsoft.com/office/drawing/2014/main" id="{294F64B7-7DB1-4FDE-A59F-4C7A34359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1A8FA069-813B-434D-B18F-EA5F16E8A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C11C4E1-33DB-475C-8043-0AB83F9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5882-E016-4365-BC0F-65A5E6B00D7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55ADD936-5CD8-4542-839F-CE4CF9EDE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Graph Representation</a:t>
            </a: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ED13259A-11A9-4A3A-84C1-9AAA676FD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480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  <a:p>
            <a:endParaRPr lang="en-US" altLang="en-US">
              <a:latin typeface="Tahoma" panose="020B0604030504040204" pitchFamily="34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3200">
                <a:latin typeface="Tahoma" panose="020B0604030504040204" pitchFamily="34" charset="0"/>
              </a:rPr>
              <a:t>Adjacency matrix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Adjacency lists</a:t>
            </a:r>
            <a:endParaRPr lang="en-US" altLang="en-US" sz="3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61DCCE2-1CCB-4D33-9FCA-0AC94020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77D6-A08E-4DB3-92A5-2EAA4292B1A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99CBDAD2-D3B3-4C9B-B1C9-C9E33120F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800" b="1">
                <a:latin typeface="Tahoma" panose="020B0604030504040204" pitchFamily="34" charset="0"/>
              </a:rPr>
              <a:t>Adjacency matrix – undirected graphs</a:t>
            </a: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4F9A8D95-DAD4-40EA-B943-657FE358F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5181600" cy="4303713"/>
          </a:xfrm>
          <a:prstGeom prst="rect">
            <a:avLst/>
          </a:prstGeom>
          <a:solidFill>
            <a:srgbClr val="E5E7C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Vertices:	A,B,C,D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Edges:	AC, AB, AD, BD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 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		A	B	C	D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 	A	0	</a:t>
            </a: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1	1	1</a:t>
            </a:r>
            <a:endParaRPr lang="en-US" altLang="en-US" sz="2400" b="1">
              <a:solidFill>
                <a:schemeClr val="hlink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	B	</a:t>
            </a: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2400" b="1">
                <a:latin typeface="Tahoma" panose="020B0604030504040204" pitchFamily="34" charset="0"/>
              </a:rPr>
              <a:t>	0	0	</a:t>
            </a: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lang="en-US" altLang="en-US" sz="24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	C	</a:t>
            </a: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2400" b="1">
                <a:latin typeface="Tahoma" panose="020B0604030504040204" pitchFamily="34" charset="0"/>
              </a:rPr>
              <a:t>	0	0	</a:t>
            </a: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lang="en-US" altLang="en-US" sz="2400" b="1">
              <a:solidFill>
                <a:schemeClr val="hlink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	D	</a:t>
            </a: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1	1</a:t>
            </a:r>
            <a:r>
              <a:rPr lang="en-US" altLang="en-US" sz="2400" b="1">
                <a:latin typeface="Tahoma" panose="020B0604030504040204" pitchFamily="34" charset="0"/>
              </a:rPr>
              <a:t>	0	0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47462" name="Text Box 6">
            <a:extLst>
              <a:ext uri="{FF2B5EF4-FFF2-40B4-BE49-F238E27FC236}">
                <a16:creationId xmlns:a16="http://schemas.microsoft.com/office/drawing/2014/main" id="{20621D92-CAB1-407C-B469-3FBABD6EC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The matrix is symmetrical</a:t>
            </a:r>
          </a:p>
        </p:txBody>
      </p:sp>
      <p:sp>
        <p:nvSpPr>
          <p:cNvPr id="147463" name="Oval 7">
            <a:extLst>
              <a:ext uri="{FF2B5EF4-FFF2-40B4-BE49-F238E27FC236}">
                <a16:creationId xmlns:a16="http://schemas.microsoft.com/office/drawing/2014/main" id="{8BC70FE1-C104-4440-A58C-E0D7EBC2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7620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7464" name="Oval 8">
            <a:extLst>
              <a:ext uri="{FF2B5EF4-FFF2-40B4-BE49-F238E27FC236}">
                <a16:creationId xmlns:a16="http://schemas.microsoft.com/office/drawing/2014/main" id="{BCE41019-B43F-4841-9A0B-53B12BB8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971800"/>
            <a:ext cx="6858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7465" name="Oval 9">
            <a:extLst>
              <a:ext uri="{FF2B5EF4-FFF2-40B4-BE49-F238E27FC236}">
                <a16:creationId xmlns:a16="http://schemas.microsoft.com/office/drawing/2014/main" id="{65182B41-F73B-4A50-A40E-C8693FE29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8382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7466" name="Oval 10">
            <a:extLst>
              <a:ext uri="{FF2B5EF4-FFF2-40B4-BE49-F238E27FC236}">
                <a16:creationId xmlns:a16="http://schemas.microsoft.com/office/drawing/2014/main" id="{6B85ED5D-D7ED-47F0-ADCB-31AA01833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334000"/>
            <a:ext cx="9144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7467" name="Line 11">
            <a:extLst>
              <a:ext uri="{FF2B5EF4-FFF2-40B4-BE49-F238E27FC236}">
                <a16:creationId xmlns:a16="http://schemas.microsoft.com/office/drawing/2014/main" id="{7064733E-071F-4967-A95E-708580708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352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7468" name="Line 12">
            <a:extLst>
              <a:ext uri="{FF2B5EF4-FFF2-40B4-BE49-F238E27FC236}">
                <a16:creationId xmlns:a16="http://schemas.microsoft.com/office/drawing/2014/main" id="{D55D2952-892A-499B-A71D-A714C31DC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6576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7469" name="Line 13">
            <a:extLst>
              <a:ext uri="{FF2B5EF4-FFF2-40B4-BE49-F238E27FC236}">
                <a16:creationId xmlns:a16="http://schemas.microsoft.com/office/drawing/2014/main" id="{BD73F0EE-0E88-465A-AEA9-470A2797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81400"/>
            <a:ext cx="10668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7470" name="Line 14">
            <a:extLst>
              <a:ext uri="{FF2B5EF4-FFF2-40B4-BE49-F238E27FC236}">
                <a16:creationId xmlns:a16="http://schemas.microsoft.com/office/drawing/2014/main" id="{9B80EB90-5F09-4341-9B1A-BE9F31D94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657600"/>
            <a:ext cx="1524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88B320-F52D-4CBC-A615-6138D9ED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9F03-1F97-4C6D-9373-C1072FBBEA9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B3D8CDC-0171-43E4-8A02-7EB5FFEFC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Graphs – Basic Concepts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225027A-3BBE-4E4D-A0DF-4E488E247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Basic definitions: vertices and edges</a:t>
            </a:r>
            <a:endParaRPr lang="en-US" altLang="en-US" sz="3200" b="1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More definitions: paths, simple paths, cycles, loops</a:t>
            </a:r>
            <a:endParaRPr lang="en-US" altLang="en-US" sz="3200" b="1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Connected and disconnected graphs</a:t>
            </a:r>
            <a:endParaRPr lang="en-US" altLang="en-US" sz="3200" b="1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Spanning trees</a:t>
            </a:r>
            <a:endParaRPr lang="en-US" altLang="en-US" sz="3200" b="1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Complete graphs</a:t>
            </a:r>
            <a:endParaRPr lang="en-US" altLang="en-US" sz="3200" b="1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Weighted graphs and networks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Graph representation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chemeClr val="tx2"/>
                </a:solidFill>
                <a:latin typeface="Tahoma" panose="020B0604030504040204" pitchFamily="34" charset="0"/>
              </a:rPr>
              <a:t>Adjacency matrix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chemeClr val="tx2"/>
                </a:solidFill>
                <a:latin typeface="Tahoma" panose="020B0604030504040204" pitchFamily="34" charset="0"/>
              </a:rPr>
              <a:t>Adjacency lists</a:t>
            </a:r>
            <a:endParaRPr lang="en-US" altLang="en-US" sz="31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endParaRPr lang="en-US" altLang="en-US" sz="3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E4FD81E8-1F6C-4134-AC38-54BC1C58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2741-704A-4A76-A391-E3C6A5CF8AA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2C6C1B0C-A1BF-4F4C-80F5-0CBE39FCF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800" b="1">
                <a:latin typeface="Tahoma" panose="020B0604030504040204" pitchFamily="34" charset="0"/>
              </a:rPr>
              <a:t>Adjacency matrix – directed graphs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51276227-8913-4DE5-B2BB-B2EFC09FE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4572000" cy="4303713"/>
          </a:xfrm>
          <a:prstGeom prst="rect">
            <a:avLst/>
          </a:prstGeom>
          <a:solidFill>
            <a:srgbClr val="E5E7C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      Vertices:	A,B,C,D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      Edges:	AC, AB, BD, DA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 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	A	B	C	D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 A	0	</a:t>
            </a: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1	1</a:t>
            </a:r>
            <a:r>
              <a:rPr lang="en-US" altLang="en-US" sz="2400" b="1">
                <a:solidFill>
                  <a:schemeClr val="accent1"/>
                </a:solidFill>
                <a:latin typeface="Tahoma" panose="020B0604030504040204" pitchFamily="34" charset="0"/>
              </a:rPr>
              <a:t>	</a:t>
            </a:r>
            <a:r>
              <a:rPr lang="en-US" altLang="en-US" sz="2400" b="1">
                <a:latin typeface="Tahoma" panose="020B0604030504040204" pitchFamily="34" charset="0"/>
              </a:rPr>
              <a:t>0</a:t>
            </a:r>
            <a:endParaRPr lang="en-US" altLang="en-US" sz="2400" b="1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B	0</a:t>
            </a:r>
            <a:r>
              <a:rPr lang="en-US" altLang="en-US" sz="2400" b="1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400" b="1">
                <a:latin typeface="Tahoma" panose="020B0604030504040204" pitchFamily="34" charset="0"/>
              </a:rPr>
              <a:t>	0	0	</a:t>
            </a: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lang="en-US" altLang="en-US" sz="24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C	0</a:t>
            </a:r>
            <a:r>
              <a:rPr lang="en-US" altLang="en-US" sz="2400" b="1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400" b="1">
                <a:latin typeface="Tahoma" panose="020B0604030504040204" pitchFamily="34" charset="0"/>
              </a:rPr>
              <a:t>	0	0	0</a:t>
            </a:r>
            <a:endParaRPr lang="en-US" altLang="en-US" sz="2400" b="1">
              <a:solidFill>
                <a:schemeClr val="accent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D	</a:t>
            </a: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2400" b="1">
                <a:solidFill>
                  <a:schemeClr val="accent1"/>
                </a:solidFill>
                <a:latin typeface="Tahoma" panose="020B0604030504040204" pitchFamily="34" charset="0"/>
              </a:rPr>
              <a:t>	</a:t>
            </a:r>
            <a:r>
              <a:rPr lang="en-US" altLang="en-US" sz="2400" b="1">
                <a:latin typeface="Tahoma" panose="020B0604030504040204" pitchFamily="34" charset="0"/>
              </a:rPr>
              <a:t>0</a:t>
            </a:r>
            <a:r>
              <a:rPr lang="en-US" altLang="en-US" sz="2400" b="1">
                <a:solidFill>
                  <a:schemeClr val="accent1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400" b="1">
                <a:latin typeface="Tahoma" panose="020B0604030504040204" pitchFamily="34" charset="0"/>
              </a:rPr>
              <a:t>	0	0</a:t>
            </a:r>
          </a:p>
        </p:txBody>
      </p:sp>
      <p:sp>
        <p:nvSpPr>
          <p:cNvPr id="149510" name="Oval 6">
            <a:extLst>
              <a:ext uri="{FF2B5EF4-FFF2-40B4-BE49-F238E27FC236}">
                <a16:creationId xmlns:a16="http://schemas.microsoft.com/office/drawing/2014/main" id="{CC88C29D-B94E-465B-B662-6BEB73C9D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7620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9511" name="Oval 7">
            <a:extLst>
              <a:ext uri="{FF2B5EF4-FFF2-40B4-BE49-F238E27FC236}">
                <a16:creationId xmlns:a16="http://schemas.microsoft.com/office/drawing/2014/main" id="{EA5D26F3-E3D7-44D0-B308-293EEAC1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971800"/>
            <a:ext cx="6858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9512" name="Oval 8">
            <a:extLst>
              <a:ext uri="{FF2B5EF4-FFF2-40B4-BE49-F238E27FC236}">
                <a16:creationId xmlns:a16="http://schemas.microsoft.com/office/drawing/2014/main" id="{F112AD2C-F15D-41C3-8C67-6B75499D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8382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9513" name="Oval 9">
            <a:extLst>
              <a:ext uri="{FF2B5EF4-FFF2-40B4-BE49-F238E27FC236}">
                <a16:creationId xmlns:a16="http://schemas.microsoft.com/office/drawing/2014/main" id="{7590A769-EE69-4DF1-82DD-1975D173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334000"/>
            <a:ext cx="9144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9514" name="Line 10">
            <a:extLst>
              <a:ext uri="{FF2B5EF4-FFF2-40B4-BE49-F238E27FC236}">
                <a16:creationId xmlns:a16="http://schemas.microsoft.com/office/drawing/2014/main" id="{5D8F03DF-7910-48D2-9A3D-861BBCCF1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352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9515" name="Line 11">
            <a:extLst>
              <a:ext uri="{FF2B5EF4-FFF2-40B4-BE49-F238E27FC236}">
                <a16:creationId xmlns:a16="http://schemas.microsoft.com/office/drawing/2014/main" id="{0CDB30A4-6A59-4C5C-9B3D-6D9BCE62F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657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9516" name="Line 12">
            <a:extLst>
              <a:ext uri="{FF2B5EF4-FFF2-40B4-BE49-F238E27FC236}">
                <a16:creationId xmlns:a16="http://schemas.microsoft.com/office/drawing/2014/main" id="{272324DB-A12C-4412-ADD2-D62BBBFE1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81400"/>
            <a:ext cx="10668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9517" name="Line 13">
            <a:extLst>
              <a:ext uri="{FF2B5EF4-FFF2-40B4-BE49-F238E27FC236}">
                <a16:creationId xmlns:a16="http://schemas.microsoft.com/office/drawing/2014/main" id="{D308F9FB-E6BC-4223-8830-8F9DE5A5E3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657600"/>
            <a:ext cx="1524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BE46DAE-B3C3-48CE-8500-B8BB8B89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0AB9-EF80-4C0E-BFC2-46A7E72E1BD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C6CB8DC1-94DE-419D-B82F-165C7493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800" b="1">
                <a:latin typeface="Tahoma" panose="020B0604030504040204" pitchFamily="34" charset="0"/>
              </a:rPr>
              <a:t>Adjacency lists – undirected graphs</a:t>
            </a:r>
          </a:p>
        </p:txBody>
      </p:sp>
      <p:sp>
        <p:nvSpPr>
          <p:cNvPr id="151557" name="Text Box 5">
            <a:extLst>
              <a:ext uri="{FF2B5EF4-FFF2-40B4-BE49-F238E27FC236}">
                <a16:creationId xmlns:a16="http://schemas.microsoft.com/office/drawing/2014/main" id="{5860EC20-3CA9-4511-B287-C611BB8F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4648200" cy="4851400"/>
          </a:xfrm>
          <a:prstGeom prst="rect">
            <a:avLst/>
          </a:prstGeom>
          <a:solidFill>
            <a:srgbClr val="E5E7C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Vertices:	A,B,C,D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Edges:	AC, AB, AD, BD</a:t>
            </a:r>
          </a:p>
          <a:p>
            <a:pPr>
              <a:spcBef>
                <a:spcPct val="50000"/>
              </a:spcBef>
            </a:pPr>
            <a:endParaRPr lang="en-US" altLang="en-US" sz="2400" b="1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Heads	 lists</a:t>
            </a:r>
          </a:p>
          <a:p>
            <a:pPr>
              <a:spcBef>
                <a:spcPct val="50000"/>
              </a:spcBef>
            </a:pPr>
            <a:endParaRPr lang="en-US" altLang="en-US" sz="2400" b="1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A		B C D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B		A D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C		A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D		A B</a:t>
            </a:r>
          </a:p>
        </p:txBody>
      </p:sp>
      <p:sp>
        <p:nvSpPr>
          <p:cNvPr id="151558" name="Oval 6">
            <a:extLst>
              <a:ext uri="{FF2B5EF4-FFF2-40B4-BE49-F238E27FC236}">
                <a16:creationId xmlns:a16="http://schemas.microsoft.com/office/drawing/2014/main" id="{BE0B3F8C-553B-40BF-8141-E65FA312D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7620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1559" name="Oval 7">
            <a:extLst>
              <a:ext uri="{FF2B5EF4-FFF2-40B4-BE49-F238E27FC236}">
                <a16:creationId xmlns:a16="http://schemas.microsoft.com/office/drawing/2014/main" id="{03A9915C-72F6-4D22-AF03-C973B0D9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971800"/>
            <a:ext cx="6858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1560" name="Oval 8">
            <a:extLst>
              <a:ext uri="{FF2B5EF4-FFF2-40B4-BE49-F238E27FC236}">
                <a16:creationId xmlns:a16="http://schemas.microsoft.com/office/drawing/2014/main" id="{A7BB3686-8323-40E0-98BF-334CCB36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8382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1561" name="Oval 9">
            <a:extLst>
              <a:ext uri="{FF2B5EF4-FFF2-40B4-BE49-F238E27FC236}">
                <a16:creationId xmlns:a16="http://schemas.microsoft.com/office/drawing/2014/main" id="{3925DB1F-D856-4693-9A4F-78813765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334000"/>
            <a:ext cx="9144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1562" name="Line 10">
            <a:extLst>
              <a:ext uri="{FF2B5EF4-FFF2-40B4-BE49-F238E27FC236}">
                <a16:creationId xmlns:a16="http://schemas.microsoft.com/office/drawing/2014/main" id="{D4D478B6-4248-4026-B525-3B1FE911E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352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1563" name="Line 11">
            <a:extLst>
              <a:ext uri="{FF2B5EF4-FFF2-40B4-BE49-F238E27FC236}">
                <a16:creationId xmlns:a16="http://schemas.microsoft.com/office/drawing/2014/main" id="{5EA65A7F-069C-494E-A8A3-D54681D5A6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6576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1564" name="Line 12">
            <a:extLst>
              <a:ext uri="{FF2B5EF4-FFF2-40B4-BE49-F238E27FC236}">
                <a16:creationId xmlns:a16="http://schemas.microsoft.com/office/drawing/2014/main" id="{0E0191D4-2B9D-4071-9267-582F22CDC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81400"/>
            <a:ext cx="10668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1565" name="Line 13">
            <a:extLst>
              <a:ext uri="{FF2B5EF4-FFF2-40B4-BE49-F238E27FC236}">
                <a16:creationId xmlns:a16="http://schemas.microsoft.com/office/drawing/2014/main" id="{740DF9FA-606C-434F-8B91-68955C1C58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657600"/>
            <a:ext cx="1524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37760ED-89B7-4090-9248-90E26132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1F5B-BD3B-4B54-AC14-82923D8724D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4B6ECCB4-AA4F-47FA-892F-5D2C2CA90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800" b="1">
                <a:latin typeface="Tahoma" panose="020B0604030504040204" pitchFamily="34" charset="0"/>
              </a:rPr>
              <a:t>Adjacency lists – directed graphs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8A1FA394-E438-4EB1-8748-37383D49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4724400" cy="4303713"/>
          </a:xfrm>
          <a:prstGeom prst="rect">
            <a:avLst/>
          </a:prstGeom>
          <a:solidFill>
            <a:srgbClr val="E5E7C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Vertices:	A,B,C,D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Edges:	AC, AB, BD, DA</a:t>
            </a:r>
          </a:p>
          <a:p>
            <a:pPr>
              <a:spcBef>
                <a:spcPct val="50000"/>
              </a:spcBef>
            </a:pPr>
            <a:endParaRPr lang="en-US" altLang="en-US" sz="2400" b="1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Heads	 lists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A		B C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B		D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C		=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Tahoma" panose="020B0604030504040204" pitchFamily="34" charset="0"/>
              </a:rPr>
              <a:t>D		A</a:t>
            </a:r>
          </a:p>
        </p:txBody>
      </p:sp>
      <p:sp>
        <p:nvSpPr>
          <p:cNvPr id="153606" name="Oval 6">
            <a:extLst>
              <a:ext uri="{FF2B5EF4-FFF2-40B4-BE49-F238E27FC236}">
                <a16:creationId xmlns:a16="http://schemas.microsoft.com/office/drawing/2014/main" id="{07B97543-A1BE-42FD-BDEF-2A0651F7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7620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3607" name="Oval 7">
            <a:extLst>
              <a:ext uri="{FF2B5EF4-FFF2-40B4-BE49-F238E27FC236}">
                <a16:creationId xmlns:a16="http://schemas.microsoft.com/office/drawing/2014/main" id="{012453BB-AE39-4E5F-B036-16F3F4CE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971800"/>
            <a:ext cx="6858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3608" name="Oval 8">
            <a:extLst>
              <a:ext uri="{FF2B5EF4-FFF2-40B4-BE49-F238E27FC236}">
                <a16:creationId xmlns:a16="http://schemas.microsoft.com/office/drawing/2014/main" id="{732B389B-6CDA-4A10-AABF-67B43273E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8382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3609" name="Oval 9">
            <a:extLst>
              <a:ext uri="{FF2B5EF4-FFF2-40B4-BE49-F238E27FC236}">
                <a16:creationId xmlns:a16="http://schemas.microsoft.com/office/drawing/2014/main" id="{FC61BB49-1254-464D-ABC3-53218075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334000"/>
            <a:ext cx="9144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3610" name="Line 10">
            <a:extLst>
              <a:ext uri="{FF2B5EF4-FFF2-40B4-BE49-F238E27FC236}">
                <a16:creationId xmlns:a16="http://schemas.microsoft.com/office/drawing/2014/main" id="{3555ED33-A9ED-41D5-A8E8-CA8FA614B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352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3611" name="Line 11">
            <a:extLst>
              <a:ext uri="{FF2B5EF4-FFF2-40B4-BE49-F238E27FC236}">
                <a16:creationId xmlns:a16="http://schemas.microsoft.com/office/drawing/2014/main" id="{C534B7AB-BB18-448E-A860-737E069F9D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657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3612" name="Line 12">
            <a:extLst>
              <a:ext uri="{FF2B5EF4-FFF2-40B4-BE49-F238E27FC236}">
                <a16:creationId xmlns:a16="http://schemas.microsoft.com/office/drawing/2014/main" id="{25D4395A-1EE0-474E-8470-7F935D06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81400"/>
            <a:ext cx="10668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3613" name="Line 13">
            <a:extLst>
              <a:ext uri="{FF2B5EF4-FFF2-40B4-BE49-F238E27FC236}">
                <a16:creationId xmlns:a16="http://schemas.microsoft.com/office/drawing/2014/main" id="{F07DFB43-36FB-48B2-93C3-224FA28BA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657600"/>
            <a:ext cx="1524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010F-88DD-4130-B541-C8B3AA81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Adjacency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2C9A-E716-44D9-A3AC-06857D6B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 representation of graph is very simple to implement.</a:t>
            </a:r>
          </a:p>
          <a:p>
            <a:r>
              <a:rPr lang="en-US" dirty="0"/>
              <a:t>Adding or removing time of an edge can be done in O(1) time. Same time is required to check, if there is an edge between two vertices.</a:t>
            </a:r>
          </a:p>
          <a:p>
            <a:r>
              <a:rPr lang="en-US" dirty="0"/>
              <a:t>It is very convenient and simple to program.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574-E50F-4307-BA9D-FFC4A3FD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31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A95A-ABFC-4281-A1DE-6AEE0897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Adjacency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0700-883B-4178-8770-F69042A0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consumes huge amount of memory for storing big graphs.</a:t>
            </a:r>
          </a:p>
          <a:p>
            <a:r>
              <a:rPr lang="en-US" dirty="0"/>
              <a:t>It requires huge efforts for adding or removing a vertex. If you are constructing a graph in dynamic structure, adjacency matrix is quite slow for big graphs.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F1330-D0E1-42B6-85EF-724BCDE8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3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3E33-353E-4CEE-A681-33D0D0EB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Adjacency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0D60-77E6-496A-B765-0FFEF57B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Adjacency list is another representation of graphs.</a:t>
            </a:r>
          </a:p>
          <a:p>
            <a:r>
              <a:rPr lang="en-US" sz="2400" dirty="0"/>
              <a:t>It is a collection of unordered list, used to represent a finite graphs.</a:t>
            </a:r>
          </a:p>
          <a:p>
            <a:r>
              <a:rPr lang="en-US" sz="2400" dirty="0"/>
              <a:t>Each list describes the set of neighbors of a vertex in the graph.</a:t>
            </a:r>
          </a:p>
          <a:p>
            <a:r>
              <a:rPr lang="en-US" sz="2400" dirty="0"/>
              <a:t>Adjacency list requires less amount of memory.</a:t>
            </a:r>
          </a:p>
          <a:p>
            <a:r>
              <a:rPr lang="en-US" sz="2400" dirty="0"/>
              <a:t>For every vertex, adjacency list stores a list of vertices, which are adjacent to the current one.</a:t>
            </a:r>
          </a:p>
          <a:p>
            <a:r>
              <a:rPr lang="en-US" sz="2400" dirty="0"/>
              <a:t>In adjacency list, an array of linked list is used. Size of the array is equal to the number of vertices.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A76C-B599-4C72-8AF5-6EE52C1C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1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BE5-F1E4-40AA-8A04-EA9864AA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Adjacency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B366-63BB-4F48-A203-0B0C6C99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adjacency list, an entry array[</a:t>
            </a:r>
            <a:r>
              <a:rPr lang="en-US" dirty="0" err="1"/>
              <a:t>i</a:t>
            </a:r>
            <a:r>
              <a:rPr lang="en-US" dirty="0"/>
              <a:t>] represents the linked list of vertices adjacent to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 vertex.</a:t>
            </a:r>
          </a:p>
          <a:p>
            <a:r>
              <a:rPr lang="en-US" dirty="0"/>
              <a:t>Adjacency list allows to store the graph in more compact form than adjacency matrix.</a:t>
            </a:r>
          </a:p>
          <a:p>
            <a:r>
              <a:rPr lang="en-US" dirty="0"/>
              <a:t>It allows to get the list of adjacent vertices in O(1) time.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C9977-C206-4239-97C4-6BAEE787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21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EC20-7DFD-4FC0-B1D1-EB10F82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Adjacency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B526-2A58-476A-B4F1-9358D660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easy for adding or removing an edge to/from adjacent list.</a:t>
            </a:r>
          </a:p>
          <a:p>
            <a:r>
              <a:rPr lang="en-US" dirty="0"/>
              <a:t>It does not allow to make an efficient implementation, if dynamically change of vertices number is required.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90D7-240F-4DD6-9E53-F3CC7A9C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640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055E-BDBF-424D-B3FB-3CC262BC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3F1D-C31C-401C-8AE2-9550F2FB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Vertex:</a:t>
            </a:r>
            <a:r>
              <a:rPr lang="en-US" dirty="0"/>
              <a:t> Each node of the graph is represented as a vertex.</a:t>
            </a:r>
            <a:br>
              <a:rPr lang="en-US" dirty="0"/>
            </a:br>
            <a:r>
              <a:rPr lang="en-US" b="1" dirty="0"/>
              <a:t>Edge:</a:t>
            </a:r>
            <a:r>
              <a:rPr lang="en-US" dirty="0"/>
              <a:t> It represents a path between two vertices or a line between two vertices.</a:t>
            </a:r>
            <a:br>
              <a:rPr lang="en-US" dirty="0"/>
            </a:br>
            <a:r>
              <a:rPr lang="en-US" b="1" dirty="0"/>
              <a:t>Path:</a:t>
            </a:r>
            <a:r>
              <a:rPr lang="en-US" dirty="0"/>
              <a:t> It represents a sequence of edges between the two vertices.</a:t>
            </a:r>
            <a:br>
              <a:rPr lang="en-US" dirty="0"/>
            </a:br>
            <a:r>
              <a:rPr lang="en-US" b="1" dirty="0"/>
              <a:t>Adjacency:</a:t>
            </a:r>
            <a:r>
              <a:rPr lang="en-US" dirty="0"/>
              <a:t> If two nodes or vertices are connected to each other through an edge, it is said to be an adjacency.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895D-75FC-4204-B229-77842FB3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029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5754-22DD-4C71-8C98-6D0817A1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B596-1CD6-47AA-926C-4DB16405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: </a:t>
            </a:r>
          </a:p>
          <a:p>
            <a:pPr lvl="1"/>
            <a:r>
              <a:rPr lang="en-US" dirty="0"/>
              <a:t>Breath First Search, </a:t>
            </a:r>
          </a:p>
          <a:p>
            <a:pPr lvl="1"/>
            <a:r>
              <a:rPr lang="en-US" dirty="0"/>
              <a:t>Depth First Search, </a:t>
            </a:r>
          </a:p>
          <a:p>
            <a:pPr lvl="1"/>
            <a:r>
              <a:rPr lang="en-US" dirty="0"/>
              <a:t>Minimum Spanning Tree algorithms- </a:t>
            </a:r>
          </a:p>
          <a:p>
            <a:pPr lvl="1"/>
            <a:r>
              <a:rPr lang="en-US" dirty="0"/>
              <a:t>Prim’s, </a:t>
            </a:r>
          </a:p>
          <a:p>
            <a:pPr lvl="1"/>
            <a:r>
              <a:rPr lang="en-US" dirty="0"/>
              <a:t>Kruskal’s.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AFFFB-1332-4C86-A1A3-EAA5DD0A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09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2A0750-7B7A-4068-8D44-FAEA429B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D690-A389-4446-ADA6-74424070733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A24605A-C0CA-498B-A6BD-7D94D02A6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Basic Graph Definitions</a:t>
            </a: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47E4228A-4173-4539-8ECE-ABD25968B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82296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 graph is a mathematical object that is used to model different situations – objects and processes: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	Linked list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	Tree (partial instance of graph)	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	Flowchart of a program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   	City map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   	Electric circuits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	Course curriculum</a:t>
            </a:r>
            <a:endParaRPr lang="en-US" altLang="en-US" sz="28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CF4D-BB3F-4CC7-BC12-2D1A7BBD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Graph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B31E-21EB-4F10-ADF9-A460A0A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traversal is a process of checking or updating each vertex in a graph.</a:t>
            </a:r>
          </a:p>
          <a:p>
            <a:r>
              <a:rPr lang="en-US" dirty="0"/>
              <a:t>It is also known as Graph Search.</a:t>
            </a:r>
          </a:p>
          <a:p>
            <a:r>
              <a:rPr lang="en-US" dirty="0"/>
              <a:t>Graph traversal means visiting each and exactly one node.</a:t>
            </a:r>
          </a:p>
          <a:p>
            <a:r>
              <a:rPr lang="en-US" dirty="0"/>
              <a:t>Tree traversal is a special case of graph traversal.</a:t>
            </a:r>
          </a:p>
          <a:p>
            <a:r>
              <a:rPr lang="en-US" dirty="0"/>
              <a:t>1. Depth First Search</a:t>
            </a:r>
            <a:br>
              <a:rPr lang="en-US" dirty="0"/>
            </a:br>
            <a:r>
              <a:rPr lang="en-US" dirty="0"/>
              <a:t>2. Breadth First Search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20969-6C33-4B33-B755-4DE2D9EF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252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FE60-0064-4ADB-9588-FDB060A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Depth First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3CFB-4A1B-4F21-B63B-39434290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(DFS) is used for traversing a finite graph.</a:t>
            </a:r>
          </a:p>
          <a:p>
            <a:r>
              <a:rPr lang="en-US" dirty="0"/>
              <a:t>DFS traverses the depth of any particular path before exploring its breadth.</a:t>
            </a:r>
          </a:p>
          <a:p>
            <a:r>
              <a:rPr lang="en-US" dirty="0"/>
              <a:t>It explores one subtree before returning to the current node and then exploring the other subtree.</a:t>
            </a:r>
          </a:p>
          <a:p>
            <a:r>
              <a:rPr lang="en-US" dirty="0"/>
              <a:t>DFS uses stack instead of queue.</a:t>
            </a:r>
          </a:p>
          <a:p>
            <a:r>
              <a:rPr lang="en-US" dirty="0"/>
              <a:t>It traverses a graph in a depth-ward motion and gets the next vertex to start a search when a dead end occurs in any iteration.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3352-EA05-4269-A3AC-8C76482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538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C30F-66BF-418A-B8E1-73A6853E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Breadth First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E03B-42D0-42C4-A3E2-351DD14C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Breadth first search is used for traversing a finite graph.</a:t>
            </a:r>
          </a:p>
          <a:p>
            <a:r>
              <a:rPr lang="en-US" sz="2000" dirty="0"/>
              <a:t>It visits the neighbor vertices before visiting the child vertices.</a:t>
            </a:r>
          </a:p>
          <a:p>
            <a:r>
              <a:rPr lang="en-US" sz="2000" dirty="0"/>
              <a:t>BFS uses a queue for search process and gets the next vertex to start a search when a dead end occurs in any iteration.</a:t>
            </a:r>
          </a:p>
          <a:p>
            <a:r>
              <a:rPr lang="en-US" sz="2000" dirty="0"/>
              <a:t>It traverses a graph in a breadth-ward motion.</a:t>
            </a:r>
          </a:p>
          <a:p>
            <a:r>
              <a:rPr lang="en-US" sz="2000" dirty="0"/>
              <a:t>It is used to find the shortest path from one vertex to another.</a:t>
            </a:r>
          </a:p>
          <a:p>
            <a:r>
              <a:rPr lang="en-US" sz="2000" dirty="0"/>
              <a:t>The main purpose of BFS is to traverse the graph as close as possible to the root node.</a:t>
            </a:r>
          </a:p>
          <a:p>
            <a:r>
              <a:rPr lang="en-US" sz="2000" dirty="0"/>
              <a:t>BFS is a different approach for traversing the graph nodes.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1F878-CEC7-4215-A7AA-95509172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5F7-C3DD-4942-B7C9-043D923E6BB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68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C132DB-D334-4154-A616-ADC1FBBE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E5B4-6E65-485B-B7A2-404D5572B4D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451F73E7-FE2C-44DA-9C52-5EEE63548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Vertices and Edges</a:t>
            </a: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41E2BA39-2AF7-44B7-A0B7-65E99440A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305800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Definition: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</a:rPr>
              <a:t>A graph is a collection (nonempty set) of vertices and edges</a:t>
            </a:r>
            <a:endParaRPr lang="en-US" altLang="en-US" sz="2800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Vertices: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</a:rPr>
              <a:t>can have names and properties</a:t>
            </a:r>
            <a:endParaRPr lang="en-US" altLang="en-US" sz="2800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Edges</a:t>
            </a:r>
            <a:r>
              <a:rPr lang="en-US" altLang="en-US" sz="2800">
                <a:solidFill>
                  <a:schemeClr val="hlink"/>
                </a:solidFill>
                <a:latin typeface="Tahoma" panose="020B0604030504040204" pitchFamily="34" charset="0"/>
              </a:rPr>
              <a:t>:</a:t>
            </a:r>
            <a:r>
              <a:rPr lang="en-US" altLang="en-US" sz="2800">
                <a:latin typeface="Tahoma" panose="020B0604030504040204" pitchFamily="34" charset="0"/>
              </a:rPr>
              <a:t> 	</a:t>
            </a: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</a:rPr>
              <a:t>connect two vertices, </a:t>
            </a:r>
            <a:endParaRPr lang="en-US" altLang="en-US" sz="2800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</a:rPr>
              <a:t>		can be labeled, </a:t>
            </a:r>
            <a:endParaRPr lang="en-US" altLang="en-US" sz="2800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</a:rPr>
              <a:t>		can be directed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Adjacent vertices: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  <a:r>
              <a:rPr lang="en-US" altLang="en-US" sz="2800">
                <a:solidFill>
                  <a:schemeClr val="tx2"/>
                </a:solidFill>
                <a:latin typeface="Tahoma" panose="020B0604030504040204" pitchFamily="34" charset="0"/>
              </a:rPr>
              <a:t>there is an edge between them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50B1D4C-0831-491F-A26E-D3FF5DF4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DC4E-D785-4810-9568-60F79401573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8EA8B881-BD2E-4733-B6C2-617126124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7696" y="304800"/>
            <a:ext cx="7772400" cy="1143000"/>
          </a:xfrm>
        </p:spPr>
        <p:txBody>
          <a:bodyPr/>
          <a:lstStyle/>
          <a:p>
            <a:pPr algn="r"/>
            <a:r>
              <a:rPr lang="en-US" altLang="en-US" b="1" dirty="0">
                <a:latin typeface="Tahoma" panose="020B0604030504040204" pitchFamily="34" charset="0"/>
              </a:rPr>
              <a:t>Example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DB20F598-CED5-4D8C-BDCA-FB68ED90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Graph1</a:t>
            </a:r>
            <a:endParaRPr lang="en-US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6249A350-8F2D-450D-BAF8-6012657ED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4876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bg2"/>
                </a:solidFill>
                <a:latin typeface="Tahoma" panose="020B0604030504040204" pitchFamily="34" charset="0"/>
              </a:rPr>
              <a:t>Vertices:	A,B,C,D</a:t>
            </a:r>
            <a:endParaRPr lang="en-US" altLang="en-US" sz="2800" b="1">
              <a:solidFill>
                <a:schemeClr val="bg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bg2"/>
                </a:solidFill>
                <a:latin typeface="Tahoma" panose="020B0604030504040204" pitchFamily="34" charset="0"/>
              </a:rPr>
              <a:t>Edges:	AB, AC, BC, CD</a:t>
            </a:r>
            <a:endParaRPr lang="en-US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0839" name="Group 7">
            <a:extLst>
              <a:ext uri="{FF2B5EF4-FFF2-40B4-BE49-F238E27FC236}">
                <a16:creationId xmlns:a16="http://schemas.microsoft.com/office/drawing/2014/main" id="{C38E23F0-556A-4AC0-8202-B221B31A332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971800"/>
            <a:ext cx="4237038" cy="2678113"/>
            <a:chOff x="5328" y="8472"/>
            <a:chExt cx="2448" cy="2016"/>
          </a:xfrm>
        </p:grpSpPr>
        <p:sp>
          <p:nvSpPr>
            <p:cNvPr id="120840" name="Line 8">
              <a:extLst>
                <a:ext uri="{FF2B5EF4-FFF2-40B4-BE49-F238E27FC236}">
                  <a16:creationId xmlns:a16="http://schemas.microsoft.com/office/drawing/2014/main" id="{05086332-6D18-4D38-887F-F4D3C3BB7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6" y="8904"/>
              <a:ext cx="1872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41" name="Oval 9">
              <a:extLst>
                <a:ext uri="{FF2B5EF4-FFF2-40B4-BE49-F238E27FC236}">
                  <a16:creationId xmlns:a16="http://schemas.microsoft.com/office/drawing/2014/main" id="{C9482967-56A2-407B-A8B5-6595F1618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0842" name="Oval 10">
              <a:extLst>
                <a:ext uri="{FF2B5EF4-FFF2-40B4-BE49-F238E27FC236}">
                  <a16:creationId xmlns:a16="http://schemas.microsoft.com/office/drawing/2014/main" id="{6EC18D6F-5126-45BB-8221-FD5DB1AE0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120843" name="Oval 11">
              <a:extLst>
                <a:ext uri="{FF2B5EF4-FFF2-40B4-BE49-F238E27FC236}">
                  <a16:creationId xmlns:a16="http://schemas.microsoft.com/office/drawing/2014/main" id="{4043E752-C422-4EC6-90E7-D9B430B8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9912"/>
              <a:ext cx="432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0844" name="Oval 12">
              <a:extLst>
                <a:ext uri="{FF2B5EF4-FFF2-40B4-BE49-F238E27FC236}">
                  <a16:creationId xmlns:a16="http://schemas.microsoft.com/office/drawing/2014/main" id="{41279D6F-4E6F-4F91-AF7E-80DDDB6F1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10056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 D</a:t>
              </a:r>
            </a:p>
          </p:txBody>
        </p:sp>
        <p:sp>
          <p:nvSpPr>
            <p:cNvPr id="120845" name="Line 13">
              <a:extLst>
                <a:ext uri="{FF2B5EF4-FFF2-40B4-BE49-F238E27FC236}">
                  <a16:creationId xmlns:a16="http://schemas.microsoft.com/office/drawing/2014/main" id="{F72FF726-E28F-44D9-8203-31A6E366A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" y="86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46" name="Line 14">
              <a:extLst>
                <a:ext uri="{FF2B5EF4-FFF2-40B4-BE49-F238E27FC236}">
                  <a16:creationId xmlns:a16="http://schemas.microsoft.com/office/drawing/2014/main" id="{6C222C5D-9D82-4A12-9C7F-34C8C0FB9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890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47" name="Line 15">
              <a:extLst>
                <a:ext uri="{FF2B5EF4-FFF2-40B4-BE49-F238E27FC236}">
                  <a16:creationId xmlns:a16="http://schemas.microsoft.com/office/drawing/2014/main" id="{3ACED36D-F911-409F-98E7-36D9DAFF6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102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0848" name="Group 16">
            <a:extLst>
              <a:ext uri="{FF2B5EF4-FFF2-40B4-BE49-F238E27FC236}">
                <a16:creationId xmlns:a16="http://schemas.microsoft.com/office/drawing/2014/main" id="{B44BFBEA-8CD8-4875-9B27-B5564DBF24D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743200"/>
            <a:ext cx="3886200" cy="3200400"/>
            <a:chOff x="4464" y="11520"/>
            <a:chExt cx="3600" cy="2592"/>
          </a:xfrm>
        </p:grpSpPr>
        <p:sp>
          <p:nvSpPr>
            <p:cNvPr id="120849" name="Oval 17">
              <a:extLst>
                <a:ext uri="{FF2B5EF4-FFF2-40B4-BE49-F238E27FC236}">
                  <a16:creationId xmlns:a16="http://schemas.microsoft.com/office/drawing/2014/main" id="{5C26810A-B2F2-49A1-86AD-2715E48C1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528"/>
              <a:ext cx="576" cy="5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0850" name="Oval 18">
              <a:extLst>
                <a:ext uri="{FF2B5EF4-FFF2-40B4-BE49-F238E27FC236}">
                  <a16:creationId xmlns:a16="http://schemas.microsoft.com/office/drawing/2014/main" id="{A3E6005C-1579-4B73-94E9-D12D7EEB2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11520"/>
              <a:ext cx="576" cy="5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0851" name="Oval 19">
              <a:extLst>
                <a:ext uri="{FF2B5EF4-FFF2-40B4-BE49-F238E27FC236}">
                  <a16:creationId xmlns:a16="http://schemas.microsoft.com/office/drawing/2014/main" id="{FCDAE930-8A0C-48D7-A56E-BC1EE1B8F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12672"/>
              <a:ext cx="576" cy="5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0852" name="Oval 20">
              <a:extLst>
                <a:ext uri="{FF2B5EF4-FFF2-40B4-BE49-F238E27FC236}">
                  <a16:creationId xmlns:a16="http://schemas.microsoft.com/office/drawing/2014/main" id="{8B18D260-FE21-4325-B674-B45EB76C9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13536"/>
              <a:ext cx="576" cy="57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0853" name="Line 21">
              <a:extLst>
                <a:ext uri="{FF2B5EF4-FFF2-40B4-BE49-F238E27FC236}">
                  <a16:creationId xmlns:a16="http://schemas.microsoft.com/office/drawing/2014/main" id="{978210C2-CC2F-4E49-A707-C7D3D9B32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2816"/>
              <a:ext cx="24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54" name="Line 22">
              <a:extLst>
                <a:ext uri="{FF2B5EF4-FFF2-40B4-BE49-F238E27FC236}">
                  <a16:creationId xmlns:a16="http://schemas.microsoft.com/office/drawing/2014/main" id="{7628FFF1-C23A-400E-A0FD-9072CEA9C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1952"/>
              <a:ext cx="1296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55" name="Line 23">
              <a:extLst>
                <a:ext uri="{FF2B5EF4-FFF2-40B4-BE49-F238E27FC236}">
                  <a16:creationId xmlns:a16="http://schemas.microsoft.com/office/drawing/2014/main" id="{1307D49D-691B-4410-A6D9-32835C373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2" y="11952"/>
              <a:ext cx="72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56" name="Line 24">
              <a:extLst>
                <a:ext uri="{FF2B5EF4-FFF2-40B4-BE49-F238E27FC236}">
                  <a16:creationId xmlns:a16="http://schemas.microsoft.com/office/drawing/2014/main" id="{6093EF0E-D1D4-43B1-923F-E46E9809E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2" y="12096"/>
              <a:ext cx="432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0857" name="Text Box 25">
            <a:extLst>
              <a:ext uri="{FF2B5EF4-FFF2-40B4-BE49-F238E27FC236}">
                <a16:creationId xmlns:a16="http://schemas.microsoft.com/office/drawing/2014/main" id="{3A7E925B-4510-4820-95D7-74B940F7D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Two ways to draw the same graph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239202DF-EDA4-4EDA-9490-E9F6FCE0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8BCA-71D1-4EC2-8E6F-40BFFC5A997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5013800E-C4CC-44BC-97B0-5A198114F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800" b="1">
                <a:latin typeface="Tahoma" panose="020B0604030504040204" pitchFamily="34" charset="0"/>
              </a:rPr>
              <a:t>Directed and undirected graphs</a:t>
            </a: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560A3C3D-8CC4-4AE3-BBCA-2326FEA6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Graph2 </a:t>
            </a:r>
          </a:p>
        </p:txBody>
      </p:sp>
      <p:sp>
        <p:nvSpPr>
          <p:cNvPr id="121862" name="Text Box 6">
            <a:extLst>
              <a:ext uri="{FF2B5EF4-FFF2-40B4-BE49-F238E27FC236}">
                <a16:creationId xmlns:a16="http://schemas.microsoft.com/office/drawing/2014/main" id="{3DD53837-4D24-4646-97B6-02C15326A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22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Graph3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21863" name="Group 7">
            <a:extLst>
              <a:ext uri="{FF2B5EF4-FFF2-40B4-BE49-F238E27FC236}">
                <a16:creationId xmlns:a16="http://schemas.microsoft.com/office/drawing/2014/main" id="{2BECD788-67FC-417F-8035-A5794D073D6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662238"/>
            <a:ext cx="8153400" cy="3205162"/>
            <a:chOff x="3024" y="4192"/>
            <a:chExt cx="5904" cy="2316"/>
          </a:xfrm>
        </p:grpSpPr>
        <p:sp>
          <p:nvSpPr>
            <p:cNvPr id="121864" name="Oval 8">
              <a:extLst>
                <a:ext uri="{FF2B5EF4-FFF2-40B4-BE49-F238E27FC236}">
                  <a16:creationId xmlns:a16="http://schemas.microsoft.com/office/drawing/2014/main" id="{EC39290F-1C1F-4D2E-A05D-BDC64755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204"/>
              <a:ext cx="576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1865" name="Oval 9">
              <a:extLst>
                <a:ext uri="{FF2B5EF4-FFF2-40B4-BE49-F238E27FC236}">
                  <a16:creationId xmlns:a16="http://schemas.microsoft.com/office/drawing/2014/main" id="{AC0D930B-9D3E-470F-906A-7EA1F83F7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4204"/>
              <a:ext cx="576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1866" name="Oval 10">
              <a:extLst>
                <a:ext uri="{FF2B5EF4-FFF2-40B4-BE49-F238E27FC236}">
                  <a16:creationId xmlns:a16="http://schemas.microsoft.com/office/drawing/2014/main" id="{70583FB1-AE67-4BD3-9D82-4BE3FB1B3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5644"/>
              <a:ext cx="576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1867" name="Oval 11">
              <a:extLst>
                <a:ext uri="{FF2B5EF4-FFF2-40B4-BE49-F238E27FC236}">
                  <a16:creationId xmlns:a16="http://schemas.microsoft.com/office/drawing/2014/main" id="{2A009F83-86C9-40D7-8CD6-EAFD74D8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6076"/>
              <a:ext cx="576" cy="4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1868" name="Line 12">
              <a:extLst>
                <a:ext uri="{FF2B5EF4-FFF2-40B4-BE49-F238E27FC236}">
                  <a16:creationId xmlns:a16="http://schemas.microsoft.com/office/drawing/2014/main" id="{CAA6776B-CC09-46E1-8550-0151957D3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46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69" name="Line 13">
              <a:extLst>
                <a:ext uri="{FF2B5EF4-FFF2-40B4-BE49-F238E27FC236}">
                  <a16:creationId xmlns:a16="http://schemas.microsoft.com/office/drawing/2014/main" id="{6153B709-C342-4289-B8EE-71FA403E9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434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70" name="Line 14">
              <a:extLst>
                <a:ext uri="{FF2B5EF4-FFF2-40B4-BE49-F238E27FC236}">
                  <a16:creationId xmlns:a16="http://schemas.microsoft.com/office/drawing/2014/main" id="{09AF179B-57C5-4D10-9AAD-D543F3A97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4636"/>
              <a:ext cx="1296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71" name="Line 15">
              <a:extLst>
                <a:ext uri="{FF2B5EF4-FFF2-40B4-BE49-F238E27FC236}">
                  <a16:creationId xmlns:a16="http://schemas.microsoft.com/office/drawing/2014/main" id="{BE5A5079-5E89-42D1-A517-2D4119A5C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4492"/>
              <a:ext cx="1296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872" name="Line 16">
              <a:extLst>
                <a:ext uri="{FF2B5EF4-FFF2-40B4-BE49-F238E27FC236}">
                  <a16:creationId xmlns:a16="http://schemas.microsoft.com/office/drawing/2014/main" id="{6AB8A020-0868-4CF9-AD17-5CB8CC28B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4636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1873" name="Group 17">
              <a:extLst>
                <a:ext uri="{FF2B5EF4-FFF2-40B4-BE49-F238E27FC236}">
                  <a16:creationId xmlns:a16="http://schemas.microsoft.com/office/drawing/2014/main" id="{AD534908-1DC1-43E1-8A6C-C83F1DAD3F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8" y="4192"/>
              <a:ext cx="2160" cy="2304"/>
              <a:chOff x="6480" y="11376"/>
              <a:chExt cx="2160" cy="2304"/>
            </a:xfrm>
          </p:grpSpPr>
          <p:sp>
            <p:nvSpPr>
              <p:cNvPr id="121874" name="Oval 18">
                <a:extLst>
                  <a:ext uri="{FF2B5EF4-FFF2-40B4-BE49-F238E27FC236}">
                    <a16:creationId xmlns:a16="http://schemas.microsoft.com/office/drawing/2014/main" id="{A5E96B35-28B1-44E3-9E7E-48A5B78D4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" y="11376"/>
                <a:ext cx="576" cy="43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21875" name="Oval 19">
                <a:extLst>
                  <a:ext uri="{FF2B5EF4-FFF2-40B4-BE49-F238E27FC236}">
                    <a16:creationId xmlns:a16="http://schemas.microsoft.com/office/drawing/2014/main" id="{78A97198-C926-45CC-8DD0-5F10EAB0B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0" y="11376"/>
                <a:ext cx="576" cy="43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21876" name="Oval 20">
                <a:extLst>
                  <a:ext uri="{FF2B5EF4-FFF2-40B4-BE49-F238E27FC236}">
                    <a16:creationId xmlns:a16="http://schemas.microsoft.com/office/drawing/2014/main" id="{8816A6C7-683F-4A68-8900-8BA5D7C3B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4" y="12816"/>
                <a:ext cx="576" cy="43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21877" name="Oval 21">
                <a:extLst>
                  <a:ext uri="{FF2B5EF4-FFF2-40B4-BE49-F238E27FC236}">
                    <a16:creationId xmlns:a16="http://schemas.microsoft.com/office/drawing/2014/main" id="{1B33E737-BF60-4B9C-B695-167C144FA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4" y="13248"/>
                <a:ext cx="576" cy="432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en-US" sz="2400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21878" name="Line 22">
                <a:extLst>
                  <a:ext uri="{FF2B5EF4-FFF2-40B4-BE49-F238E27FC236}">
                    <a16:creationId xmlns:a16="http://schemas.microsoft.com/office/drawing/2014/main" id="{1658765F-6911-4414-B72D-29F062981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879" name="Line 23">
                <a:extLst>
                  <a:ext uri="{FF2B5EF4-FFF2-40B4-BE49-F238E27FC236}">
                    <a16:creationId xmlns:a16="http://schemas.microsoft.com/office/drawing/2014/main" id="{32EEAF4C-9A69-4A57-90D8-055077C96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56" y="11520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880" name="Line 24">
                <a:extLst>
                  <a:ext uri="{FF2B5EF4-FFF2-40B4-BE49-F238E27FC236}">
                    <a16:creationId xmlns:a16="http://schemas.microsoft.com/office/drawing/2014/main" id="{28BA60F8-F775-4D9F-BD6C-1E0C2E635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2" y="11808"/>
                <a:ext cx="1296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881" name="Line 25">
                <a:extLst>
                  <a:ext uri="{FF2B5EF4-FFF2-40B4-BE49-F238E27FC236}">
                    <a16:creationId xmlns:a16="http://schemas.microsoft.com/office/drawing/2014/main" id="{F2265C42-DB32-4D4D-852D-D28F2DE1A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56" y="11664"/>
                <a:ext cx="1296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1882" name="Line 26">
                <a:extLst>
                  <a:ext uri="{FF2B5EF4-FFF2-40B4-BE49-F238E27FC236}">
                    <a16:creationId xmlns:a16="http://schemas.microsoft.com/office/drawing/2014/main" id="{9CA64676-8118-4939-BDA9-7A98883DC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52" y="11808"/>
                <a:ext cx="0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21883" name="Text Box 27">
            <a:extLst>
              <a:ext uri="{FF2B5EF4-FFF2-40B4-BE49-F238E27FC236}">
                <a16:creationId xmlns:a16="http://schemas.microsoft.com/office/drawing/2014/main" id="{1E89B441-A61B-4777-91B2-70794C4DF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198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  <a:latin typeface="Tahoma" panose="020B0604030504040204" pitchFamily="34" charset="0"/>
              </a:rPr>
              <a:t>These are two different graphs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E4B1B64-D935-4C68-A1BD-A65213AA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E3F4-3469-430C-9309-2E9C069274C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D51AA7A5-5E3F-492F-9FB7-0219CDD83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More definitions : Path</a:t>
            </a:r>
          </a:p>
        </p:txBody>
      </p:sp>
      <p:sp>
        <p:nvSpPr>
          <p:cNvPr id="123909" name="Text Box 5">
            <a:extLst>
              <a:ext uri="{FF2B5EF4-FFF2-40B4-BE49-F238E27FC236}">
                <a16:creationId xmlns:a16="http://schemas.microsoft.com/office/drawing/2014/main" id="{7FEEED30-833C-4628-8127-3BB4A233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ahoma" panose="020B0604030504040204" pitchFamily="34" charset="0"/>
              </a:rPr>
              <a:t>A list of vertices in which successive vertices are connected by edges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3911" name="Text Box 7">
            <a:extLst>
              <a:ext uri="{FF2B5EF4-FFF2-40B4-BE49-F238E27FC236}">
                <a16:creationId xmlns:a16="http://schemas.microsoft.com/office/drawing/2014/main" id="{E222FCF2-FE48-4FC8-8F2E-576D128A3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81400"/>
            <a:ext cx="36576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A B C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B A C D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A B C A B C A B C D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B A B A C</a:t>
            </a:r>
          </a:p>
        </p:txBody>
      </p:sp>
      <p:grpSp>
        <p:nvGrpSpPr>
          <p:cNvPr id="123912" name="Group 8">
            <a:extLst>
              <a:ext uri="{FF2B5EF4-FFF2-40B4-BE49-F238E27FC236}">
                <a16:creationId xmlns:a16="http://schemas.microsoft.com/office/drawing/2014/main" id="{B6D171F4-C9D6-479E-AAFB-48E290E8EE0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657600"/>
            <a:ext cx="4237038" cy="2678113"/>
            <a:chOff x="5328" y="8472"/>
            <a:chExt cx="2448" cy="2016"/>
          </a:xfrm>
        </p:grpSpPr>
        <p:sp>
          <p:nvSpPr>
            <p:cNvPr id="123913" name="Line 9">
              <a:extLst>
                <a:ext uri="{FF2B5EF4-FFF2-40B4-BE49-F238E27FC236}">
                  <a16:creationId xmlns:a16="http://schemas.microsoft.com/office/drawing/2014/main" id="{77464E54-DD94-4057-A9E7-C60F80A2C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6" y="8904"/>
              <a:ext cx="1872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4" name="Oval 10">
              <a:extLst>
                <a:ext uri="{FF2B5EF4-FFF2-40B4-BE49-F238E27FC236}">
                  <a16:creationId xmlns:a16="http://schemas.microsoft.com/office/drawing/2014/main" id="{FCA2FEF2-11A6-4154-9451-F9433A08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3915" name="Oval 11">
              <a:extLst>
                <a:ext uri="{FF2B5EF4-FFF2-40B4-BE49-F238E27FC236}">
                  <a16:creationId xmlns:a16="http://schemas.microsoft.com/office/drawing/2014/main" id="{352858F6-82C2-4B55-B742-2ECF09CF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123916" name="Oval 12">
              <a:extLst>
                <a:ext uri="{FF2B5EF4-FFF2-40B4-BE49-F238E27FC236}">
                  <a16:creationId xmlns:a16="http://schemas.microsoft.com/office/drawing/2014/main" id="{EB53B17C-0473-4CE7-8B53-53B4B8832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9912"/>
              <a:ext cx="432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3917" name="Oval 13">
              <a:extLst>
                <a:ext uri="{FF2B5EF4-FFF2-40B4-BE49-F238E27FC236}">
                  <a16:creationId xmlns:a16="http://schemas.microsoft.com/office/drawing/2014/main" id="{759E464B-C960-46F4-9733-7811975BF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10056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  D</a:t>
              </a:r>
            </a:p>
          </p:txBody>
        </p:sp>
        <p:sp>
          <p:nvSpPr>
            <p:cNvPr id="123918" name="Line 14">
              <a:extLst>
                <a:ext uri="{FF2B5EF4-FFF2-40B4-BE49-F238E27FC236}">
                  <a16:creationId xmlns:a16="http://schemas.microsoft.com/office/drawing/2014/main" id="{27DF5FC2-4BD7-48FD-B5AC-15C400BED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" y="86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9" name="Line 15">
              <a:extLst>
                <a:ext uri="{FF2B5EF4-FFF2-40B4-BE49-F238E27FC236}">
                  <a16:creationId xmlns:a16="http://schemas.microsoft.com/office/drawing/2014/main" id="{F5030037-9915-416B-A544-8730E21DF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890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20" name="Line 16">
              <a:extLst>
                <a:ext uri="{FF2B5EF4-FFF2-40B4-BE49-F238E27FC236}">
                  <a16:creationId xmlns:a16="http://schemas.microsoft.com/office/drawing/2014/main" id="{FDACB665-A4B3-45C5-9349-9ED087D97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102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2E0EC1EC-DC45-4DEB-B1AB-1167AB40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79D1-42FC-47C0-A0E2-512935CCA49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BDAB95F-1810-4A7E-9350-FC8AB09AC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3800" b="1">
                <a:latin typeface="Tahoma" panose="020B0604030504040204" pitchFamily="34" charset="0"/>
              </a:rPr>
              <a:t>More definitions : </a:t>
            </a:r>
            <a:br>
              <a:rPr lang="en-US" altLang="en-US" sz="3800" b="1">
                <a:latin typeface="Tahoma" panose="020B0604030504040204" pitchFamily="34" charset="0"/>
              </a:rPr>
            </a:br>
            <a:r>
              <a:rPr lang="en-US" altLang="en-US" sz="3800" b="1">
                <a:latin typeface="Tahoma" panose="020B0604030504040204" pitchFamily="34" charset="0"/>
              </a:rPr>
              <a:t>Simple Path</a:t>
            </a: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43E22A51-C052-41AA-8F85-A1203C1C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ahoma" panose="020B0604030504040204" pitchFamily="34" charset="0"/>
              </a:rPr>
              <a:t>No vertex is repeated.</a:t>
            </a:r>
            <a:endParaRPr lang="en-US" altLang="en-US" sz="32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DF557298-8F29-4FA6-B26F-E71182E9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2057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A B C D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D  C A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D C B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A B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A B C</a:t>
            </a:r>
          </a:p>
        </p:txBody>
      </p:sp>
      <p:grpSp>
        <p:nvGrpSpPr>
          <p:cNvPr id="125959" name="Group 7">
            <a:extLst>
              <a:ext uri="{FF2B5EF4-FFF2-40B4-BE49-F238E27FC236}">
                <a16:creationId xmlns:a16="http://schemas.microsoft.com/office/drawing/2014/main" id="{DBFFFA2D-8200-4DC8-A39B-DD4EDF98D91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657600"/>
            <a:ext cx="4237038" cy="2678113"/>
            <a:chOff x="5328" y="8472"/>
            <a:chExt cx="2448" cy="2016"/>
          </a:xfrm>
        </p:grpSpPr>
        <p:sp>
          <p:nvSpPr>
            <p:cNvPr id="125960" name="Line 8">
              <a:extLst>
                <a:ext uri="{FF2B5EF4-FFF2-40B4-BE49-F238E27FC236}">
                  <a16:creationId xmlns:a16="http://schemas.microsoft.com/office/drawing/2014/main" id="{C982E6D6-898E-4AAF-BBE1-4882C347C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6" y="8904"/>
              <a:ext cx="1872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61" name="Oval 9">
              <a:extLst>
                <a:ext uri="{FF2B5EF4-FFF2-40B4-BE49-F238E27FC236}">
                  <a16:creationId xmlns:a16="http://schemas.microsoft.com/office/drawing/2014/main" id="{C961F8FD-0363-4764-A42C-2FD7F0B0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5962" name="Oval 10">
              <a:extLst>
                <a:ext uri="{FF2B5EF4-FFF2-40B4-BE49-F238E27FC236}">
                  <a16:creationId xmlns:a16="http://schemas.microsoft.com/office/drawing/2014/main" id="{B47B20F7-FFA2-478E-815F-8EAC72ECC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125963" name="Oval 11">
              <a:extLst>
                <a:ext uri="{FF2B5EF4-FFF2-40B4-BE49-F238E27FC236}">
                  <a16:creationId xmlns:a16="http://schemas.microsoft.com/office/drawing/2014/main" id="{4DA498CF-E8A5-4569-BE2D-91D63EAD5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9912"/>
              <a:ext cx="432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5964" name="Oval 12">
              <a:extLst>
                <a:ext uri="{FF2B5EF4-FFF2-40B4-BE49-F238E27FC236}">
                  <a16:creationId xmlns:a16="http://schemas.microsoft.com/office/drawing/2014/main" id="{5B80E4C8-A317-47C6-8E21-3C6979805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10056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  D</a:t>
              </a:r>
            </a:p>
          </p:txBody>
        </p:sp>
        <p:sp>
          <p:nvSpPr>
            <p:cNvPr id="125965" name="Line 13">
              <a:extLst>
                <a:ext uri="{FF2B5EF4-FFF2-40B4-BE49-F238E27FC236}">
                  <a16:creationId xmlns:a16="http://schemas.microsoft.com/office/drawing/2014/main" id="{756CDCAB-44C5-453F-9888-F7D62AD16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" y="86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66" name="Line 14">
              <a:extLst>
                <a:ext uri="{FF2B5EF4-FFF2-40B4-BE49-F238E27FC236}">
                  <a16:creationId xmlns:a16="http://schemas.microsoft.com/office/drawing/2014/main" id="{DBC56225-5D7E-408E-B47B-AF9DF85DF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890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67" name="Line 15">
              <a:extLst>
                <a:ext uri="{FF2B5EF4-FFF2-40B4-BE49-F238E27FC236}">
                  <a16:creationId xmlns:a16="http://schemas.microsoft.com/office/drawing/2014/main" id="{A6A54C7E-21CD-4F44-8E3E-D20CC7620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102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216BF47-5C8B-488D-B7AA-66B644E2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03B8-68B2-49CB-96A6-DCD006565AC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D3507A36-DDE2-40A3-A51C-768BDE3C7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latin typeface="Tahoma" panose="020B0604030504040204" pitchFamily="34" charset="0"/>
              </a:rPr>
              <a:t>More definitions : Cycle</a:t>
            </a:r>
          </a:p>
        </p:txBody>
      </p:sp>
      <p:sp>
        <p:nvSpPr>
          <p:cNvPr id="128006" name="Text Box 6">
            <a:extLst>
              <a:ext uri="{FF2B5EF4-FFF2-40B4-BE49-F238E27FC236}">
                <a16:creationId xmlns:a16="http://schemas.microsoft.com/office/drawing/2014/main" id="{B26592BE-75E3-451C-AC01-2F83AC8FA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Tahoma" panose="020B0604030504040204" pitchFamily="34" charset="0"/>
              </a:rPr>
              <a:t>Simple path with distinct edges, except that the first vertex is equal to the last</a:t>
            </a:r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61B633ED-BBE7-4F8C-A339-F809F243A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18288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A B C A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B A C B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Tahoma" panose="020B0604030504040204" pitchFamily="34" charset="0"/>
              </a:rPr>
              <a:t>C B A C</a:t>
            </a:r>
          </a:p>
        </p:txBody>
      </p:sp>
      <p:grpSp>
        <p:nvGrpSpPr>
          <p:cNvPr id="128008" name="Group 8">
            <a:extLst>
              <a:ext uri="{FF2B5EF4-FFF2-40B4-BE49-F238E27FC236}">
                <a16:creationId xmlns:a16="http://schemas.microsoft.com/office/drawing/2014/main" id="{CE6C5BB1-E206-4472-8D98-596B0CC138F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4237038" cy="2678113"/>
            <a:chOff x="5328" y="8472"/>
            <a:chExt cx="2448" cy="2016"/>
          </a:xfrm>
        </p:grpSpPr>
        <p:sp>
          <p:nvSpPr>
            <p:cNvPr id="128009" name="Line 9">
              <a:extLst>
                <a:ext uri="{FF2B5EF4-FFF2-40B4-BE49-F238E27FC236}">
                  <a16:creationId xmlns:a16="http://schemas.microsoft.com/office/drawing/2014/main" id="{64F37F22-57CE-47FF-A907-D0C0B9205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6" y="8904"/>
              <a:ext cx="1872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010" name="Oval 10">
              <a:extLst>
                <a:ext uri="{FF2B5EF4-FFF2-40B4-BE49-F238E27FC236}">
                  <a16:creationId xmlns:a16="http://schemas.microsoft.com/office/drawing/2014/main" id="{7A156085-4B6E-4B1F-92EB-254C342CD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E7CA0790-95B9-41D4-A095-6227A5D59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8472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128012" name="Oval 12">
              <a:extLst>
                <a:ext uri="{FF2B5EF4-FFF2-40B4-BE49-F238E27FC236}">
                  <a16:creationId xmlns:a16="http://schemas.microsoft.com/office/drawing/2014/main" id="{A77E9882-1D43-436A-8749-8DCB76CB5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9912"/>
              <a:ext cx="432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8013" name="Oval 13">
              <a:extLst>
                <a:ext uri="{FF2B5EF4-FFF2-40B4-BE49-F238E27FC236}">
                  <a16:creationId xmlns:a16="http://schemas.microsoft.com/office/drawing/2014/main" id="{F21ADB43-0F98-4CB4-96D2-A80D95FE6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" y="10056"/>
              <a:ext cx="576" cy="43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en-US" sz="2800" b="1">
                  <a:latin typeface="Times New Roman" panose="02020603050405020304" pitchFamily="18" charset="0"/>
                </a:rPr>
                <a:t>  D</a:t>
              </a:r>
            </a:p>
          </p:txBody>
        </p:sp>
        <p:sp>
          <p:nvSpPr>
            <p:cNvPr id="128014" name="Line 14">
              <a:extLst>
                <a:ext uri="{FF2B5EF4-FFF2-40B4-BE49-F238E27FC236}">
                  <a16:creationId xmlns:a16="http://schemas.microsoft.com/office/drawing/2014/main" id="{E152B47E-65E4-4D11-B2AA-BA843BD65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" y="861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015" name="Line 15">
              <a:extLst>
                <a:ext uri="{FF2B5EF4-FFF2-40B4-BE49-F238E27FC236}">
                  <a16:creationId xmlns:a16="http://schemas.microsoft.com/office/drawing/2014/main" id="{ADFFDFBB-2B23-4500-BCA2-9E6AD04B7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890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016" name="Line 16">
              <a:extLst>
                <a:ext uri="{FF2B5EF4-FFF2-40B4-BE49-F238E27FC236}">
                  <a16:creationId xmlns:a16="http://schemas.microsoft.com/office/drawing/2014/main" id="{111C2201-AE3B-4372-BDBB-6C360FEB7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102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8017" name="Text Box 17">
            <a:extLst>
              <a:ext uri="{FF2B5EF4-FFF2-40B4-BE49-F238E27FC236}">
                <a16:creationId xmlns:a16="http://schemas.microsoft.com/office/drawing/2014/main" id="{B792F5A3-58F2-446F-9318-5A73BA349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Tahoma" panose="020B0604030504040204" pitchFamily="34" charset="0"/>
              </a:rPr>
              <a:t>A graph without cycles is called</a:t>
            </a:r>
            <a:r>
              <a:rPr lang="en-US" altLang="en-US" sz="2800" b="1">
                <a:latin typeface="Tahoma" panose="020B0604030504040204" pitchFamily="34" charset="0"/>
              </a:rPr>
              <a:t> </a:t>
            </a: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acyclic graph</a:t>
            </a:r>
            <a:r>
              <a:rPr lang="en-US" altLang="en-US" sz="2800" b="1">
                <a:latin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698</TotalTime>
  <Words>1532</Words>
  <Application>Microsoft Office PowerPoint</Application>
  <PresentationFormat>On-screen Show (4:3)</PresentationFormat>
  <Paragraphs>311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Tahoma</vt:lpstr>
      <vt:lpstr>Times New Roman</vt:lpstr>
      <vt:lpstr>Wingdings</vt:lpstr>
      <vt:lpstr>Layers</vt:lpstr>
      <vt:lpstr>Chapter 9: Graphs</vt:lpstr>
      <vt:lpstr>Graphs – Basic Concepts</vt:lpstr>
      <vt:lpstr>Basic Graph Definitions</vt:lpstr>
      <vt:lpstr>Vertices and Edges</vt:lpstr>
      <vt:lpstr>Example</vt:lpstr>
      <vt:lpstr>Directed and undirected graphs</vt:lpstr>
      <vt:lpstr>More definitions : Path</vt:lpstr>
      <vt:lpstr>More definitions :  Simple Path</vt:lpstr>
      <vt:lpstr>More definitions : Cycle</vt:lpstr>
      <vt:lpstr>More definitions : Loop</vt:lpstr>
      <vt:lpstr>Connected and Disconnected graphs</vt:lpstr>
      <vt:lpstr>Graphs and Trees</vt:lpstr>
      <vt:lpstr>Graphs and Trees</vt:lpstr>
      <vt:lpstr>A spanning tree of an undirected graph</vt:lpstr>
      <vt:lpstr>Examples</vt:lpstr>
      <vt:lpstr>Complete graphs</vt:lpstr>
      <vt:lpstr>Weighted graphs  and Networks</vt:lpstr>
      <vt:lpstr>Graph Representation</vt:lpstr>
      <vt:lpstr>Adjacency matrix – undirected graphs</vt:lpstr>
      <vt:lpstr>Adjacency matrix – directed graphs</vt:lpstr>
      <vt:lpstr>Adjacency lists – undirected graphs</vt:lpstr>
      <vt:lpstr>Adjacency lists – directed graphs</vt:lpstr>
      <vt:lpstr>Advantages of Adjacency Matrix</vt:lpstr>
      <vt:lpstr>Disadvantages of Adjacency Matrix</vt:lpstr>
      <vt:lpstr>Adjacency List</vt:lpstr>
      <vt:lpstr>Adjacency List</vt:lpstr>
      <vt:lpstr>Disadvantages of Adjacency List</vt:lpstr>
      <vt:lpstr>Summary</vt:lpstr>
      <vt:lpstr>Syllabus</vt:lpstr>
      <vt:lpstr>Graph Traversal</vt:lpstr>
      <vt:lpstr>1. Depth First Search</vt:lpstr>
      <vt:lpstr>2. Breadth First Search</vt:lpstr>
    </vt:vector>
  </TitlesOfParts>
  <Company>Simpson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Valued Gateway Client</dc:creator>
  <cp:lastModifiedBy>Gobi Ramasamy</cp:lastModifiedBy>
  <cp:revision>78</cp:revision>
  <cp:lastPrinted>1601-01-01T00:00:00Z</cp:lastPrinted>
  <dcterms:created xsi:type="dcterms:W3CDTF">2001-10-18T20:03:31Z</dcterms:created>
  <dcterms:modified xsi:type="dcterms:W3CDTF">2023-03-04T03:02:48Z</dcterms:modified>
</cp:coreProperties>
</file>