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4" r:id="rId29"/>
    <p:sldId id="295" r:id="rId30"/>
    <p:sldId id="297" r:id="rId31"/>
    <p:sldId id="298" r:id="rId32"/>
    <p:sldId id="299" r:id="rId33"/>
    <p:sldId id="296" r:id="rId34"/>
    <p:sldId id="284" r:id="rId35"/>
    <p:sldId id="285" r:id="rId36"/>
    <p:sldId id="286" r:id="rId37"/>
    <p:sldId id="287" r:id="rId38"/>
    <p:sldId id="288" r:id="rId39"/>
    <p:sldId id="289" r:id="rId40"/>
    <p:sldId id="290" r:id="rId41"/>
    <p:sldId id="291" r:id="rId42"/>
    <p:sldId id="292" r:id="rId43"/>
    <p:sldId id="293" r:id="rId44"/>
    <p:sldId id="300"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00" y="1886797"/>
            <a:ext cx="113608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1" name="Shape 11"/>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Shape 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13" name="Shape 13"/>
          <p:cNvSpPr/>
          <p:nvPr/>
        </p:nvSpPr>
        <p:spPr>
          <a:xfrm flipH="1">
            <a:off x="24" y="67300"/>
            <a:ext cx="12191976"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4" name="Shape 14"/>
          <p:cNvSpPr/>
          <p:nvPr/>
        </p:nvSpPr>
        <p:spPr>
          <a:xfrm flipH="1">
            <a:off x="24" y="0"/>
            <a:ext cx="12191976"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5" name="Shape 15"/>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6" name="Shape 16"/>
          <p:cNvSpPr txBox="1"/>
          <p:nvPr/>
        </p:nvSpPr>
        <p:spPr>
          <a:xfrm>
            <a:off x="33" y="5919900"/>
            <a:ext cx="47628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FFFFFF"/>
                </a:solidFill>
                <a:latin typeface="Georgia" panose="02040502050405020303"/>
                <a:ea typeface="Georgia" panose="02040502050405020303"/>
                <a:cs typeface="Georgia" panose="02040502050405020303"/>
                <a:sym typeface="Georgia" panose="02040502050405020303"/>
              </a:rPr>
              <a:t>MISSION</a:t>
            </a:r>
            <a:endParaRPr sz="1800"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7" name="Shape 17"/>
          <p:cNvSpPr txBox="1"/>
          <p:nvPr/>
        </p:nvSpPr>
        <p:spPr>
          <a:xfrm>
            <a:off x="4945433" y="5919900"/>
            <a:ext cx="27076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rgbClr val="FFFFFF"/>
                </a:solidFill>
                <a:latin typeface="Georgia" panose="02040502050405020303"/>
                <a:ea typeface="Georgia" panose="02040502050405020303"/>
                <a:cs typeface="Georgia" panose="02040502050405020303"/>
                <a:sym typeface="Georgia" panose="02040502050405020303"/>
              </a:rPr>
              <a:t>VISION</a:t>
            </a:r>
            <a:endParaRPr sz="1800"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Shape 18"/>
          <p:cNvSpPr txBox="1"/>
          <p:nvPr/>
        </p:nvSpPr>
        <p:spPr>
          <a:xfrm>
            <a:off x="8090500" y="5919900"/>
            <a:ext cx="39792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FFFFFF"/>
                </a:solidFill>
                <a:latin typeface="Georgia" panose="02040502050405020303"/>
                <a:ea typeface="Georgia" panose="02040502050405020303"/>
                <a:cs typeface="Georgia" panose="02040502050405020303"/>
                <a:sym typeface="Georgia" panose="02040502050405020303"/>
              </a:rPr>
              <a:t>CORE   VALUES</a:t>
            </a:r>
            <a:endParaRPr sz="1800"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pic>
        <p:nvPicPr>
          <p:cNvPr id="19" name="Shape 19"/>
          <p:cNvPicPr preferRelativeResize="0"/>
          <p:nvPr/>
        </p:nvPicPr>
        <p:blipFill>
          <a:blip r:embed="rId2"/>
          <a:stretch>
            <a:fillRect/>
          </a:stretch>
        </p:blipFill>
        <p:spPr>
          <a:xfrm>
            <a:off x="7924600" y="232168"/>
            <a:ext cx="3686235" cy="1002209"/>
          </a:xfrm>
          <a:prstGeom prst="rect">
            <a:avLst/>
          </a:prstGeom>
          <a:noFill/>
          <a:ln>
            <a:noFill/>
          </a:ln>
        </p:spPr>
      </p:pic>
    </p:spTree>
    <p:extLst>
      <p:ext uri="{BB962C8B-B14F-4D97-AF65-F5344CB8AC3E}">
        <p14:creationId xmlns:p14="http://schemas.microsoft.com/office/powerpoint/2010/main" val="30212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15600" y="1474833"/>
            <a:ext cx="113608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a:t>Click to edit Master title style</a:t>
            </a:r>
            <a:endParaRPr/>
          </a:p>
        </p:txBody>
      </p:sp>
      <p:sp>
        <p:nvSpPr>
          <p:cNvPr id="93" name="Shape 93"/>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pPr lvl="0"/>
            <a:r>
              <a:rPr lang="en-US"/>
              <a:t>Click to edit Master text styles</a:t>
            </a:r>
          </a:p>
        </p:txBody>
      </p:sp>
      <p:sp>
        <p:nvSpPr>
          <p:cNvPr id="94" name="Shape 9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95" name="Shape 95"/>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96" name="Shape 96"/>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7" name="Shape 97"/>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98" name="Shape 98"/>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99" name="Shape 99"/>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35045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102" name="Shape 102"/>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03" name="Shape 103"/>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Shape 10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05" name="Shape 10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106" name="Shape 106"/>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66040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3"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a:xfrm>
            <a:off x="581192" y="6423915"/>
            <a:ext cx="6917211" cy="365125"/>
          </a:xfrm>
        </p:spPr>
        <p:txBody>
          <a:bodyPr/>
          <a:lstStyle/>
          <a:p>
            <a:endParaRPr lang="en-IN"/>
          </a:p>
        </p:txBody>
      </p:sp>
      <p:sp>
        <p:nvSpPr>
          <p:cNvPr id="8" name="Date Placeholder 7"/>
          <p:cNvSpPr>
            <a:spLocks noGrp="1"/>
          </p:cNvSpPr>
          <p:nvPr>
            <p:ph type="dt" sz="half" idx="10"/>
          </p:nvPr>
        </p:nvSpPr>
        <p:spPr>
          <a:xfrm>
            <a:off x="7605951" y="6423915"/>
            <a:ext cx="2844799" cy="365125"/>
          </a:xfrm>
        </p:spPr>
        <p:txBody>
          <a:bodyPr/>
          <a:lstStyle/>
          <a:p>
            <a:fld id="{32E4D794-C19C-491C-B87D-A72B9B9F8A30}" type="datetimeFigureOut">
              <a:rPr lang="en-IN" smtClean="0"/>
              <a:t>28-03-2023</a:t>
            </a:fld>
            <a:endParaRPr lang="en-IN"/>
          </a:p>
        </p:txBody>
      </p:sp>
      <p:sp>
        <p:nvSpPr>
          <p:cNvPr id="10" name="Slide Number Placeholder 9"/>
          <p:cNvSpPr>
            <a:spLocks noGrp="1"/>
          </p:cNvSpPr>
          <p:nvPr>
            <p:ph type="sldNum" sz="quarter" idx="12"/>
          </p:nvPr>
        </p:nvSpPr>
        <p:spPr/>
        <p:txBody>
          <a:bodyPr/>
          <a:lstStyle/>
          <a:p>
            <a:fld id="{DF4534E8-D6DD-416B-BE6A-CF8DF59C8B47}" type="slidenum">
              <a:rPr lang="en-IN" smtClean="0"/>
              <a:t>‹#›</a:t>
            </a:fld>
            <a:endParaRPr lang="en-IN"/>
          </a:p>
        </p:txBody>
      </p:sp>
    </p:spTree>
    <p:extLst>
      <p:ext uri="{BB962C8B-B14F-4D97-AF65-F5344CB8AC3E}">
        <p14:creationId xmlns:p14="http://schemas.microsoft.com/office/powerpoint/2010/main" val="334485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2" name="Shape 2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23" name="Shape 23"/>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4" name="Shape 24"/>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5" name="Shape 25"/>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6" name="Shape 26"/>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27" name="Shape 27"/>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40530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Shape 30"/>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31" name="Shape 3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32" name="Shape 32"/>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33" name="Shape 33"/>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4" name="Shape 3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35" name="Shape 3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36" name="Shape 36"/>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17440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9" name="Shape 39"/>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0" name="Shape 40"/>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41" name="Shape 4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42" name="Shape 42"/>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43" name="Shape 43"/>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4" name="Shape 4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45" name="Shape 4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46" name="Shape 46"/>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87076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9" name="Shape 4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50" name="Shape 50"/>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51" name="Shape 51"/>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2" name="Shape 52"/>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53" name="Shape 5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54" name="Shape 54"/>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8772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7" name="Shape 5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pPr lvl="0"/>
            <a:r>
              <a:rPr lang="en-US"/>
              <a:t>Click to edit Master text styles</a:t>
            </a:r>
          </a:p>
        </p:txBody>
      </p:sp>
      <p:sp>
        <p:nvSpPr>
          <p:cNvPr id="58" name="Shape 5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59" name="Shape 59"/>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60" name="Shape 60"/>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1" name="Shape 61"/>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62" name="Shape 62"/>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63" name="Shape 63"/>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239253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66" name="Shape 6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67" name="Shape 67"/>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68" name="Shape 68"/>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9" name="Shape 69"/>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70" name="Shape 70"/>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71" name="Shape 71"/>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40361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74" name="Shape 74"/>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75" name="Shape 75"/>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76" name="Shape 76"/>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pPr lvl="0"/>
            <a:r>
              <a:rPr lang="en-US"/>
              <a:t>Click to edit Master text styles</a:t>
            </a:r>
          </a:p>
        </p:txBody>
      </p:sp>
      <p:sp>
        <p:nvSpPr>
          <p:cNvPr id="77" name="Shape 7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78" name="Shape 78"/>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79" name="Shape 79"/>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0" name="Shape 80"/>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81" name="Shape 81"/>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82" name="Shape 82"/>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175525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pPr lvl="0"/>
            <a:r>
              <a:rPr lang="en-US"/>
              <a:t>Click to edit Master text styles</a:t>
            </a:r>
          </a:p>
        </p:txBody>
      </p:sp>
      <p:sp>
        <p:nvSpPr>
          <p:cNvPr id="85" name="Shape 8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DF4534E8-D6DD-416B-BE6A-CF8DF59C8B47}" type="slidenum">
              <a:rPr lang="en-IN" smtClean="0"/>
              <a:t>‹#›</a:t>
            </a:fld>
            <a:endParaRPr lang="en-IN"/>
          </a:p>
        </p:txBody>
      </p:sp>
      <p:sp>
        <p:nvSpPr>
          <p:cNvPr id="86" name="Shape 86"/>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87" name="Shape 87"/>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8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8" name="Shape 88"/>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89" name="Shape 89"/>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sz="1800"/>
          </a:p>
        </p:txBody>
      </p:sp>
      <p:sp>
        <p:nvSpPr>
          <p:cNvPr id="90" name="Shape 90"/>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800">
                <a:solidFill>
                  <a:srgbClr val="FFFFFF"/>
                </a:solidFill>
                <a:latin typeface="Georgia" panose="02040502050405020303"/>
                <a:ea typeface="Georgia" panose="02040502050405020303"/>
                <a:cs typeface="Georgia" panose="02040502050405020303"/>
                <a:sym typeface="Georgia" panose="02040502050405020303"/>
              </a:rPr>
              <a:t>CHRIST</a:t>
            </a:r>
            <a:br>
              <a:rPr lang="en-GB" sz="1800">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extLst>
      <p:ext uri="{BB962C8B-B14F-4D97-AF65-F5344CB8AC3E}">
        <p14:creationId xmlns:p14="http://schemas.microsoft.com/office/powerpoint/2010/main" val="382227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1pPr>
            <a:lvl2pPr lvl="1">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2pPr>
            <a:lvl3pPr lvl="2">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3pPr>
            <a:lvl4pPr lvl="3">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4pPr>
            <a:lvl5pPr lvl="4">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5pPr>
            <a:lvl6pPr lvl="5">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6pPr>
            <a:lvl7pPr lvl="6">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7pPr>
            <a:lvl8pPr lvl="7">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8pPr>
            <a:lvl9pPr lvl="8">
              <a:spcBef>
                <a:spcPts val="0"/>
              </a:spcBef>
              <a:spcAft>
                <a:spcPts val="0"/>
              </a:spcAft>
              <a:buSzPts val="2800"/>
              <a:buFont typeface="Archivo Narrow" panose="020B0506020202020B04"/>
              <a:buNone/>
              <a:defRPr sz="2800" b="1">
                <a:latin typeface="Archivo Narrow" panose="020B0506020202020B04"/>
                <a:ea typeface="Archivo Narrow" panose="020B0506020202020B04"/>
                <a:cs typeface="Archivo Narrow" panose="020B0506020202020B04"/>
                <a:sym typeface="Archivo Narrow" panose="020B0506020202020B04"/>
              </a:defRPr>
            </a:lvl9pPr>
          </a:lstStyle>
          <a:p>
            <a:endParaRPr/>
          </a:p>
        </p:txBody>
      </p:sp>
      <p:sp>
        <p:nvSpPr>
          <p:cNvPr id="7" name="Shape 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panose="020B0506020202020B04"/>
              <a:buChar char="●"/>
              <a:defRPr sz="2200">
                <a:latin typeface="Archivo Narrow" panose="020B0506020202020B04"/>
                <a:ea typeface="Archivo Narrow" panose="020B0506020202020B04"/>
                <a:cs typeface="Archivo Narrow" panose="020B0506020202020B04"/>
                <a:sym typeface="Archivo Narrow" panose="020B0506020202020B04"/>
              </a:defRPr>
            </a:lvl1pPr>
            <a:lvl2pPr marL="914400" lvl="1"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2pPr>
            <a:lvl3pPr marL="1371600" lvl="2"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3pPr>
            <a:lvl4pPr marL="1828800" lvl="3"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4pPr>
            <a:lvl5pPr marL="2286000" lvl="4"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5pPr>
            <a:lvl6pPr marL="2743200" lvl="5"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6pPr>
            <a:lvl7pPr marL="3200400" lvl="6"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7pPr>
            <a:lvl8pPr marL="3657600" lvl="7" indent="-342900">
              <a:lnSpc>
                <a:spcPct val="100000"/>
              </a:lnSpc>
              <a:spcBef>
                <a:spcPts val="600"/>
              </a:spcBef>
              <a:spcAft>
                <a:spcPts val="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8pPr>
            <a:lvl9pPr marL="4114800" lvl="8" indent="-342900">
              <a:lnSpc>
                <a:spcPct val="100000"/>
              </a:lnSpc>
              <a:spcBef>
                <a:spcPts val="600"/>
              </a:spcBef>
              <a:spcAft>
                <a:spcPts val="600"/>
              </a:spcAft>
              <a:buSzPts val="1800"/>
              <a:buFont typeface="Archivo Narrow" panose="020B0506020202020B04"/>
              <a:buChar char="■"/>
              <a:defRPr sz="1800">
                <a:latin typeface="Archivo Narrow" panose="020B0506020202020B04"/>
                <a:ea typeface="Archivo Narrow" panose="020B0506020202020B04"/>
                <a:cs typeface="Archivo Narrow" panose="020B0506020202020B04"/>
                <a:sym typeface="Archivo Narrow" panose="020B0506020202020B04"/>
              </a:defRPr>
            </a:lvl9pPr>
          </a:lstStyle>
          <a:p>
            <a:endParaRPr/>
          </a:p>
        </p:txBody>
      </p:sp>
      <p:sp>
        <p:nvSpPr>
          <p:cNvPr id="8" name="Shape 8"/>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fld id="{DF4534E8-D6DD-416B-BE6A-CF8DF59C8B47}" type="slidenum">
              <a:rPr lang="en-IN" smtClean="0"/>
              <a:t>‹#›</a:t>
            </a:fld>
            <a:endParaRPr lang="en-IN"/>
          </a:p>
        </p:txBody>
      </p:sp>
    </p:spTree>
    <p:extLst>
      <p:ext uri="{BB962C8B-B14F-4D97-AF65-F5344CB8AC3E}">
        <p14:creationId xmlns:p14="http://schemas.microsoft.com/office/powerpoint/2010/main" val="25707930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9637-725B-1C4A-7668-350E0A6C5BD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4677742-4398-44B3-BA34-3B2B39F5BCD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070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CC7DF-588E-7FD7-5B3E-888EC5D685F2}"/>
              </a:ext>
            </a:extLst>
          </p:cNvPr>
          <p:cNvPicPr>
            <a:picLocks noChangeAspect="1"/>
          </p:cNvPicPr>
          <p:nvPr/>
        </p:nvPicPr>
        <p:blipFill>
          <a:blip r:embed="rId2"/>
          <a:stretch>
            <a:fillRect/>
          </a:stretch>
        </p:blipFill>
        <p:spPr>
          <a:xfrm>
            <a:off x="2933700" y="3429000"/>
            <a:ext cx="6667500" cy="2857500"/>
          </a:xfrm>
          <a:prstGeom prst="rect">
            <a:avLst/>
          </a:prstGeom>
        </p:spPr>
      </p:pic>
      <p:sp>
        <p:nvSpPr>
          <p:cNvPr id="5" name="TextBox 4">
            <a:extLst>
              <a:ext uri="{FF2B5EF4-FFF2-40B4-BE49-F238E27FC236}">
                <a16:creationId xmlns:a16="http://schemas.microsoft.com/office/drawing/2014/main" id="{6CF73553-DB67-B95E-DF84-B77A17277061}"/>
              </a:ext>
            </a:extLst>
          </p:cNvPr>
          <p:cNvSpPr txBox="1"/>
          <p:nvPr/>
        </p:nvSpPr>
        <p:spPr>
          <a:xfrm>
            <a:off x="0" y="733136"/>
            <a:ext cx="11785600"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0" i="0" dirty="0">
                <a:solidFill>
                  <a:srgbClr val="333333"/>
                </a:solidFill>
                <a:effectLst/>
                <a:latin typeface="Open Sans" panose="020B0606030504020204" pitchFamily="34" charset="0"/>
              </a:rPr>
              <a:t>The sequence of Nodes and Edges from one node to another node is called as </a:t>
            </a:r>
            <a:r>
              <a:rPr lang="en-US" sz="3200" b="1" i="0" dirty="0">
                <a:solidFill>
                  <a:srgbClr val="333333"/>
                </a:solidFill>
                <a:effectLst/>
                <a:latin typeface="Open Sans" panose="020B0606030504020204" pitchFamily="34" charset="0"/>
              </a:rPr>
              <a:t>PATH</a:t>
            </a:r>
            <a:r>
              <a:rPr lang="en-US" sz="3200" b="0" i="0" dirty="0">
                <a:solidFill>
                  <a:srgbClr val="333333"/>
                </a:solidFill>
                <a:effectLst/>
                <a:latin typeface="Open Sans" panose="020B0606030504020204" pitchFamily="34" charset="0"/>
              </a:rPr>
              <a:t> between that two Nodes. </a:t>
            </a:r>
          </a:p>
          <a:p>
            <a:endParaRPr lang="en-US" sz="3200" b="0" i="0" dirty="0">
              <a:solidFill>
                <a:srgbClr val="333333"/>
              </a:solidFill>
              <a:effectLst/>
              <a:latin typeface="Open Sans" panose="020B0606030504020204" pitchFamily="34" charset="0"/>
            </a:endParaRPr>
          </a:p>
          <a:p>
            <a:r>
              <a:rPr lang="en-US" sz="3200" b="1" i="0" u="sng" dirty="0">
                <a:solidFill>
                  <a:srgbClr val="333333"/>
                </a:solidFill>
                <a:effectLst/>
                <a:latin typeface="Open Sans" panose="020B0606030504020204" pitchFamily="34" charset="0"/>
              </a:rPr>
              <a:t>Length of a Path</a:t>
            </a:r>
            <a:r>
              <a:rPr lang="en-US" sz="3200" b="0" i="0" u="sng" dirty="0">
                <a:solidFill>
                  <a:srgbClr val="333333"/>
                </a:solidFill>
                <a:effectLst/>
                <a:latin typeface="Open Sans" panose="020B0606030504020204" pitchFamily="34" charset="0"/>
              </a:rPr>
              <a:t> is total number of nodes in that path.</a:t>
            </a:r>
            <a:r>
              <a:rPr lang="en-US" sz="3200" b="0" i="0" dirty="0">
                <a:solidFill>
                  <a:srgbClr val="333333"/>
                </a:solidFill>
                <a:effectLst/>
                <a:latin typeface="Open Sans" panose="020B0606030504020204" pitchFamily="34" charset="0"/>
              </a:rPr>
              <a:t> In below example </a:t>
            </a:r>
            <a:r>
              <a:rPr lang="en-US" sz="3200" b="1" i="0" dirty="0">
                <a:solidFill>
                  <a:srgbClr val="333333"/>
                </a:solidFill>
                <a:effectLst/>
                <a:latin typeface="Open Sans" panose="020B0606030504020204" pitchFamily="34" charset="0"/>
              </a:rPr>
              <a:t>the path A - B - E - J has length 4</a:t>
            </a:r>
            <a:r>
              <a:rPr lang="en-US" sz="3200" b="0" i="0" dirty="0">
                <a:solidFill>
                  <a:srgbClr val="333333"/>
                </a:solidFill>
                <a:effectLst/>
                <a:latin typeface="Open Sans" panose="020B0606030504020204" pitchFamily="34" charset="0"/>
              </a:rPr>
              <a:t>.</a:t>
            </a:r>
            <a:endParaRPr lang="en-IN" sz="3200" dirty="0"/>
          </a:p>
        </p:txBody>
      </p:sp>
    </p:spTree>
    <p:extLst>
      <p:ext uri="{BB962C8B-B14F-4D97-AF65-F5344CB8AC3E}">
        <p14:creationId xmlns:p14="http://schemas.microsoft.com/office/powerpoint/2010/main" val="39325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DB5E4-2320-9B3E-534F-084FFD0C938A}"/>
              </a:ext>
            </a:extLst>
          </p:cNvPr>
          <p:cNvPicPr>
            <a:picLocks noChangeAspect="1"/>
          </p:cNvPicPr>
          <p:nvPr/>
        </p:nvPicPr>
        <p:blipFill>
          <a:blip r:embed="rId2"/>
          <a:stretch>
            <a:fillRect/>
          </a:stretch>
        </p:blipFill>
        <p:spPr>
          <a:xfrm>
            <a:off x="5219700" y="3429000"/>
            <a:ext cx="6667500" cy="2857500"/>
          </a:xfrm>
          <a:prstGeom prst="rect">
            <a:avLst/>
          </a:prstGeom>
        </p:spPr>
      </p:pic>
      <p:sp>
        <p:nvSpPr>
          <p:cNvPr id="5" name="TextBox 4">
            <a:extLst>
              <a:ext uri="{FF2B5EF4-FFF2-40B4-BE49-F238E27FC236}">
                <a16:creationId xmlns:a16="http://schemas.microsoft.com/office/drawing/2014/main" id="{86F32B51-5BBD-10D5-7D75-21EF72FA47A4}"/>
              </a:ext>
            </a:extLst>
          </p:cNvPr>
          <p:cNvSpPr txBox="1"/>
          <p:nvPr/>
        </p:nvSpPr>
        <p:spPr>
          <a:xfrm>
            <a:off x="1511300" y="1491447"/>
            <a:ext cx="91821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i="0" dirty="0">
                <a:solidFill>
                  <a:srgbClr val="333333"/>
                </a:solidFill>
                <a:effectLst/>
                <a:latin typeface="Open Sans" panose="020B0606030504020204" pitchFamily="34" charset="0"/>
              </a:rPr>
              <a:t>Each child from a node forms a </a:t>
            </a:r>
            <a:r>
              <a:rPr lang="en-US" sz="3200" b="1" i="0" dirty="0">
                <a:solidFill>
                  <a:srgbClr val="333333"/>
                </a:solidFill>
                <a:effectLst/>
                <a:latin typeface="Open Sans" panose="020B0606030504020204" pitchFamily="34" charset="0"/>
              </a:rPr>
              <a:t>subtree</a:t>
            </a:r>
            <a:r>
              <a:rPr lang="en-US" sz="3200" i="0" dirty="0">
                <a:solidFill>
                  <a:srgbClr val="333333"/>
                </a:solidFill>
                <a:effectLst/>
                <a:latin typeface="Open Sans" panose="020B0606030504020204" pitchFamily="34" charset="0"/>
              </a:rPr>
              <a:t> recursively. Every child node will form a subtree on its parent node.</a:t>
            </a:r>
            <a:endParaRPr lang="en-IN" sz="3200" dirty="0"/>
          </a:p>
        </p:txBody>
      </p:sp>
    </p:spTree>
    <p:extLst>
      <p:ext uri="{BB962C8B-B14F-4D97-AF65-F5344CB8AC3E}">
        <p14:creationId xmlns:p14="http://schemas.microsoft.com/office/powerpoint/2010/main" val="99738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A6220-10C9-3FBF-A1C6-891016F4F93D}"/>
              </a:ext>
            </a:extLst>
          </p:cNvPr>
          <p:cNvPicPr>
            <a:picLocks noChangeAspect="1"/>
          </p:cNvPicPr>
          <p:nvPr/>
        </p:nvPicPr>
        <p:blipFill>
          <a:blip r:embed="rId2"/>
          <a:stretch>
            <a:fillRect/>
          </a:stretch>
        </p:blipFill>
        <p:spPr>
          <a:xfrm>
            <a:off x="1786835" y="1130299"/>
            <a:ext cx="8161130" cy="4902202"/>
          </a:xfrm>
          <a:prstGeom prst="rect">
            <a:avLst/>
          </a:prstGeom>
        </p:spPr>
      </p:pic>
    </p:spTree>
    <p:extLst>
      <p:ext uri="{BB962C8B-B14F-4D97-AF65-F5344CB8AC3E}">
        <p14:creationId xmlns:p14="http://schemas.microsoft.com/office/powerpoint/2010/main" val="156152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32549-8CFC-60DF-84E7-E4BC51CA82A6}"/>
              </a:ext>
            </a:extLst>
          </p:cNvPr>
          <p:cNvPicPr>
            <a:picLocks noChangeAspect="1"/>
          </p:cNvPicPr>
          <p:nvPr/>
        </p:nvPicPr>
        <p:blipFill>
          <a:blip r:embed="rId2"/>
          <a:stretch>
            <a:fillRect/>
          </a:stretch>
        </p:blipFill>
        <p:spPr>
          <a:xfrm>
            <a:off x="2164949" y="1447799"/>
            <a:ext cx="7862102" cy="4648202"/>
          </a:xfrm>
          <a:prstGeom prst="rect">
            <a:avLst/>
          </a:prstGeom>
        </p:spPr>
      </p:pic>
    </p:spTree>
    <p:extLst>
      <p:ext uri="{BB962C8B-B14F-4D97-AF65-F5344CB8AC3E}">
        <p14:creationId xmlns:p14="http://schemas.microsoft.com/office/powerpoint/2010/main" val="214035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FA76-D7FF-4D08-56F4-B4990FB9DC31}"/>
              </a:ext>
            </a:extLst>
          </p:cNvPr>
          <p:cNvSpPr>
            <a:spLocks noGrp="1"/>
          </p:cNvSpPr>
          <p:nvPr>
            <p:ph type="title"/>
          </p:nvPr>
        </p:nvSpPr>
        <p:spPr/>
        <p:txBody>
          <a:bodyPr/>
          <a:lstStyle/>
          <a:p>
            <a:r>
              <a:rPr lang="en-IN" dirty="0"/>
              <a:t>Tree Representation</a:t>
            </a:r>
          </a:p>
        </p:txBody>
      </p:sp>
      <p:sp>
        <p:nvSpPr>
          <p:cNvPr id="3" name="Text Placeholder 2">
            <a:extLst>
              <a:ext uri="{FF2B5EF4-FFF2-40B4-BE49-F238E27FC236}">
                <a16:creationId xmlns:a16="http://schemas.microsoft.com/office/drawing/2014/main" id="{821803EF-0F58-E5DE-C95A-A55E745B8078}"/>
              </a:ext>
            </a:extLst>
          </p:cNvPr>
          <p:cNvSpPr>
            <a:spLocks noGrp="1"/>
          </p:cNvSpPr>
          <p:nvPr>
            <p:ph type="body" idx="1"/>
          </p:nvPr>
        </p:nvSpPr>
        <p:spPr/>
        <p:txBody>
          <a:bodyPr/>
          <a:lstStyle/>
          <a:p>
            <a:pPr algn="just"/>
            <a:r>
              <a:rPr lang="en-US" b="0" i="0" dirty="0">
                <a:solidFill>
                  <a:srgbClr val="333333"/>
                </a:solidFill>
                <a:effectLst/>
                <a:latin typeface="Open Sans" panose="020B0606030504020204" pitchFamily="34" charset="0"/>
              </a:rPr>
              <a:t>A tree data structure can be represented in two methods. Those methods are as follows...</a:t>
            </a:r>
          </a:p>
          <a:p>
            <a:pPr algn="just">
              <a:buFont typeface="+mj-lt"/>
              <a:buAutoNum type="arabicPeriod"/>
            </a:pPr>
            <a:r>
              <a:rPr lang="en-US" b="1" i="0" dirty="0">
                <a:solidFill>
                  <a:srgbClr val="333333"/>
                </a:solidFill>
                <a:effectLst/>
                <a:latin typeface="Open Sans" panose="020B0606030504020204" pitchFamily="34" charset="0"/>
              </a:rPr>
              <a:t>List Representation</a:t>
            </a:r>
          </a:p>
          <a:p>
            <a:pPr algn="just">
              <a:buFont typeface="+mj-lt"/>
              <a:buAutoNum type="arabicPeriod"/>
            </a:pPr>
            <a:r>
              <a:rPr lang="en-US" b="1" i="0" dirty="0">
                <a:solidFill>
                  <a:srgbClr val="333333"/>
                </a:solidFill>
                <a:effectLst/>
                <a:latin typeface="Open Sans" panose="020B0606030504020204" pitchFamily="34" charset="0"/>
              </a:rPr>
              <a:t>Left Child - Right Sibling Representation</a:t>
            </a:r>
          </a:p>
          <a:p>
            <a:endParaRPr lang="en-IN" dirty="0"/>
          </a:p>
        </p:txBody>
      </p:sp>
      <p:pic>
        <p:nvPicPr>
          <p:cNvPr id="6148" name="Picture 4" descr="tree datastructure">
            <a:extLst>
              <a:ext uri="{FF2B5EF4-FFF2-40B4-BE49-F238E27FC236}">
                <a16:creationId xmlns:a16="http://schemas.microsoft.com/office/drawing/2014/main" id="{393AA264-20AE-375B-31D5-126CBAD04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3234333"/>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65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AFC7-821B-6E6F-35B0-695B2695A28E}"/>
              </a:ext>
            </a:extLst>
          </p:cNvPr>
          <p:cNvSpPr>
            <a:spLocks noGrp="1"/>
          </p:cNvSpPr>
          <p:nvPr>
            <p:ph type="title"/>
          </p:nvPr>
        </p:nvSpPr>
        <p:spPr/>
        <p:txBody>
          <a:bodyPr/>
          <a:lstStyle/>
          <a:p>
            <a:r>
              <a:rPr lang="en-IN" sz="3600" b="1" i="0" dirty="0">
                <a:solidFill>
                  <a:srgbClr val="E00D50"/>
                </a:solidFill>
                <a:effectLst/>
                <a:latin typeface="Open Sans" panose="020B0606030504020204" pitchFamily="34" charset="0"/>
              </a:rPr>
              <a:t>List Representation</a:t>
            </a:r>
            <a:endParaRPr lang="en-IN" sz="3600" dirty="0"/>
          </a:p>
        </p:txBody>
      </p:sp>
      <p:pic>
        <p:nvPicPr>
          <p:cNvPr id="7170" name="Picture 2" descr="list representation of tree">
            <a:extLst>
              <a:ext uri="{FF2B5EF4-FFF2-40B4-BE49-F238E27FC236}">
                <a16:creationId xmlns:a16="http://schemas.microsoft.com/office/drawing/2014/main" id="{6F6F53E6-C618-A213-B3ED-62265A37B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9050"/>
            <a:ext cx="8839200" cy="26517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ree datastructure">
            <a:extLst>
              <a:ext uri="{FF2B5EF4-FFF2-40B4-BE49-F238E27FC236}">
                <a16:creationId xmlns:a16="http://schemas.microsoft.com/office/drawing/2014/main" id="{CFF923AF-13EA-C9D8-F1AD-91A296F06E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905"/>
          <a:stretch/>
        </p:blipFill>
        <p:spPr bwMode="auto">
          <a:xfrm>
            <a:off x="8566150" y="593367"/>
            <a:ext cx="34734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A0F63F-F594-9B73-D045-CC27AAB8F735}"/>
              </a:ext>
            </a:extLst>
          </p:cNvPr>
          <p:cNvSpPr txBox="1"/>
          <p:nvPr/>
        </p:nvSpPr>
        <p:spPr>
          <a:xfrm>
            <a:off x="-38100" y="1355127"/>
            <a:ext cx="8121650" cy="1200329"/>
          </a:xfrm>
          <a:prstGeom prst="rect">
            <a:avLst/>
          </a:prstGeom>
          <a:noFill/>
        </p:spPr>
        <p:txBody>
          <a:bodyPr wrap="square">
            <a:spAutoFit/>
          </a:bodyPr>
          <a:lstStyle/>
          <a:p>
            <a:r>
              <a:rPr lang="en-US" sz="2400" b="0" i="0" dirty="0">
                <a:solidFill>
                  <a:srgbClr val="333333"/>
                </a:solidFill>
                <a:effectLst/>
                <a:latin typeface="Open Sans" panose="020B0606030504020204" pitchFamily="34" charset="0"/>
              </a:rPr>
              <a:t>Two types of nodes one for representing the node with data called </a:t>
            </a:r>
            <a:r>
              <a:rPr lang="en-US" sz="2400" b="1" i="0" dirty="0">
                <a:solidFill>
                  <a:srgbClr val="333333"/>
                </a:solidFill>
                <a:effectLst/>
                <a:latin typeface="Open Sans" panose="020B0606030504020204" pitchFamily="34" charset="0"/>
              </a:rPr>
              <a:t>'data node' </a:t>
            </a:r>
            <a:r>
              <a:rPr lang="en-US" sz="2400" b="0" i="0" dirty="0">
                <a:solidFill>
                  <a:srgbClr val="333333"/>
                </a:solidFill>
                <a:effectLst/>
                <a:latin typeface="Open Sans" panose="020B0606030504020204" pitchFamily="34" charset="0"/>
              </a:rPr>
              <a:t>and another for representing only references called </a:t>
            </a:r>
            <a:r>
              <a:rPr lang="en-US" sz="2400" b="1" i="0" dirty="0">
                <a:solidFill>
                  <a:srgbClr val="333333"/>
                </a:solidFill>
                <a:effectLst/>
                <a:latin typeface="Open Sans" panose="020B0606030504020204" pitchFamily="34" charset="0"/>
              </a:rPr>
              <a:t>'reference node</a:t>
            </a:r>
            <a:r>
              <a:rPr lang="en-US" sz="2400" b="0" i="0" dirty="0">
                <a:solidFill>
                  <a:srgbClr val="333333"/>
                </a:solidFill>
                <a:effectLst/>
                <a:latin typeface="Open Sans" panose="020B0606030504020204" pitchFamily="34" charset="0"/>
              </a:rPr>
              <a:t>’.</a:t>
            </a:r>
          </a:p>
        </p:txBody>
      </p:sp>
      <p:sp>
        <p:nvSpPr>
          <p:cNvPr id="7" name="TextBox 6">
            <a:extLst>
              <a:ext uri="{FF2B5EF4-FFF2-40B4-BE49-F238E27FC236}">
                <a16:creationId xmlns:a16="http://schemas.microsoft.com/office/drawing/2014/main" id="{AB14E89C-ADF8-4585-B8F7-DA0571D85A76}"/>
              </a:ext>
            </a:extLst>
          </p:cNvPr>
          <p:cNvSpPr txBox="1"/>
          <p:nvPr/>
        </p:nvSpPr>
        <p:spPr>
          <a:xfrm>
            <a:off x="50800" y="2901295"/>
            <a:ext cx="883920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0" i="0" dirty="0">
                <a:solidFill>
                  <a:srgbClr val="333333"/>
                </a:solidFill>
                <a:effectLst/>
                <a:latin typeface="Open Sans" panose="020B0606030504020204" pitchFamily="34" charset="0"/>
              </a:rPr>
              <a:t>Start with a 'data node' from the root node in the tree. Then it is linked to an internal node through a </a:t>
            </a:r>
            <a:r>
              <a:rPr lang="en-US" sz="2000" i="0" dirty="0">
                <a:solidFill>
                  <a:srgbClr val="333333"/>
                </a:solidFill>
                <a:effectLst/>
                <a:latin typeface="Open Sans" panose="020B0606030504020204" pitchFamily="34" charset="0"/>
              </a:rPr>
              <a:t>'reference node</a:t>
            </a:r>
            <a:r>
              <a:rPr lang="en-US" sz="2000" b="0" i="0" dirty="0">
                <a:solidFill>
                  <a:srgbClr val="333333"/>
                </a:solidFill>
                <a:effectLst/>
                <a:latin typeface="Open Sans" panose="020B0606030504020204" pitchFamily="34" charset="0"/>
              </a:rPr>
              <a:t>' which is further linked to any other node directly. This process repeats for all the nodes in the tree.</a:t>
            </a:r>
            <a:endParaRPr lang="en-IN" sz="2000" dirty="0"/>
          </a:p>
        </p:txBody>
      </p:sp>
    </p:spTree>
    <p:extLst>
      <p:ext uri="{BB962C8B-B14F-4D97-AF65-F5344CB8AC3E}">
        <p14:creationId xmlns:p14="http://schemas.microsoft.com/office/powerpoint/2010/main" val="5158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CC42-411E-0BBB-8FF8-106EB614A9E4}"/>
              </a:ext>
            </a:extLst>
          </p:cNvPr>
          <p:cNvSpPr>
            <a:spLocks noGrp="1"/>
          </p:cNvSpPr>
          <p:nvPr>
            <p:ph type="title"/>
          </p:nvPr>
        </p:nvSpPr>
        <p:spPr/>
        <p:txBody>
          <a:bodyPr/>
          <a:lstStyle/>
          <a:p>
            <a:r>
              <a:rPr lang="en-US" b="1" i="0" dirty="0">
                <a:solidFill>
                  <a:srgbClr val="E00D50"/>
                </a:solidFill>
                <a:effectLst/>
                <a:latin typeface="Open Sans" panose="020B0606030504020204" pitchFamily="34" charset="0"/>
              </a:rPr>
              <a:t>Left Child - Right Sibling Representation</a:t>
            </a:r>
            <a:endParaRPr lang="en-IN" dirty="0"/>
          </a:p>
        </p:txBody>
      </p:sp>
      <p:sp>
        <p:nvSpPr>
          <p:cNvPr id="3" name="Text Placeholder 2">
            <a:extLst>
              <a:ext uri="{FF2B5EF4-FFF2-40B4-BE49-F238E27FC236}">
                <a16:creationId xmlns:a16="http://schemas.microsoft.com/office/drawing/2014/main" id="{99D21782-2AB6-12EF-70AC-F9FCCB697869}"/>
              </a:ext>
            </a:extLst>
          </p:cNvPr>
          <p:cNvSpPr>
            <a:spLocks noGrp="1"/>
          </p:cNvSpPr>
          <p:nvPr>
            <p:ph type="body" idx="1"/>
          </p:nvPr>
        </p:nvSpPr>
        <p:spPr/>
        <p:txBody>
          <a:bodyPr/>
          <a:lstStyle/>
          <a:p>
            <a:r>
              <a:rPr lang="en-US" b="0" i="0" dirty="0">
                <a:solidFill>
                  <a:srgbClr val="333333"/>
                </a:solidFill>
                <a:effectLst/>
                <a:latin typeface="Open Sans" panose="020B0606030504020204" pitchFamily="34" charset="0"/>
              </a:rPr>
              <a:t>A list with one type of node which consists of three fields namely Data field, Left child reference field and Right sibling reference field. </a:t>
            </a:r>
          </a:p>
          <a:p>
            <a:endParaRPr lang="en-US" dirty="0">
              <a:solidFill>
                <a:srgbClr val="333333"/>
              </a:solidFill>
              <a:latin typeface="Open Sans" panose="020B0606030504020204" pitchFamily="34" charset="0"/>
            </a:endParaRPr>
          </a:p>
          <a:p>
            <a:r>
              <a:rPr lang="en-US" b="0" i="0" dirty="0">
                <a:solidFill>
                  <a:srgbClr val="333333"/>
                </a:solidFill>
                <a:effectLst/>
                <a:latin typeface="Open Sans" panose="020B0606030504020204" pitchFamily="34" charset="0"/>
              </a:rPr>
              <a:t>Data field stores the actual value of a node, left reference field stores the address of the left child and right reference field stores the address of the right sibling node. </a:t>
            </a:r>
            <a:endParaRPr lang="en-IN" dirty="0"/>
          </a:p>
        </p:txBody>
      </p:sp>
      <p:pic>
        <p:nvPicPr>
          <p:cNvPr id="4" name="Picture 3">
            <a:extLst>
              <a:ext uri="{FF2B5EF4-FFF2-40B4-BE49-F238E27FC236}">
                <a16:creationId xmlns:a16="http://schemas.microsoft.com/office/drawing/2014/main" id="{EEE75C6B-4B0C-A508-A0E7-BE8CD417C3BD}"/>
              </a:ext>
            </a:extLst>
          </p:cNvPr>
          <p:cNvPicPr>
            <a:picLocks noChangeAspect="1"/>
          </p:cNvPicPr>
          <p:nvPr/>
        </p:nvPicPr>
        <p:blipFill>
          <a:blip r:embed="rId2"/>
          <a:stretch>
            <a:fillRect/>
          </a:stretch>
        </p:blipFill>
        <p:spPr>
          <a:xfrm>
            <a:off x="5689600" y="3386933"/>
            <a:ext cx="1905000" cy="1143000"/>
          </a:xfrm>
          <a:prstGeom prst="rect">
            <a:avLst/>
          </a:prstGeom>
        </p:spPr>
      </p:pic>
      <p:sp>
        <p:nvSpPr>
          <p:cNvPr id="6" name="TextBox 5">
            <a:extLst>
              <a:ext uri="{FF2B5EF4-FFF2-40B4-BE49-F238E27FC236}">
                <a16:creationId xmlns:a16="http://schemas.microsoft.com/office/drawing/2014/main" id="{7EDA222A-F3FE-2A79-802D-A5516621B4CB}"/>
              </a:ext>
            </a:extLst>
          </p:cNvPr>
          <p:cNvSpPr txBox="1"/>
          <p:nvPr/>
        </p:nvSpPr>
        <p:spPr>
          <a:xfrm>
            <a:off x="184150" y="4728293"/>
            <a:ext cx="11823700"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b="0" i="0" dirty="0">
                <a:solidFill>
                  <a:srgbClr val="333333"/>
                </a:solidFill>
                <a:effectLst/>
                <a:latin typeface="Open Sans" panose="020B0606030504020204" pitchFamily="34" charset="0"/>
              </a:rPr>
              <a:t>Every node's data field stores the actual value of that node. If that node has left a child, then left reference field stores the address of that left child node otherwise stores NULL. If that node has the right sibling, then right reference field stores the address of right sibling node otherwise stores NULL.</a:t>
            </a:r>
            <a:endParaRPr lang="en-IN" sz="2000" dirty="0"/>
          </a:p>
        </p:txBody>
      </p:sp>
    </p:spTree>
    <p:extLst>
      <p:ext uri="{BB962C8B-B14F-4D97-AF65-F5344CB8AC3E}">
        <p14:creationId xmlns:p14="http://schemas.microsoft.com/office/powerpoint/2010/main" val="84813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CC42-411E-0BBB-8FF8-106EB614A9E4}"/>
              </a:ext>
            </a:extLst>
          </p:cNvPr>
          <p:cNvSpPr>
            <a:spLocks noGrp="1"/>
          </p:cNvSpPr>
          <p:nvPr>
            <p:ph type="title"/>
          </p:nvPr>
        </p:nvSpPr>
        <p:spPr/>
        <p:txBody>
          <a:bodyPr/>
          <a:lstStyle/>
          <a:p>
            <a:r>
              <a:rPr lang="en-US" b="1" i="0" dirty="0">
                <a:solidFill>
                  <a:srgbClr val="E00D50"/>
                </a:solidFill>
                <a:effectLst/>
                <a:latin typeface="Open Sans" panose="020B0606030504020204" pitchFamily="34" charset="0"/>
              </a:rPr>
              <a:t>Left Child - Right Sibling Representation</a:t>
            </a:r>
            <a:endParaRPr lang="en-IN" dirty="0"/>
          </a:p>
        </p:txBody>
      </p:sp>
      <p:pic>
        <p:nvPicPr>
          <p:cNvPr id="8" name="Picture 7">
            <a:extLst>
              <a:ext uri="{FF2B5EF4-FFF2-40B4-BE49-F238E27FC236}">
                <a16:creationId xmlns:a16="http://schemas.microsoft.com/office/drawing/2014/main" id="{6A2C8560-CEAC-2CF4-0925-68FE73B784FE}"/>
              </a:ext>
            </a:extLst>
          </p:cNvPr>
          <p:cNvPicPr>
            <a:picLocks noChangeAspect="1"/>
          </p:cNvPicPr>
          <p:nvPr/>
        </p:nvPicPr>
        <p:blipFill>
          <a:blip r:embed="rId2"/>
          <a:stretch>
            <a:fillRect/>
          </a:stretch>
        </p:blipFill>
        <p:spPr>
          <a:xfrm>
            <a:off x="415600" y="1942742"/>
            <a:ext cx="7620000" cy="4286250"/>
          </a:xfrm>
          <a:prstGeom prst="rect">
            <a:avLst/>
          </a:prstGeom>
        </p:spPr>
      </p:pic>
      <p:pic>
        <p:nvPicPr>
          <p:cNvPr id="9" name="Picture 4" descr="tree datastructure">
            <a:extLst>
              <a:ext uri="{FF2B5EF4-FFF2-40B4-BE49-F238E27FC236}">
                <a16:creationId xmlns:a16="http://schemas.microsoft.com/office/drawing/2014/main" id="{DD68EF35-ACC0-48B2-FA3B-8B26476EB8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905"/>
          <a:stretch/>
        </p:blipFill>
        <p:spPr bwMode="auto">
          <a:xfrm>
            <a:off x="8302950" y="1228367"/>
            <a:ext cx="34734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215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CE2C-C42C-4AE2-083C-1EE7A8A904F9}"/>
              </a:ext>
            </a:extLst>
          </p:cNvPr>
          <p:cNvSpPr>
            <a:spLocks noGrp="1"/>
          </p:cNvSpPr>
          <p:nvPr>
            <p:ph type="title"/>
          </p:nvPr>
        </p:nvSpPr>
        <p:spPr/>
        <p:txBody>
          <a:bodyPr/>
          <a:lstStyle/>
          <a:p>
            <a:r>
              <a:rPr lang="en-IN" sz="4400" dirty="0"/>
              <a:t>Binary Tree</a:t>
            </a:r>
          </a:p>
        </p:txBody>
      </p:sp>
      <p:sp>
        <p:nvSpPr>
          <p:cNvPr id="3" name="Text Placeholder 2">
            <a:extLst>
              <a:ext uri="{FF2B5EF4-FFF2-40B4-BE49-F238E27FC236}">
                <a16:creationId xmlns:a16="http://schemas.microsoft.com/office/drawing/2014/main" id="{5640BD76-B5EA-0A3F-1541-02B60DAE61CE}"/>
              </a:ext>
            </a:extLst>
          </p:cNvPr>
          <p:cNvSpPr>
            <a:spLocks noGrp="1"/>
          </p:cNvSpPr>
          <p:nvPr>
            <p:ph type="body" idx="1"/>
          </p:nvPr>
        </p:nvSpPr>
        <p:spPr/>
        <p:txBody>
          <a:bodyPr/>
          <a:lstStyle/>
          <a:p>
            <a:r>
              <a:rPr lang="en-US" sz="2800" b="0" i="0" dirty="0">
                <a:solidFill>
                  <a:srgbClr val="333333"/>
                </a:solidFill>
                <a:effectLst/>
                <a:latin typeface="Open Sans" panose="020B0606030504020204" pitchFamily="34" charset="0"/>
              </a:rPr>
              <a:t>In a normal tree, every node can have any number of children. A binary tree is a special type of tree data structure in which every node can have a </a:t>
            </a:r>
            <a:r>
              <a:rPr lang="en-US" sz="2800" b="1" i="0" dirty="0">
                <a:solidFill>
                  <a:srgbClr val="333333"/>
                </a:solidFill>
                <a:effectLst/>
                <a:latin typeface="Open Sans" panose="020B0606030504020204" pitchFamily="34" charset="0"/>
              </a:rPr>
              <a:t>maximum of 2 children</a:t>
            </a:r>
            <a:r>
              <a:rPr lang="en-US" sz="2800" b="0" i="0" dirty="0">
                <a:solidFill>
                  <a:srgbClr val="333333"/>
                </a:solidFill>
                <a:effectLst/>
                <a:latin typeface="Open Sans" panose="020B0606030504020204" pitchFamily="34" charset="0"/>
              </a:rPr>
              <a:t>. One is known as a left child and the other is known as right child.</a:t>
            </a:r>
          </a:p>
          <a:p>
            <a:endParaRPr lang="en-US" sz="2800" dirty="0">
              <a:solidFill>
                <a:srgbClr val="333333"/>
              </a:solidFill>
              <a:latin typeface="Open Sans" panose="020B0606030504020204" pitchFamily="34" charset="0"/>
            </a:endParaRPr>
          </a:p>
          <a:p>
            <a:r>
              <a:rPr lang="en-US" sz="2800" dirty="0"/>
              <a:t>In a binary tree, every node can have either 0 children or 1 child or 2 children but not more than 2 children.</a:t>
            </a:r>
          </a:p>
          <a:p>
            <a:endParaRPr lang="en-US" sz="2800" dirty="0"/>
          </a:p>
          <a:p>
            <a:r>
              <a:rPr lang="en-US" sz="2800" b="1" dirty="0">
                <a:solidFill>
                  <a:srgbClr val="FF0000"/>
                </a:solidFill>
              </a:rPr>
              <a:t>A tree in which every node can have a maximum of two children is called Binary Tree.</a:t>
            </a:r>
            <a:endParaRPr lang="en-IN" sz="2800" b="1" dirty="0">
              <a:solidFill>
                <a:srgbClr val="FF0000"/>
              </a:solidFill>
            </a:endParaRPr>
          </a:p>
        </p:txBody>
      </p:sp>
    </p:spTree>
    <p:extLst>
      <p:ext uri="{BB962C8B-B14F-4D97-AF65-F5344CB8AC3E}">
        <p14:creationId xmlns:p14="http://schemas.microsoft.com/office/powerpoint/2010/main" val="358777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0F34-417E-1EEB-4ECC-588FEB547388}"/>
              </a:ext>
            </a:extLst>
          </p:cNvPr>
          <p:cNvSpPr>
            <a:spLocks noGrp="1"/>
          </p:cNvSpPr>
          <p:nvPr>
            <p:ph type="title"/>
          </p:nvPr>
        </p:nvSpPr>
        <p:spPr/>
        <p:txBody>
          <a:bodyPr/>
          <a:lstStyle/>
          <a:p>
            <a:r>
              <a:rPr lang="en-IN" dirty="0"/>
              <a:t>Binary Tree</a:t>
            </a:r>
          </a:p>
        </p:txBody>
      </p:sp>
      <p:pic>
        <p:nvPicPr>
          <p:cNvPr id="5" name="Picture 4">
            <a:extLst>
              <a:ext uri="{FF2B5EF4-FFF2-40B4-BE49-F238E27FC236}">
                <a16:creationId xmlns:a16="http://schemas.microsoft.com/office/drawing/2014/main" id="{5F8885B0-25F3-8955-051A-811B3C59DF7F}"/>
              </a:ext>
            </a:extLst>
          </p:cNvPr>
          <p:cNvPicPr>
            <a:picLocks noChangeAspect="1"/>
          </p:cNvPicPr>
          <p:nvPr/>
        </p:nvPicPr>
        <p:blipFill>
          <a:blip r:embed="rId2"/>
          <a:stretch>
            <a:fillRect/>
          </a:stretch>
        </p:blipFill>
        <p:spPr>
          <a:xfrm>
            <a:off x="6395451" y="975117"/>
            <a:ext cx="4633498" cy="4927600"/>
          </a:xfrm>
          <a:prstGeom prst="rect">
            <a:avLst/>
          </a:prstGeom>
        </p:spPr>
      </p:pic>
      <p:sp>
        <p:nvSpPr>
          <p:cNvPr id="7" name="TextBox 6">
            <a:extLst>
              <a:ext uri="{FF2B5EF4-FFF2-40B4-BE49-F238E27FC236}">
                <a16:creationId xmlns:a16="http://schemas.microsoft.com/office/drawing/2014/main" id="{41BBAEF9-42C5-AEFF-D6AB-6A10C92E7CD2}"/>
              </a:ext>
            </a:extLst>
          </p:cNvPr>
          <p:cNvSpPr txBox="1"/>
          <p:nvPr/>
        </p:nvSpPr>
        <p:spPr>
          <a:xfrm>
            <a:off x="571500" y="2443490"/>
            <a:ext cx="6121400" cy="1384995"/>
          </a:xfrm>
          <a:prstGeom prst="rect">
            <a:avLst/>
          </a:prstGeom>
          <a:noFill/>
        </p:spPr>
        <p:txBody>
          <a:bodyPr wrap="square">
            <a:spAutoFit/>
          </a:bodyPr>
          <a:lstStyle/>
          <a:p>
            <a:r>
              <a:rPr lang="en-US" sz="2800" b="1" dirty="0">
                <a:solidFill>
                  <a:srgbClr val="FF0000"/>
                </a:solidFill>
              </a:rPr>
              <a:t>A tree in which every node can have a maximum of two children is called Binary Tree.</a:t>
            </a:r>
            <a:endParaRPr lang="en-IN" sz="2800" b="1" dirty="0">
              <a:solidFill>
                <a:srgbClr val="FF0000"/>
              </a:solidFill>
            </a:endParaRPr>
          </a:p>
        </p:txBody>
      </p:sp>
    </p:spTree>
    <p:extLst>
      <p:ext uri="{BB962C8B-B14F-4D97-AF65-F5344CB8AC3E}">
        <p14:creationId xmlns:p14="http://schemas.microsoft.com/office/powerpoint/2010/main" val="356945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F8F06E-F67D-1353-C9D8-C94583753D33}"/>
              </a:ext>
            </a:extLst>
          </p:cNvPr>
          <p:cNvSpPr>
            <a:spLocks noGrp="1"/>
          </p:cNvSpPr>
          <p:nvPr>
            <p:ph type="title"/>
          </p:nvPr>
        </p:nvSpPr>
        <p:spPr/>
        <p:txBody>
          <a:bodyPr/>
          <a:lstStyle/>
          <a:p>
            <a:r>
              <a:rPr lang="en-US" dirty="0"/>
              <a:t>Agenda</a:t>
            </a:r>
            <a:endParaRPr lang="en-IN" dirty="0"/>
          </a:p>
        </p:txBody>
      </p:sp>
      <p:pic>
        <p:nvPicPr>
          <p:cNvPr id="6" name="Picture 5">
            <a:extLst>
              <a:ext uri="{FF2B5EF4-FFF2-40B4-BE49-F238E27FC236}">
                <a16:creationId xmlns:a16="http://schemas.microsoft.com/office/drawing/2014/main" id="{DA17CD9B-C8EF-2B01-CD50-08868833ED4B}"/>
              </a:ext>
            </a:extLst>
          </p:cNvPr>
          <p:cNvPicPr>
            <a:picLocks noChangeAspect="1"/>
          </p:cNvPicPr>
          <p:nvPr/>
        </p:nvPicPr>
        <p:blipFill>
          <a:blip r:embed="rId2"/>
          <a:stretch>
            <a:fillRect/>
          </a:stretch>
        </p:blipFill>
        <p:spPr>
          <a:xfrm>
            <a:off x="1461605" y="1921865"/>
            <a:ext cx="9629008" cy="3784736"/>
          </a:xfrm>
          <a:prstGeom prst="rect">
            <a:avLst/>
          </a:prstGeom>
        </p:spPr>
      </p:pic>
    </p:spTree>
    <p:extLst>
      <p:ext uri="{BB962C8B-B14F-4D97-AF65-F5344CB8AC3E}">
        <p14:creationId xmlns:p14="http://schemas.microsoft.com/office/powerpoint/2010/main" val="253952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EBFC-6ACD-2845-CD6F-DA57C1B160E8}"/>
              </a:ext>
            </a:extLst>
          </p:cNvPr>
          <p:cNvSpPr>
            <a:spLocks noGrp="1"/>
          </p:cNvSpPr>
          <p:nvPr>
            <p:ph type="title"/>
          </p:nvPr>
        </p:nvSpPr>
        <p:spPr/>
        <p:txBody>
          <a:bodyPr/>
          <a:lstStyle/>
          <a:p>
            <a:r>
              <a:rPr lang="en-IN" sz="4000" dirty="0"/>
              <a:t>Strictly Binary Tree</a:t>
            </a:r>
          </a:p>
        </p:txBody>
      </p:sp>
      <p:sp>
        <p:nvSpPr>
          <p:cNvPr id="3" name="Text Placeholder 2">
            <a:extLst>
              <a:ext uri="{FF2B5EF4-FFF2-40B4-BE49-F238E27FC236}">
                <a16:creationId xmlns:a16="http://schemas.microsoft.com/office/drawing/2014/main" id="{C2AD3CF8-D498-0407-64A7-5002204A860D}"/>
              </a:ext>
            </a:extLst>
          </p:cNvPr>
          <p:cNvSpPr>
            <a:spLocks noGrp="1"/>
          </p:cNvSpPr>
          <p:nvPr>
            <p:ph type="body" idx="1"/>
          </p:nvPr>
        </p:nvSpPr>
        <p:spPr>
          <a:xfrm>
            <a:off x="301300" y="1714433"/>
            <a:ext cx="4626300" cy="4419667"/>
          </a:xfrm>
        </p:spPr>
        <p:txBody>
          <a:bodyPr/>
          <a:lstStyle/>
          <a:p>
            <a:r>
              <a:rPr lang="en-US" sz="3200" dirty="0"/>
              <a:t>A binary tree in which every node has either two or zero number of children is called Strictly Binary Tree</a:t>
            </a:r>
          </a:p>
          <a:p>
            <a:endParaRPr lang="en-US" sz="3200" dirty="0"/>
          </a:p>
          <a:p>
            <a:r>
              <a:rPr lang="en-US" sz="2400" b="0" i="0" dirty="0">
                <a:solidFill>
                  <a:srgbClr val="333333"/>
                </a:solidFill>
                <a:effectLst/>
                <a:latin typeface="Open Sans" panose="020B0606030504020204" pitchFamily="34" charset="0"/>
              </a:rPr>
              <a:t>Strictly binary tree is also called as </a:t>
            </a:r>
            <a:r>
              <a:rPr lang="en-US" sz="2400" b="1" i="0" dirty="0">
                <a:solidFill>
                  <a:srgbClr val="333333"/>
                </a:solidFill>
                <a:effectLst/>
                <a:latin typeface="Open Sans" panose="020B0606030504020204" pitchFamily="34" charset="0"/>
              </a:rPr>
              <a:t>Full Binary Tree</a:t>
            </a:r>
            <a:r>
              <a:rPr lang="en-US" sz="2400" b="0" i="0" dirty="0">
                <a:solidFill>
                  <a:srgbClr val="333333"/>
                </a:solidFill>
                <a:effectLst/>
                <a:latin typeface="Open Sans" panose="020B0606030504020204" pitchFamily="34" charset="0"/>
              </a:rPr>
              <a:t> or </a:t>
            </a:r>
            <a:r>
              <a:rPr lang="en-US" sz="2400" b="1" i="0" dirty="0">
                <a:solidFill>
                  <a:srgbClr val="333333"/>
                </a:solidFill>
                <a:effectLst/>
                <a:latin typeface="Open Sans" panose="020B0606030504020204" pitchFamily="34" charset="0"/>
              </a:rPr>
              <a:t>Proper Binary Tree</a:t>
            </a:r>
            <a:r>
              <a:rPr lang="en-US" sz="2400" b="0" i="0" dirty="0">
                <a:solidFill>
                  <a:srgbClr val="333333"/>
                </a:solidFill>
                <a:effectLst/>
                <a:latin typeface="Open Sans" panose="020B0606030504020204" pitchFamily="34" charset="0"/>
              </a:rPr>
              <a:t> or </a:t>
            </a:r>
            <a:r>
              <a:rPr lang="en-US" sz="2400" b="1" i="0" dirty="0">
                <a:solidFill>
                  <a:srgbClr val="333333"/>
                </a:solidFill>
                <a:effectLst/>
                <a:latin typeface="Open Sans" panose="020B0606030504020204" pitchFamily="34" charset="0"/>
              </a:rPr>
              <a:t>2-Tree</a:t>
            </a:r>
            <a:endParaRPr lang="en-IN" sz="3200" dirty="0"/>
          </a:p>
        </p:txBody>
      </p:sp>
      <p:pic>
        <p:nvPicPr>
          <p:cNvPr id="4" name="Picture 3">
            <a:extLst>
              <a:ext uri="{FF2B5EF4-FFF2-40B4-BE49-F238E27FC236}">
                <a16:creationId xmlns:a16="http://schemas.microsoft.com/office/drawing/2014/main" id="{2C7343CC-7634-4450-77AD-FF94F0D32801}"/>
              </a:ext>
            </a:extLst>
          </p:cNvPr>
          <p:cNvPicPr>
            <a:picLocks noChangeAspect="1"/>
          </p:cNvPicPr>
          <p:nvPr/>
        </p:nvPicPr>
        <p:blipFill>
          <a:blip r:embed="rId2"/>
          <a:stretch>
            <a:fillRect/>
          </a:stretch>
        </p:blipFill>
        <p:spPr>
          <a:xfrm>
            <a:off x="5871117" y="1714433"/>
            <a:ext cx="5199566" cy="2768600"/>
          </a:xfrm>
          <a:prstGeom prst="rect">
            <a:avLst/>
          </a:prstGeom>
        </p:spPr>
      </p:pic>
    </p:spTree>
    <p:extLst>
      <p:ext uri="{BB962C8B-B14F-4D97-AF65-F5344CB8AC3E}">
        <p14:creationId xmlns:p14="http://schemas.microsoft.com/office/powerpoint/2010/main" val="213620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FAF8-67D9-6FA7-8F71-2A95BB133C45}"/>
              </a:ext>
            </a:extLst>
          </p:cNvPr>
          <p:cNvSpPr>
            <a:spLocks noGrp="1"/>
          </p:cNvSpPr>
          <p:nvPr>
            <p:ph type="title"/>
          </p:nvPr>
        </p:nvSpPr>
        <p:spPr>
          <a:xfrm>
            <a:off x="415600" y="766168"/>
            <a:ext cx="11360800" cy="1088032"/>
          </a:xfrm>
        </p:spPr>
        <p:txBody>
          <a:bodyPr/>
          <a:lstStyle/>
          <a:p>
            <a:pPr algn="ctr"/>
            <a:r>
              <a:rPr lang="en-US" sz="3200" dirty="0"/>
              <a:t>Strictly binary tree data structure is used to represent mathematical expressions.</a:t>
            </a:r>
            <a:endParaRPr lang="en-IN" sz="3200" dirty="0"/>
          </a:p>
        </p:txBody>
      </p:sp>
      <p:pic>
        <p:nvPicPr>
          <p:cNvPr id="4" name="Picture 3">
            <a:extLst>
              <a:ext uri="{FF2B5EF4-FFF2-40B4-BE49-F238E27FC236}">
                <a16:creationId xmlns:a16="http://schemas.microsoft.com/office/drawing/2014/main" id="{8D34994C-E0DE-A548-987E-9DE8A460FBBD}"/>
              </a:ext>
            </a:extLst>
          </p:cNvPr>
          <p:cNvPicPr>
            <a:picLocks noChangeAspect="1"/>
          </p:cNvPicPr>
          <p:nvPr/>
        </p:nvPicPr>
        <p:blipFill>
          <a:blip r:embed="rId2"/>
          <a:stretch>
            <a:fillRect/>
          </a:stretch>
        </p:blipFill>
        <p:spPr>
          <a:xfrm>
            <a:off x="2046819" y="2184402"/>
            <a:ext cx="7793562" cy="3340098"/>
          </a:xfrm>
          <a:prstGeom prst="rect">
            <a:avLst/>
          </a:prstGeom>
        </p:spPr>
      </p:pic>
    </p:spTree>
    <p:extLst>
      <p:ext uri="{BB962C8B-B14F-4D97-AF65-F5344CB8AC3E}">
        <p14:creationId xmlns:p14="http://schemas.microsoft.com/office/powerpoint/2010/main" val="229828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4F16-9856-BD8D-8029-F1C637579675}"/>
              </a:ext>
            </a:extLst>
          </p:cNvPr>
          <p:cNvSpPr>
            <a:spLocks noGrp="1"/>
          </p:cNvSpPr>
          <p:nvPr>
            <p:ph type="title"/>
          </p:nvPr>
        </p:nvSpPr>
        <p:spPr/>
        <p:txBody>
          <a:bodyPr/>
          <a:lstStyle/>
          <a:p>
            <a:r>
              <a:rPr lang="en-IN" sz="3600" dirty="0"/>
              <a:t>Complete Binary Tree</a:t>
            </a:r>
          </a:p>
        </p:txBody>
      </p:sp>
      <p:sp>
        <p:nvSpPr>
          <p:cNvPr id="3" name="Text Placeholder 2">
            <a:extLst>
              <a:ext uri="{FF2B5EF4-FFF2-40B4-BE49-F238E27FC236}">
                <a16:creationId xmlns:a16="http://schemas.microsoft.com/office/drawing/2014/main" id="{C7FD2B6B-3065-0A57-65EE-5B3BA1F80F6B}"/>
              </a:ext>
            </a:extLst>
          </p:cNvPr>
          <p:cNvSpPr>
            <a:spLocks noGrp="1"/>
          </p:cNvSpPr>
          <p:nvPr>
            <p:ph type="body" idx="1"/>
          </p:nvPr>
        </p:nvSpPr>
        <p:spPr/>
        <p:txBody>
          <a:bodyPr/>
          <a:lstStyle/>
          <a:p>
            <a:r>
              <a:rPr lang="en-US" sz="2800" b="0" i="0" dirty="0">
                <a:solidFill>
                  <a:srgbClr val="333333"/>
                </a:solidFill>
                <a:effectLst/>
                <a:latin typeface="Open Sans" panose="020B0606030504020204" pitchFamily="34" charset="0"/>
              </a:rPr>
              <a:t>In a binary tree, every node can have a maximum of two children. But in strictly binary tree, every node </a:t>
            </a:r>
            <a:r>
              <a:rPr lang="en-US" sz="2800" b="1" i="0" dirty="0">
                <a:solidFill>
                  <a:srgbClr val="333333"/>
                </a:solidFill>
                <a:effectLst/>
                <a:latin typeface="Open Sans" panose="020B0606030504020204" pitchFamily="34" charset="0"/>
              </a:rPr>
              <a:t>should have exactly two children</a:t>
            </a:r>
            <a:r>
              <a:rPr lang="en-US" sz="2800" b="0" i="0" dirty="0">
                <a:solidFill>
                  <a:srgbClr val="333333"/>
                </a:solidFill>
                <a:effectLst/>
                <a:latin typeface="Open Sans" panose="020B0606030504020204" pitchFamily="34" charset="0"/>
              </a:rPr>
              <a:t> </a:t>
            </a:r>
            <a:r>
              <a:rPr lang="en-US" sz="2800" b="1" i="0" dirty="0">
                <a:solidFill>
                  <a:srgbClr val="333333"/>
                </a:solidFill>
                <a:effectLst/>
                <a:latin typeface="Open Sans" panose="020B0606030504020204" pitchFamily="34" charset="0"/>
              </a:rPr>
              <a:t>or none </a:t>
            </a:r>
            <a:r>
              <a:rPr lang="en-US" sz="2800" b="0" i="0" dirty="0">
                <a:solidFill>
                  <a:srgbClr val="333333"/>
                </a:solidFill>
                <a:effectLst/>
                <a:latin typeface="Open Sans" panose="020B0606030504020204" pitchFamily="34" charset="0"/>
              </a:rPr>
              <a:t>and in complete binary tree all the nodes must have exactly two children and at every level of complete binary tree there must be 2</a:t>
            </a:r>
            <a:r>
              <a:rPr lang="en-US" sz="2800" b="0" i="0" baseline="30000" dirty="0">
                <a:solidFill>
                  <a:srgbClr val="333333"/>
                </a:solidFill>
                <a:effectLst/>
                <a:latin typeface="Open Sans" panose="020B0606030504020204" pitchFamily="34" charset="0"/>
              </a:rPr>
              <a:t>level</a:t>
            </a:r>
            <a:r>
              <a:rPr lang="en-US" sz="2800" b="0" i="0" dirty="0">
                <a:solidFill>
                  <a:srgbClr val="333333"/>
                </a:solidFill>
                <a:effectLst/>
                <a:latin typeface="Open Sans" panose="020B0606030504020204" pitchFamily="34" charset="0"/>
              </a:rPr>
              <a:t> number of nodes. </a:t>
            </a:r>
          </a:p>
          <a:p>
            <a:endParaRPr lang="en-US" sz="2800" b="0" i="0" dirty="0">
              <a:solidFill>
                <a:srgbClr val="333333"/>
              </a:solidFill>
              <a:effectLst/>
              <a:latin typeface="Open Sans" panose="020B0606030504020204" pitchFamily="34" charset="0"/>
            </a:endParaRPr>
          </a:p>
          <a:p>
            <a:r>
              <a:rPr lang="en-US" sz="2800" b="0" i="0" dirty="0">
                <a:solidFill>
                  <a:srgbClr val="333333"/>
                </a:solidFill>
                <a:effectLst/>
                <a:latin typeface="Open Sans" panose="020B0606030504020204" pitchFamily="34" charset="0"/>
              </a:rPr>
              <a:t>For example at level 2 there must be 2</a:t>
            </a:r>
            <a:r>
              <a:rPr lang="en-US" sz="2800" b="0" i="0" baseline="30000" dirty="0">
                <a:solidFill>
                  <a:srgbClr val="333333"/>
                </a:solidFill>
                <a:effectLst/>
                <a:latin typeface="Open Sans" panose="020B0606030504020204" pitchFamily="34" charset="0"/>
              </a:rPr>
              <a:t>2</a:t>
            </a:r>
            <a:r>
              <a:rPr lang="en-US" sz="2800" b="0" i="0" dirty="0">
                <a:solidFill>
                  <a:srgbClr val="333333"/>
                </a:solidFill>
                <a:effectLst/>
                <a:latin typeface="Open Sans" panose="020B0606030504020204" pitchFamily="34" charset="0"/>
              </a:rPr>
              <a:t> = 4 nodes and at level 3 there must be 2</a:t>
            </a:r>
            <a:r>
              <a:rPr lang="en-US" sz="2800" b="0" i="0" baseline="30000" dirty="0">
                <a:solidFill>
                  <a:srgbClr val="333333"/>
                </a:solidFill>
                <a:effectLst/>
                <a:latin typeface="Open Sans" panose="020B0606030504020204" pitchFamily="34" charset="0"/>
              </a:rPr>
              <a:t>3</a:t>
            </a:r>
            <a:r>
              <a:rPr lang="en-US" sz="2800" b="0" i="0" dirty="0">
                <a:solidFill>
                  <a:srgbClr val="333333"/>
                </a:solidFill>
                <a:effectLst/>
                <a:latin typeface="Open Sans" panose="020B0606030504020204" pitchFamily="34" charset="0"/>
              </a:rPr>
              <a:t> = 8 nodes.</a:t>
            </a:r>
          </a:p>
        </p:txBody>
      </p:sp>
    </p:spTree>
    <p:extLst>
      <p:ext uri="{BB962C8B-B14F-4D97-AF65-F5344CB8AC3E}">
        <p14:creationId xmlns:p14="http://schemas.microsoft.com/office/powerpoint/2010/main" val="6095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7CA4-987A-E5EB-7FF3-49C45BFD17A7}"/>
              </a:ext>
            </a:extLst>
          </p:cNvPr>
          <p:cNvSpPr>
            <a:spLocks noGrp="1"/>
          </p:cNvSpPr>
          <p:nvPr>
            <p:ph type="title"/>
          </p:nvPr>
        </p:nvSpPr>
        <p:spPr/>
        <p:txBody>
          <a:bodyPr/>
          <a:lstStyle/>
          <a:p>
            <a:r>
              <a:rPr lang="en-IN" sz="3600" dirty="0"/>
              <a:t>Complete Binary Tree</a:t>
            </a:r>
          </a:p>
        </p:txBody>
      </p:sp>
      <p:sp>
        <p:nvSpPr>
          <p:cNvPr id="3" name="Text Placeholder 2">
            <a:extLst>
              <a:ext uri="{FF2B5EF4-FFF2-40B4-BE49-F238E27FC236}">
                <a16:creationId xmlns:a16="http://schemas.microsoft.com/office/drawing/2014/main" id="{42EC90F6-F747-617D-04F7-BF618CE00171}"/>
              </a:ext>
            </a:extLst>
          </p:cNvPr>
          <p:cNvSpPr>
            <a:spLocks noGrp="1"/>
          </p:cNvSpPr>
          <p:nvPr>
            <p:ph type="body" idx="1"/>
          </p:nvPr>
        </p:nvSpPr>
        <p:spPr>
          <a:xfrm>
            <a:off x="415600" y="1536633"/>
            <a:ext cx="5680400" cy="4555200"/>
          </a:xfrm>
        </p:spPr>
        <p:txBody>
          <a:bodyPr/>
          <a:lstStyle/>
          <a:p>
            <a:r>
              <a:rPr lang="en-US" sz="2800" i="0" dirty="0">
                <a:solidFill>
                  <a:srgbClr val="333333"/>
                </a:solidFill>
                <a:effectLst/>
                <a:latin typeface="Open Sans" panose="020B0606030504020204" pitchFamily="34" charset="0"/>
              </a:rPr>
              <a:t>A binary tree in which every internal node has exactly two children and all leaf nodes are at same level is called Complete Binary Tree.</a:t>
            </a:r>
          </a:p>
          <a:p>
            <a:endParaRPr lang="en-US" sz="2800" i="0" dirty="0">
              <a:solidFill>
                <a:srgbClr val="333333"/>
              </a:solidFill>
              <a:effectLst/>
              <a:latin typeface="Open Sans" panose="020B0606030504020204" pitchFamily="34" charset="0"/>
            </a:endParaRPr>
          </a:p>
          <a:p>
            <a:r>
              <a:rPr lang="en-US" sz="2800" b="0" i="0" dirty="0">
                <a:solidFill>
                  <a:srgbClr val="333333"/>
                </a:solidFill>
                <a:effectLst/>
                <a:latin typeface="Open Sans" panose="020B0606030504020204" pitchFamily="34" charset="0"/>
              </a:rPr>
              <a:t>Complete binary tree is also called as </a:t>
            </a:r>
            <a:r>
              <a:rPr lang="en-US" sz="2800" b="1" i="0" dirty="0">
                <a:solidFill>
                  <a:srgbClr val="333333"/>
                </a:solidFill>
                <a:effectLst/>
                <a:latin typeface="Open Sans" panose="020B0606030504020204" pitchFamily="34" charset="0"/>
              </a:rPr>
              <a:t>Perfect Binary Tree</a:t>
            </a:r>
            <a:endParaRPr lang="en-IN" sz="3600" dirty="0"/>
          </a:p>
          <a:p>
            <a:endParaRPr lang="en-IN" sz="2000" dirty="0"/>
          </a:p>
        </p:txBody>
      </p:sp>
      <p:pic>
        <p:nvPicPr>
          <p:cNvPr id="10242" name="Picture 2">
            <a:extLst>
              <a:ext uri="{FF2B5EF4-FFF2-40B4-BE49-F238E27FC236}">
                <a16:creationId xmlns:a16="http://schemas.microsoft.com/office/drawing/2014/main" id="{0E054828-5436-D0C3-89DE-6025A27AF9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805"/>
          <a:stretch/>
        </p:blipFill>
        <p:spPr bwMode="auto">
          <a:xfrm>
            <a:off x="6394450" y="3429000"/>
            <a:ext cx="56804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59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3542-0B3E-8884-6E57-E7B85DA8346F}"/>
              </a:ext>
            </a:extLst>
          </p:cNvPr>
          <p:cNvSpPr>
            <a:spLocks noGrp="1"/>
          </p:cNvSpPr>
          <p:nvPr>
            <p:ph type="title"/>
          </p:nvPr>
        </p:nvSpPr>
        <p:spPr/>
        <p:txBody>
          <a:bodyPr/>
          <a:lstStyle/>
          <a:p>
            <a:r>
              <a:rPr lang="en-IN" b="1" i="0" dirty="0">
                <a:solidFill>
                  <a:srgbClr val="E00D50"/>
                </a:solidFill>
                <a:effectLst/>
                <a:latin typeface="Open Sans" panose="020B0606030504020204" pitchFamily="34" charset="0"/>
              </a:rPr>
              <a:t>Extended Binary Tree</a:t>
            </a:r>
            <a:br>
              <a:rPr lang="en-IN" b="1" i="0" dirty="0">
                <a:solidFill>
                  <a:srgbClr val="E00D50"/>
                </a:solidFill>
                <a:effectLst/>
                <a:latin typeface="Open Sans" panose="020B0606030504020204" pitchFamily="34" charset="0"/>
              </a:rPr>
            </a:br>
            <a:endParaRPr lang="en-IN" dirty="0"/>
          </a:p>
        </p:txBody>
      </p:sp>
      <p:sp>
        <p:nvSpPr>
          <p:cNvPr id="3" name="Text Placeholder 2">
            <a:extLst>
              <a:ext uri="{FF2B5EF4-FFF2-40B4-BE49-F238E27FC236}">
                <a16:creationId xmlns:a16="http://schemas.microsoft.com/office/drawing/2014/main" id="{6EC28C18-A507-E7E3-7DA0-621669EE82FC}"/>
              </a:ext>
            </a:extLst>
          </p:cNvPr>
          <p:cNvSpPr>
            <a:spLocks noGrp="1"/>
          </p:cNvSpPr>
          <p:nvPr>
            <p:ph type="body" idx="1"/>
          </p:nvPr>
        </p:nvSpPr>
        <p:spPr>
          <a:xfrm>
            <a:off x="346400" y="1356867"/>
            <a:ext cx="11360800" cy="4555200"/>
          </a:xfrm>
        </p:spPr>
        <p:txBody>
          <a:bodyPr/>
          <a:lstStyle/>
          <a:p>
            <a:r>
              <a:rPr lang="en-US" dirty="0"/>
              <a:t>A binary tree can be converted into Full Binary tree by adding dummy nodes to existing nodes wherever required.</a:t>
            </a:r>
          </a:p>
          <a:p>
            <a:r>
              <a:rPr lang="en-US" b="1" i="0" dirty="0">
                <a:solidFill>
                  <a:srgbClr val="333333"/>
                </a:solidFill>
                <a:effectLst/>
                <a:latin typeface="Open Sans" panose="020B0606030504020204" pitchFamily="34" charset="0"/>
              </a:rPr>
              <a:t>The full binary tree obtained by adding dummy nodes to a binary tree is called as Extended Binary Tree.</a:t>
            </a:r>
            <a:endParaRPr lang="en-IN" dirty="0"/>
          </a:p>
        </p:txBody>
      </p:sp>
      <p:pic>
        <p:nvPicPr>
          <p:cNvPr id="11266" name="Picture 2">
            <a:extLst>
              <a:ext uri="{FF2B5EF4-FFF2-40B4-BE49-F238E27FC236}">
                <a16:creationId xmlns:a16="http://schemas.microsoft.com/office/drawing/2014/main" id="{D0E654D6-B257-64C1-A145-D700344BC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00" y="2552700"/>
            <a:ext cx="1143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7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103A-5A28-A78F-94B6-B0AECD435744}"/>
              </a:ext>
            </a:extLst>
          </p:cNvPr>
          <p:cNvSpPr>
            <a:spLocks noGrp="1"/>
          </p:cNvSpPr>
          <p:nvPr>
            <p:ph type="title"/>
          </p:nvPr>
        </p:nvSpPr>
        <p:spPr/>
        <p:txBody>
          <a:bodyPr/>
          <a:lstStyle/>
          <a:p>
            <a:r>
              <a:rPr lang="en-IN" dirty="0"/>
              <a:t>Binary Tree Representation</a:t>
            </a:r>
          </a:p>
        </p:txBody>
      </p:sp>
      <p:sp>
        <p:nvSpPr>
          <p:cNvPr id="3" name="Text Placeholder 2">
            <a:extLst>
              <a:ext uri="{FF2B5EF4-FFF2-40B4-BE49-F238E27FC236}">
                <a16:creationId xmlns:a16="http://schemas.microsoft.com/office/drawing/2014/main" id="{527D3879-C958-90B8-6CCA-43ABD4227CDB}"/>
              </a:ext>
            </a:extLst>
          </p:cNvPr>
          <p:cNvSpPr>
            <a:spLocks noGrp="1"/>
          </p:cNvSpPr>
          <p:nvPr>
            <p:ph type="body" idx="1"/>
          </p:nvPr>
        </p:nvSpPr>
        <p:spPr>
          <a:xfrm>
            <a:off x="292100" y="1356867"/>
            <a:ext cx="11360800" cy="4555200"/>
          </a:xfrm>
        </p:spPr>
        <p:txBody>
          <a:bodyPr/>
          <a:lstStyle/>
          <a:p>
            <a:pPr algn="just"/>
            <a:r>
              <a:rPr lang="en-US" b="0" i="0" dirty="0">
                <a:solidFill>
                  <a:srgbClr val="333333"/>
                </a:solidFill>
                <a:effectLst/>
                <a:latin typeface="Open Sans" panose="020B0606030504020204" pitchFamily="34" charset="0"/>
              </a:rPr>
              <a:t> Binary tree data structure is represented using two methods. Those methods are as follows...</a:t>
            </a:r>
          </a:p>
          <a:p>
            <a:pPr algn="just">
              <a:buFont typeface="+mj-lt"/>
              <a:buAutoNum type="arabicPeriod"/>
            </a:pPr>
            <a:r>
              <a:rPr lang="en-US" b="1" i="0" dirty="0">
                <a:solidFill>
                  <a:srgbClr val="333333"/>
                </a:solidFill>
                <a:effectLst/>
                <a:latin typeface="Open Sans" panose="020B0606030504020204" pitchFamily="34" charset="0"/>
              </a:rPr>
              <a:t>Array Representation</a:t>
            </a:r>
          </a:p>
          <a:p>
            <a:pPr algn="just">
              <a:buFont typeface="+mj-lt"/>
              <a:buAutoNum type="arabicPeriod"/>
            </a:pPr>
            <a:r>
              <a:rPr lang="en-US" b="1" i="0" dirty="0">
                <a:solidFill>
                  <a:srgbClr val="333333"/>
                </a:solidFill>
                <a:effectLst/>
                <a:latin typeface="Open Sans" panose="020B0606030504020204" pitchFamily="34" charset="0"/>
              </a:rPr>
              <a:t>Linked List Representation</a:t>
            </a:r>
          </a:p>
          <a:p>
            <a:endParaRPr lang="en-IN" dirty="0"/>
          </a:p>
        </p:txBody>
      </p:sp>
      <p:pic>
        <p:nvPicPr>
          <p:cNvPr id="12290" name="Picture 2" descr="binary tree example">
            <a:extLst>
              <a:ext uri="{FF2B5EF4-FFF2-40B4-BE49-F238E27FC236}">
                <a16:creationId xmlns:a16="http://schemas.microsoft.com/office/drawing/2014/main" id="{3BFB9F01-AA21-651C-ECA1-EEBB268362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762"/>
          <a:stretch/>
        </p:blipFill>
        <p:spPr bwMode="auto">
          <a:xfrm>
            <a:off x="6616700" y="1733550"/>
            <a:ext cx="52832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6DB879A-0B3B-1D83-6686-FECE8BAC3CC6}"/>
              </a:ext>
            </a:extLst>
          </p:cNvPr>
          <p:cNvPicPr>
            <a:picLocks noChangeAspect="1"/>
          </p:cNvPicPr>
          <p:nvPr/>
        </p:nvPicPr>
        <p:blipFill>
          <a:blip r:embed="rId3"/>
          <a:stretch>
            <a:fillRect/>
          </a:stretch>
        </p:blipFill>
        <p:spPr>
          <a:xfrm>
            <a:off x="45100" y="4786758"/>
            <a:ext cx="11430000" cy="1428750"/>
          </a:xfrm>
          <a:prstGeom prst="rect">
            <a:avLst/>
          </a:prstGeom>
        </p:spPr>
      </p:pic>
    </p:spTree>
    <p:extLst>
      <p:ext uri="{BB962C8B-B14F-4D97-AF65-F5344CB8AC3E}">
        <p14:creationId xmlns:p14="http://schemas.microsoft.com/office/powerpoint/2010/main" val="952912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6FC6-C28B-8E67-DD10-2F7FFA3D1EBA}"/>
              </a:ext>
            </a:extLst>
          </p:cNvPr>
          <p:cNvSpPr>
            <a:spLocks noGrp="1"/>
          </p:cNvSpPr>
          <p:nvPr>
            <p:ph type="title"/>
          </p:nvPr>
        </p:nvSpPr>
        <p:spPr/>
        <p:txBody>
          <a:bodyPr/>
          <a:lstStyle/>
          <a:p>
            <a:r>
              <a:rPr lang="en-US" dirty="0"/>
              <a:t>Linked List Representation of Binary Tree</a:t>
            </a:r>
            <a:endParaRPr lang="en-IN" dirty="0"/>
          </a:p>
        </p:txBody>
      </p:sp>
      <p:sp>
        <p:nvSpPr>
          <p:cNvPr id="3" name="Text Placeholder 2">
            <a:extLst>
              <a:ext uri="{FF2B5EF4-FFF2-40B4-BE49-F238E27FC236}">
                <a16:creationId xmlns:a16="http://schemas.microsoft.com/office/drawing/2014/main" id="{F6A97286-A466-9236-F773-2BDDD6F7385E}"/>
              </a:ext>
            </a:extLst>
          </p:cNvPr>
          <p:cNvSpPr>
            <a:spLocks noGrp="1"/>
          </p:cNvSpPr>
          <p:nvPr>
            <p:ph type="body" idx="1"/>
          </p:nvPr>
        </p:nvSpPr>
        <p:spPr/>
        <p:txBody>
          <a:bodyPr/>
          <a:lstStyle/>
          <a:p>
            <a:r>
              <a:rPr lang="en-US" dirty="0"/>
              <a:t>Double linked list to represent a binary tree. In a double linked list, every node consists of three fields. First field for storing left child address, second for storing actual data and third for storing right child address.</a:t>
            </a:r>
          </a:p>
          <a:p>
            <a:r>
              <a:rPr lang="en-US" dirty="0"/>
              <a:t>In this linked list representation, a node has the following structure...</a:t>
            </a:r>
            <a:endParaRPr lang="en-IN" dirty="0"/>
          </a:p>
        </p:txBody>
      </p:sp>
      <p:pic>
        <p:nvPicPr>
          <p:cNvPr id="4" name="Picture 3">
            <a:extLst>
              <a:ext uri="{FF2B5EF4-FFF2-40B4-BE49-F238E27FC236}">
                <a16:creationId xmlns:a16="http://schemas.microsoft.com/office/drawing/2014/main" id="{F78355F5-D63C-4D94-1530-4BEF8DDBFBC6}"/>
              </a:ext>
            </a:extLst>
          </p:cNvPr>
          <p:cNvPicPr>
            <a:picLocks noChangeAspect="1"/>
          </p:cNvPicPr>
          <p:nvPr/>
        </p:nvPicPr>
        <p:blipFill>
          <a:blip r:embed="rId2"/>
          <a:stretch>
            <a:fillRect/>
          </a:stretch>
        </p:blipFill>
        <p:spPr>
          <a:xfrm>
            <a:off x="3136900" y="3365500"/>
            <a:ext cx="5715000" cy="1428750"/>
          </a:xfrm>
          <a:prstGeom prst="rect">
            <a:avLst/>
          </a:prstGeom>
        </p:spPr>
      </p:pic>
    </p:spTree>
    <p:extLst>
      <p:ext uri="{BB962C8B-B14F-4D97-AF65-F5344CB8AC3E}">
        <p14:creationId xmlns:p14="http://schemas.microsoft.com/office/powerpoint/2010/main" val="420581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6FC6-C28B-8E67-DD10-2F7FFA3D1EBA}"/>
              </a:ext>
            </a:extLst>
          </p:cNvPr>
          <p:cNvSpPr>
            <a:spLocks noGrp="1"/>
          </p:cNvSpPr>
          <p:nvPr>
            <p:ph type="title"/>
          </p:nvPr>
        </p:nvSpPr>
        <p:spPr/>
        <p:txBody>
          <a:bodyPr/>
          <a:lstStyle/>
          <a:p>
            <a:r>
              <a:rPr lang="en-US" dirty="0"/>
              <a:t>Linked List Representation of Binary Tree</a:t>
            </a:r>
            <a:endParaRPr lang="en-IN" dirty="0"/>
          </a:p>
        </p:txBody>
      </p:sp>
      <p:pic>
        <p:nvPicPr>
          <p:cNvPr id="7" name="Picture 6">
            <a:extLst>
              <a:ext uri="{FF2B5EF4-FFF2-40B4-BE49-F238E27FC236}">
                <a16:creationId xmlns:a16="http://schemas.microsoft.com/office/drawing/2014/main" id="{2F3C4BA1-C1A4-450E-4E42-2BB581F7C538}"/>
              </a:ext>
            </a:extLst>
          </p:cNvPr>
          <p:cNvPicPr>
            <a:picLocks noChangeAspect="1"/>
          </p:cNvPicPr>
          <p:nvPr/>
        </p:nvPicPr>
        <p:blipFill>
          <a:blip r:embed="rId2"/>
          <a:stretch>
            <a:fillRect/>
          </a:stretch>
        </p:blipFill>
        <p:spPr>
          <a:xfrm>
            <a:off x="0" y="1176166"/>
            <a:ext cx="7632700" cy="5088467"/>
          </a:xfrm>
          <a:prstGeom prst="rect">
            <a:avLst/>
          </a:prstGeom>
        </p:spPr>
      </p:pic>
      <p:pic>
        <p:nvPicPr>
          <p:cNvPr id="8" name="Picture 7">
            <a:extLst>
              <a:ext uri="{FF2B5EF4-FFF2-40B4-BE49-F238E27FC236}">
                <a16:creationId xmlns:a16="http://schemas.microsoft.com/office/drawing/2014/main" id="{CC56A626-DBFE-5D6C-D089-704FDDD9A85B}"/>
              </a:ext>
            </a:extLst>
          </p:cNvPr>
          <p:cNvPicPr>
            <a:picLocks noChangeAspect="1"/>
          </p:cNvPicPr>
          <p:nvPr/>
        </p:nvPicPr>
        <p:blipFill rotWithShape="1">
          <a:blip r:embed="rId3"/>
          <a:srcRect l="23811"/>
          <a:stretch/>
        </p:blipFill>
        <p:spPr>
          <a:xfrm>
            <a:off x="7912099" y="1072264"/>
            <a:ext cx="4027145" cy="2859272"/>
          </a:xfrm>
          <a:prstGeom prst="rect">
            <a:avLst/>
          </a:prstGeom>
        </p:spPr>
      </p:pic>
    </p:spTree>
    <p:extLst>
      <p:ext uri="{BB962C8B-B14F-4D97-AF65-F5344CB8AC3E}">
        <p14:creationId xmlns:p14="http://schemas.microsoft.com/office/powerpoint/2010/main" val="97311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633D-34D1-63D1-7C26-6C18A1736112}"/>
              </a:ext>
            </a:extLst>
          </p:cNvPr>
          <p:cNvSpPr>
            <a:spLocks noGrp="1"/>
          </p:cNvSpPr>
          <p:nvPr>
            <p:ph type="title"/>
          </p:nvPr>
        </p:nvSpPr>
        <p:spPr/>
        <p:txBody>
          <a:bodyPr/>
          <a:lstStyle/>
          <a:p>
            <a:r>
              <a:rPr lang="en-IN" sz="3600" dirty="0"/>
              <a:t>Binary Heap</a:t>
            </a:r>
          </a:p>
        </p:txBody>
      </p:sp>
      <p:sp>
        <p:nvSpPr>
          <p:cNvPr id="3" name="Text Placeholder 2">
            <a:extLst>
              <a:ext uri="{FF2B5EF4-FFF2-40B4-BE49-F238E27FC236}">
                <a16:creationId xmlns:a16="http://schemas.microsoft.com/office/drawing/2014/main" id="{2F73348B-AFE0-07F1-8143-8EA24679B013}"/>
              </a:ext>
            </a:extLst>
          </p:cNvPr>
          <p:cNvSpPr>
            <a:spLocks noGrp="1"/>
          </p:cNvSpPr>
          <p:nvPr>
            <p:ph type="body" idx="1"/>
          </p:nvPr>
        </p:nvSpPr>
        <p:spPr/>
        <p:txBody>
          <a:bodyPr/>
          <a:lstStyle/>
          <a:p>
            <a:pPr algn="l"/>
            <a:r>
              <a:rPr lang="en-US" sz="3200" b="0" i="0" dirty="0">
                <a:effectLst/>
                <a:latin typeface="euclid_circular_a"/>
              </a:rPr>
              <a:t>Heap data structure is </a:t>
            </a:r>
            <a:r>
              <a:rPr lang="en-US" sz="3200" b="1" i="0" u="none" strike="noStrike" dirty="0">
                <a:solidFill>
                  <a:srgbClr val="0556F3"/>
                </a:solidFill>
                <a:effectLst/>
                <a:latin typeface="euclid_circular_a"/>
              </a:rPr>
              <a:t>a complete binary tree</a:t>
            </a:r>
            <a:r>
              <a:rPr lang="en-US" sz="3200" b="1" i="0" dirty="0">
                <a:effectLst/>
                <a:latin typeface="euclid_circular_a"/>
              </a:rPr>
              <a:t> </a:t>
            </a:r>
            <a:r>
              <a:rPr lang="en-US" sz="3200" b="0" i="0" dirty="0">
                <a:effectLst/>
                <a:latin typeface="euclid_circular_a"/>
              </a:rPr>
              <a:t>that satisfies </a:t>
            </a:r>
            <a:r>
              <a:rPr lang="en-US" sz="3200" b="1" i="0" dirty="0">
                <a:effectLst/>
                <a:latin typeface="euclid_circular_a"/>
              </a:rPr>
              <a:t>the heap property</a:t>
            </a:r>
            <a:r>
              <a:rPr lang="en-US" sz="3200" b="0" i="0" dirty="0">
                <a:effectLst/>
                <a:latin typeface="euclid_circular_a"/>
              </a:rPr>
              <a:t>, where any given node is</a:t>
            </a:r>
          </a:p>
          <a:p>
            <a:pPr lvl="1">
              <a:buFont typeface="Arial" panose="020B0604020202020204" pitchFamily="34" charset="0"/>
              <a:buChar char="•"/>
            </a:pPr>
            <a:r>
              <a:rPr lang="en-US" sz="2800" b="0" i="0" dirty="0">
                <a:effectLst/>
                <a:latin typeface="euclid_circular_a"/>
              </a:rPr>
              <a:t>always greater than its child node/s and the key of the root node is the largest among all other nodes. This property is also called </a:t>
            </a:r>
            <a:r>
              <a:rPr lang="en-US" sz="2800" b="1" i="0" dirty="0">
                <a:effectLst/>
                <a:latin typeface="euclid_circular_a"/>
              </a:rPr>
              <a:t>max heap property</a:t>
            </a:r>
            <a:r>
              <a:rPr lang="en-US" sz="2800" b="0" i="0" dirty="0">
                <a:effectLst/>
                <a:latin typeface="euclid_circular_a"/>
              </a:rPr>
              <a:t>.</a:t>
            </a:r>
          </a:p>
          <a:p>
            <a:pPr lvl="1">
              <a:buFont typeface="Arial" panose="020B0604020202020204" pitchFamily="34" charset="0"/>
              <a:buChar char="•"/>
            </a:pPr>
            <a:r>
              <a:rPr lang="en-US" sz="2800" b="0" i="0" dirty="0">
                <a:effectLst/>
                <a:latin typeface="euclid_circular_a"/>
              </a:rPr>
              <a:t>always smaller than the child node/s and the key of the root node is the smallest among all other nodes. This property is also called </a:t>
            </a:r>
            <a:r>
              <a:rPr lang="en-US" sz="2800" b="1" i="0" dirty="0">
                <a:effectLst/>
                <a:latin typeface="euclid_circular_a"/>
              </a:rPr>
              <a:t>min heap property</a:t>
            </a:r>
            <a:r>
              <a:rPr lang="en-US" sz="2800" b="0" i="0" dirty="0">
                <a:effectLst/>
                <a:latin typeface="euclid_circular_a"/>
              </a:rPr>
              <a:t>.</a:t>
            </a:r>
          </a:p>
          <a:p>
            <a:endParaRPr lang="en-IN" sz="3600" dirty="0"/>
          </a:p>
        </p:txBody>
      </p:sp>
    </p:spTree>
    <p:extLst>
      <p:ext uri="{BB962C8B-B14F-4D97-AF65-F5344CB8AC3E}">
        <p14:creationId xmlns:p14="http://schemas.microsoft.com/office/powerpoint/2010/main" val="181357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43E0-4611-C207-E572-65B0AA8CF588}"/>
              </a:ext>
            </a:extLst>
          </p:cNvPr>
          <p:cNvSpPr>
            <a:spLocks noGrp="1"/>
          </p:cNvSpPr>
          <p:nvPr>
            <p:ph type="title"/>
          </p:nvPr>
        </p:nvSpPr>
        <p:spPr/>
        <p:txBody>
          <a:bodyPr/>
          <a:lstStyle/>
          <a:p>
            <a:r>
              <a:rPr lang="en-IN" dirty="0"/>
              <a:t>Binary Heap</a:t>
            </a:r>
          </a:p>
        </p:txBody>
      </p:sp>
      <p:pic>
        <p:nvPicPr>
          <p:cNvPr id="1028" name="Picture 4" descr="Max-heap">
            <a:extLst>
              <a:ext uri="{FF2B5EF4-FFF2-40B4-BE49-F238E27FC236}">
                <a16:creationId xmlns:a16="http://schemas.microsoft.com/office/drawing/2014/main" id="{33C080FB-5B11-5AFE-A994-7EF0C411F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0" y="1704109"/>
            <a:ext cx="47244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n-heap">
            <a:extLst>
              <a:ext uri="{FF2B5EF4-FFF2-40B4-BE49-F238E27FC236}">
                <a16:creationId xmlns:a16="http://schemas.microsoft.com/office/drawing/2014/main" id="{D771151D-5561-3ACE-4684-59093800B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1600"/>
            <a:ext cx="4724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883C85-4F69-6CE5-83FC-3CE82CDBF251}"/>
              </a:ext>
            </a:extLst>
          </p:cNvPr>
          <p:cNvSpPr>
            <a:spLocks noGrp="1"/>
          </p:cNvSpPr>
          <p:nvPr>
            <p:ph type="title"/>
          </p:nvPr>
        </p:nvSpPr>
        <p:spPr/>
        <p:txBody>
          <a:bodyPr/>
          <a:lstStyle/>
          <a:p>
            <a:r>
              <a:rPr lang="en-IN" b="1" i="0" dirty="0">
                <a:solidFill>
                  <a:srgbClr val="333333"/>
                </a:solidFill>
                <a:effectLst/>
                <a:latin typeface="Comfortaa"/>
              </a:rPr>
              <a:t>Tree - Terminology</a:t>
            </a:r>
            <a:endParaRPr lang="en-IN" dirty="0"/>
          </a:p>
        </p:txBody>
      </p:sp>
      <p:sp>
        <p:nvSpPr>
          <p:cNvPr id="4" name="Text Placeholder 3">
            <a:extLst>
              <a:ext uri="{FF2B5EF4-FFF2-40B4-BE49-F238E27FC236}">
                <a16:creationId xmlns:a16="http://schemas.microsoft.com/office/drawing/2014/main" id="{7C26FA56-1E12-256D-AE14-2A81D97C4A14}"/>
              </a:ext>
            </a:extLst>
          </p:cNvPr>
          <p:cNvSpPr>
            <a:spLocks noGrp="1"/>
          </p:cNvSpPr>
          <p:nvPr>
            <p:ph type="body" idx="1"/>
          </p:nvPr>
        </p:nvSpPr>
        <p:spPr/>
        <p:txBody>
          <a:bodyPr/>
          <a:lstStyle/>
          <a:p>
            <a:r>
              <a:rPr lang="en-US" dirty="0"/>
              <a:t>In linear data structure data is organized in sequential order and in non-linear data structure data is organized in random order. </a:t>
            </a:r>
          </a:p>
          <a:p>
            <a:endParaRPr lang="en-US" dirty="0"/>
          </a:p>
          <a:p>
            <a:r>
              <a:rPr lang="en-US" dirty="0"/>
              <a:t>A tree is a very popular non-linear data structure used in a wide range of applications. A tree data structure can be defined as follows</a:t>
            </a:r>
          </a:p>
          <a:p>
            <a:endParaRPr lang="en-US" dirty="0"/>
          </a:p>
          <a:p>
            <a:r>
              <a:rPr lang="en-US" b="1" i="0" dirty="0">
                <a:solidFill>
                  <a:srgbClr val="333333"/>
                </a:solidFill>
                <a:effectLst/>
                <a:latin typeface="Open Sans" panose="020B0606030504020204" pitchFamily="34" charset="0"/>
              </a:rPr>
              <a:t>Tree is a non-linear data structure which organizes data in hierarchical structure and this is a recursive definition.</a:t>
            </a:r>
          </a:p>
          <a:p>
            <a:endParaRPr lang="en-US" b="1" dirty="0">
              <a:solidFill>
                <a:srgbClr val="333333"/>
              </a:solidFill>
              <a:latin typeface="Open Sans" panose="020B0606030504020204" pitchFamily="34" charset="0"/>
            </a:endParaRPr>
          </a:p>
          <a:p>
            <a:r>
              <a:rPr lang="en-US" b="1" i="0" dirty="0">
                <a:solidFill>
                  <a:srgbClr val="333333"/>
                </a:solidFill>
                <a:effectLst/>
                <a:latin typeface="Open Sans" panose="020B0606030504020204" pitchFamily="34" charset="0"/>
              </a:rPr>
              <a:t>Tree data structure is a collection of data (Node) which is organized in hierarchical structure recursively</a:t>
            </a:r>
            <a:endParaRPr lang="en-IN" dirty="0"/>
          </a:p>
        </p:txBody>
      </p:sp>
    </p:spTree>
    <p:extLst>
      <p:ext uri="{BB962C8B-B14F-4D97-AF65-F5344CB8AC3E}">
        <p14:creationId xmlns:p14="http://schemas.microsoft.com/office/powerpoint/2010/main" val="3805521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2DF0-1C3E-2128-3B29-A22A56D18BE8}"/>
              </a:ext>
            </a:extLst>
          </p:cNvPr>
          <p:cNvSpPr>
            <a:spLocks noGrp="1"/>
          </p:cNvSpPr>
          <p:nvPr>
            <p:ph type="title"/>
          </p:nvPr>
        </p:nvSpPr>
        <p:spPr/>
        <p:txBody>
          <a:bodyPr/>
          <a:lstStyle/>
          <a:p>
            <a:r>
              <a:rPr lang="en-IN" dirty="0"/>
              <a:t>Priority Queue</a:t>
            </a:r>
          </a:p>
        </p:txBody>
      </p:sp>
      <p:sp>
        <p:nvSpPr>
          <p:cNvPr id="3" name="Text Placeholder 2">
            <a:extLst>
              <a:ext uri="{FF2B5EF4-FFF2-40B4-BE49-F238E27FC236}">
                <a16:creationId xmlns:a16="http://schemas.microsoft.com/office/drawing/2014/main" id="{832E8BEE-1007-9B45-5B0E-F5EC1530E01D}"/>
              </a:ext>
            </a:extLst>
          </p:cNvPr>
          <p:cNvSpPr>
            <a:spLocks noGrp="1"/>
          </p:cNvSpPr>
          <p:nvPr>
            <p:ph type="body" idx="1"/>
          </p:nvPr>
        </p:nvSpPr>
        <p:spPr/>
        <p:txBody>
          <a:bodyPr/>
          <a:lstStyle/>
          <a:p>
            <a:r>
              <a:rPr lang="en-US" sz="3200" b="0" i="0" dirty="0">
                <a:effectLst/>
                <a:latin typeface="euclid_circular_a"/>
              </a:rPr>
              <a:t>A priority queue is a </a:t>
            </a:r>
            <a:r>
              <a:rPr lang="en-US" sz="3200" b="1" i="0" dirty="0">
                <a:effectLst/>
                <a:latin typeface="euclid_circular_a"/>
              </a:rPr>
              <a:t>special type of queue</a:t>
            </a:r>
            <a:r>
              <a:rPr lang="en-US" sz="3200" b="0" i="0" dirty="0">
                <a:effectLst/>
                <a:latin typeface="euclid_circular_a"/>
              </a:rPr>
              <a:t> in which each element is associated with a </a:t>
            </a:r>
            <a:r>
              <a:rPr lang="en-US" sz="3200" b="1" i="0" dirty="0">
                <a:effectLst/>
                <a:latin typeface="euclid_circular_a"/>
              </a:rPr>
              <a:t>priority value</a:t>
            </a:r>
            <a:r>
              <a:rPr lang="en-US" sz="3200" b="0" i="0" dirty="0">
                <a:effectLst/>
                <a:latin typeface="euclid_circular_a"/>
              </a:rPr>
              <a:t>. And, elements are served on the basis of their priority. That is, higher priority elements are served first.</a:t>
            </a:r>
          </a:p>
          <a:p>
            <a:endParaRPr lang="en-US" sz="3200" dirty="0">
              <a:latin typeface="euclid_circular_a"/>
            </a:endParaRPr>
          </a:p>
          <a:p>
            <a:r>
              <a:rPr lang="en-US" sz="3200" dirty="0">
                <a:latin typeface="euclid_circular_a"/>
              </a:rPr>
              <a:t>However, if elements with the same priority occur, they are served according to their order in the queue.</a:t>
            </a:r>
            <a:endParaRPr lang="en-IN" sz="3200" dirty="0">
              <a:latin typeface="euclid_circular_a"/>
            </a:endParaRPr>
          </a:p>
        </p:txBody>
      </p:sp>
    </p:spTree>
    <p:extLst>
      <p:ext uri="{BB962C8B-B14F-4D97-AF65-F5344CB8AC3E}">
        <p14:creationId xmlns:p14="http://schemas.microsoft.com/office/powerpoint/2010/main" val="275752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B164-41E9-C16C-DCDB-BA27B9CF9439}"/>
              </a:ext>
            </a:extLst>
          </p:cNvPr>
          <p:cNvSpPr>
            <a:spLocks noGrp="1"/>
          </p:cNvSpPr>
          <p:nvPr>
            <p:ph type="title"/>
          </p:nvPr>
        </p:nvSpPr>
        <p:spPr/>
        <p:txBody>
          <a:bodyPr/>
          <a:lstStyle/>
          <a:p>
            <a:r>
              <a:rPr lang="en-IN" sz="3200" b="1" i="0" dirty="0">
                <a:effectLst/>
                <a:latin typeface="euclid_circular_a"/>
              </a:rPr>
              <a:t>Assigning Priority Value</a:t>
            </a:r>
            <a:endParaRPr lang="en-IN" sz="3200" dirty="0"/>
          </a:p>
        </p:txBody>
      </p:sp>
      <p:sp>
        <p:nvSpPr>
          <p:cNvPr id="3" name="Text Placeholder 2">
            <a:extLst>
              <a:ext uri="{FF2B5EF4-FFF2-40B4-BE49-F238E27FC236}">
                <a16:creationId xmlns:a16="http://schemas.microsoft.com/office/drawing/2014/main" id="{883E6ED2-63AF-5D41-826D-B855B69E26FE}"/>
              </a:ext>
            </a:extLst>
          </p:cNvPr>
          <p:cNvSpPr>
            <a:spLocks noGrp="1"/>
          </p:cNvSpPr>
          <p:nvPr>
            <p:ph type="body" idx="1"/>
          </p:nvPr>
        </p:nvSpPr>
        <p:spPr>
          <a:xfrm>
            <a:off x="415600" y="1536633"/>
            <a:ext cx="6082182" cy="4555200"/>
          </a:xfrm>
        </p:spPr>
        <p:txBody>
          <a:bodyPr/>
          <a:lstStyle/>
          <a:p>
            <a:pPr algn="l"/>
            <a:r>
              <a:rPr lang="en-US" sz="2400" b="0" i="0" dirty="0">
                <a:effectLst/>
                <a:latin typeface="euclid_circular_a"/>
              </a:rPr>
              <a:t>Generally, the value of the element itself is considered for assigning the priority. </a:t>
            </a:r>
          </a:p>
          <a:p>
            <a:pPr algn="l"/>
            <a:endParaRPr lang="en-US" sz="2400" dirty="0">
              <a:latin typeface="euclid_circular_a"/>
            </a:endParaRPr>
          </a:p>
          <a:p>
            <a:pPr algn="l"/>
            <a:r>
              <a:rPr lang="en-US" sz="2400" b="0" i="0" dirty="0">
                <a:effectLst/>
                <a:latin typeface="euclid_circular_a"/>
              </a:rPr>
              <a:t>For example, The element with the highest value is considered the highest priority element. However, in other cases, we can assume the element with the lowest value as the highest priority element.</a:t>
            </a:r>
          </a:p>
          <a:p>
            <a:pPr algn="l"/>
            <a:endParaRPr lang="en-US" sz="2400" b="0" i="0" dirty="0">
              <a:effectLst/>
              <a:latin typeface="euclid_circular_a"/>
            </a:endParaRPr>
          </a:p>
          <a:p>
            <a:pPr algn="l"/>
            <a:r>
              <a:rPr lang="en-US" sz="2400" b="0" i="0" dirty="0">
                <a:effectLst/>
                <a:latin typeface="euclid_circular_a"/>
              </a:rPr>
              <a:t>We can also set priorities according to our needs.</a:t>
            </a:r>
          </a:p>
          <a:p>
            <a:endParaRPr lang="en-IN" sz="2400" dirty="0"/>
          </a:p>
        </p:txBody>
      </p:sp>
      <p:pic>
        <p:nvPicPr>
          <p:cNvPr id="2050" name="Picture 2" descr="the element with highest priority is removed from the priority queue">
            <a:extLst>
              <a:ext uri="{FF2B5EF4-FFF2-40B4-BE49-F238E27FC236}">
                <a16:creationId xmlns:a16="http://schemas.microsoft.com/office/drawing/2014/main" id="{465D8BA0-279A-CF29-9EED-6D936F1CF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618" y="1356867"/>
            <a:ext cx="5486400" cy="486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006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8330-6DD8-6D02-60E7-F84C76F778AA}"/>
              </a:ext>
            </a:extLst>
          </p:cNvPr>
          <p:cNvSpPr>
            <a:spLocks noGrp="1"/>
          </p:cNvSpPr>
          <p:nvPr>
            <p:ph type="title"/>
          </p:nvPr>
        </p:nvSpPr>
        <p:spPr/>
        <p:txBody>
          <a:bodyPr/>
          <a:lstStyle/>
          <a:p>
            <a:r>
              <a:rPr lang="en-US" b="1" i="0" dirty="0">
                <a:solidFill>
                  <a:srgbClr val="25265E"/>
                </a:solidFill>
                <a:effectLst/>
                <a:latin typeface="euclid_circular_a"/>
              </a:rPr>
              <a:t>Difference between Priority Queue and Normal Queue</a:t>
            </a:r>
            <a:br>
              <a:rPr lang="en-US" b="1" i="0" dirty="0">
                <a:solidFill>
                  <a:srgbClr val="25265E"/>
                </a:solidFill>
                <a:effectLst/>
                <a:latin typeface="euclid_circular_a"/>
              </a:rPr>
            </a:br>
            <a:endParaRPr lang="en-IN" dirty="0"/>
          </a:p>
        </p:txBody>
      </p:sp>
      <p:sp>
        <p:nvSpPr>
          <p:cNvPr id="3" name="Text Placeholder 2">
            <a:extLst>
              <a:ext uri="{FF2B5EF4-FFF2-40B4-BE49-F238E27FC236}">
                <a16:creationId xmlns:a16="http://schemas.microsoft.com/office/drawing/2014/main" id="{D44C5F0A-4D8D-EF32-FABB-633F90539661}"/>
              </a:ext>
            </a:extLst>
          </p:cNvPr>
          <p:cNvSpPr>
            <a:spLocks noGrp="1"/>
          </p:cNvSpPr>
          <p:nvPr>
            <p:ph type="body" idx="1"/>
          </p:nvPr>
        </p:nvSpPr>
        <p:spPr/>
        <p:txBody>
          <a:bodyPr/>
          <a:lstStyle/>
          <a:p>
            <a:r>
              <a:rPr lang="en-US" sz="2800" b="0" i="0" dirty="0">
                <a:effectLst/>
                <a:latin typeface="euclid_circular_a"/>
              </a:rPr>
              <a:t>In a queue, the </a:t>
            </a:r>
            <a:r>
              <a:rPr lang="en-US" sz="2800" b="1" i="0" dirty="0">
                <a:effectLst/>
                <a:latin typeface="euclid_circular_a"/>
              </a:rPr>
              <a:t>first-in-first-out rule</a:t>
            </a:r>
            <a:r>
              <a:rPr lang="en-US" sz="2800" b="0" i="0" dirty="0">
                <a:effectLst/>
                <a:latin typeface="euclid_circular_a"/>
              </a:rPr>
              <a:t> is implemented whereas, in a priority queue, the values are removed </a:t>
            </a:r>
            <a:r>
              <a:rPr lang="en-US" sz="2800" b="1" i="0" dirty="0">
                <a:effectLst/>
                <a:latin typeface="euclid_circular_a"/>
              </a:rPr>
              <a:t>on the basis of priority</a:t>
            </a:r>
            <a:r>
              <a:rPr lang="en-US" sz="2800" b="0" i="0" dirty="0">
                <a:effectLst/>
                <a:latin typeface="euclid_circular_a"/>
              </a:rPr>
              <a:t>. The element with the highest priority is removed first.</a:t>
            </a:r>
          </a:p>
          <a:p>
            <a:endParaRPr lang="en-US" sz="2800" dirty="0">
              <a:latin typeface="euclid_circular_a"/>
            </a:endParaRPr>
          </a:p>
          <a:p>
            <a:r>
              <a:rPr lang="en-US" sz="2800" b="0" i="0" dirty="0">
                <a:solidFill>
                  <a:srgbClr val="273239"/>
                </a:solidFill>
                <a:effectLst/>
                <a:latin typeface="urw-din"/>
              </a:rPr>
              <a:t>In a priority queue, each element has a priority value associated with it. When you add an element to the queue, it is inserted in a position based on its priority value. </a:t>
            </a:r>
          </a:p>
          <a:p>
            <a:r>
              <a:rPr lang="en-US" sz="2800" b="0" i="0" dirty="0">
                <a:solidFill>
                  <a:srgbClr val="273239"/>
                </a:solidFill>
                <a:effectLst/>
                <a:latin typeface="urw-din"/>
              </a:rPr>
              <a:t>For example, if you add an element with a high priority value to a priority queue, it may be inserted near the front of the queue, while an element with a low priority value may be inserted near the back.</a:t>
            </a:r>
            <a:endParaRPr lang="en-IN" sz="3600" dirty="0"/>
          </a:p>
        </p:txBody>
      </p:sp>
    </p:spTree>
    <p:extLst>
      <p:ext uri="{BB962C8B-B14F-4D97-AF65-F5344CB8AC3E}">
        <p14:creationId xmlns:p14="http://schemas.microsoft.com/office/powerpoint/2010/main" val="3951677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EFE8-2B0F-D5DD-15E7-1525281FB9B8}"/>
              </a:ext>
            </a:extLst>
          </p:cNvPr>
          <p:cNvSpPr>
            <a:spLocks noGrp="1"/>
          </p:cNvSpPr>
          <p:nvPr>
            <p:ph type="title"/>
          </p:nvPr>
        </p:nvSpPr>
        <p:spPr/>
        <p:txBody>
          <a:bodyPr/>
          <a:lstStyle/>
          <a:p>
            <a:r>
              <a:rPr lang="en-US" sz="4400" i="0" dirty="0" err="1">
                <a:effectLst/>
                <a:latin typeface="euclid_circular_a"/>
              </a:rPr>
              <a:t>Heapify</a:t>
            </a:r>
            <a:endParaRPr lang="en-IN" sz="4400" dirty="0"/>
          </a:p>
        </p:txBody>
      </p:sp>
      <p:sp>
        <p:nvSpPr>
          <p:cNvPr id="3" name="Text Placeholder 2">
            <a:extLst>
              <a:ext uri="{FF2B5EF4-FFF2-40B4-BE49-F238E27FC236}">
                <a16:creationId xmlns:a16="http://schemas.microsoft.com/office/drawing/2014/main" id="{DDDE70B3-6319-12DC-4518-051F5108A51C}"/>
              </a:ext>
            </a:extLst>
          </p:cNvPr>
          <p:cNvSpPr>
            <a:spLocks noGrp="1"/>
          </p:cNvSpPr>
          <p:nvPr>
            <p:ph type="body" idx="1"/>
          </p:nvPr>
        </p:nvSpPr>
        <p:spPr/>
        <p:txBody>
          <a:bodyPr/>
          <a:lstStyle/>
          <a:p>
            <a:r>
              <a:rPr lang="en-US" sz="3200" b="0" i="0" dirty="0" err="1">
                <a:effectLst/>
                <a:latin typeface="euclid_circular_a"/>
              </a:rPr>
              <a:t>Heapify</a:t>
            </a:r>
            <a:r>
              <a:rPr lang="en-US" sz="3200" b="0" i="0" dirty="0">
                <a:effectLst/>
                <a:latin typeface="euclid_circular_a"/>
              </a:rPr>
              <a:t> is the process of creating a heap data structure from a binary tree. It is used to create a Min-Heap or a Max-Heap.</a:t>
            </a:r>
            <a:endParaRPr lang="en-IN" sz="3200" dirty="0"/>
          </a:p>
        </p:txBody>
      </p:sp>
    </p:spTree>
    <p:extLst>
      <p:ext uri="{BB962C8B-B14F-4D97-AF65-F5344CB8AC3E}">
        <p14:creationId xmlns:p14="http://schemas.microsoft.com/office/powerpoint/2010/main" val="69252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7EA5-4ED3-44AB-8206-77B06282DACF}"/>
              </a:ext>
            </a:extLst>
          </p:cNvPr>
          <p:cNvSpPr>
            <a:spLocks noGrp="1"/>
          </p:cNvSpPr>
          <p:nvPr>
            <p:ph type="title"/>
          </p:nvPr>
        </p:nvSpPr>
        <p:spPr/>
        <p:txBody>
          <a:bodyPr/>
          <a:lstStyle/>
          <a:p>
            <a:r>
              <a:rPr lang="en-IN" sz="4400" dirty="0"/>
              <a:t>Heap Sort </a:t>
            </a:r>
          </a:p>
        </p:txBody>
      </p:sp>
      <p:sp>
        <p:nvSpPr>
          <p:cNvPr id="3" name="Text Placeholder 2">
            <a:extLst>
              <a:ext uri="{FF2B5EF4-FFF2-40B4-BE49-F238E27FC236}">
                <a16:creationId xmlns:a16="http://schemas.microsoft.com/office/drawing/2014/main" id="{69136540-F7B6-D000-A32F-462DF6DE620E}"/>
              </a:ext>
            </a:extLst>
          </p:cNvPr>
          <p:cNvSpPr>
            <a:spLocks noGrp="1"/>
          </p:cNvSpPr>
          <p:nvPr>
            <p:ph type="body" idx="1"/>
          </p:nvPr>
        </p:nvSpPr>
        <p:spPr/>
        <p:txBody>
          <a:bodyPr/>
          <a:lstStyle/>
          <a:p>
            <a:r>
              <a:rPr lang="en-US" b="0" i="0" dirty="0">
                <a:solidFill>
                  <a:srgbClr val="333333"/>
                </a:solidFill>
                <a:effectLst/>
                <a:latin typeface="Open Sans" panose="020B0606030504020204" pitchFamily="34" charset="0"/>
              </a:rPr>
              <a:t>Heap sort is one of the sorting algorithms used to arrange a list of elements in order. Heapsort algorithm uses one of the tree concepts called </a:t>
            </a:r>
            <a:r>
              <a:rPr lang="en-US" b="1" i="0" dirty="0">
                <a:solidFill>
                  <a:srgbClr val="333333"/>
                </a:solidFill>
                <a:effectLst/>
                <a:latin typeface="Open Sans" panose="020B0606030504020204" pitchFamily="34" charset="0"/>
              </a:rPr>
              <a:t>Heap Tree</a:t>
            </a:r>
            <a:r>
              <a:rPr lang="en-US" b="0" i="0" dirty="0">
                <a:solidFill>
                  <a:srgbClr val="333333"/>
                </a:solidFill>
                <a:effectLst/>
                <a:latin typeface="Open Sans" panose="020B0606030504020204" pitchFamily="34" charset="0"/>
              </a:rPr>
              <a:t>. In this sorting algorithm, we use </a:t>
            </a:r>
            <a:r>
              <a:rPr lang="en-US" b="1" i="0" dirty="0">
                <a:solidFill>
                  <a:srgbClr val="333333"/>
                </a:solidFill>
                <a:effectLst/>
                <a:latin typeface="Open Sans" panose="020B0606030504020204" pitchFamily="34" charset="0"/>
              </a:rPr>
              <a:t>Max Heap</a:t>
            </a:r>
            <a:r>
              <a:rPr lang="en-US" b="0" i="0" dirty="0">
                <a:solidFill>
                  <a:srgbClr val="333333"/>
                </a:solidFill>
                <a:effectLst/>
                <a:latin typeface="Open Sans" panose="020B0606030504020204" pitchFamily="34" charset="0"/>
              </a:rPr>
              <a:t> to arrange list of elements in Descending order and </a:t>
            </a:r>
            <a:r>
              <a:rPr lang="en-US" b="1" i="0" dirty="0">
                <a:solidFill>
                  <a:srgbClr val="333333"/>
                </a:solidFill>
                <a:effectLst/>
                <a:latin typeface="Open Sans" panose="020B0606030504020204" pitchFamily="34" charset="0"/>
              </a:rPr>
              <a:t>Min Heap</a:t>
            </a:r>
            <a:r>
              <a:rPr lang="en-US" b="0" i="0" dirty="0">
                <a:solidFill>
                  <a:srgbClr val="333333"/>
                </a:solidFill>
                <a:effectLst/>
                <a:latin typeface="Open Sans" panose="020B0606030504020204" pitchFamily="34" charset="0"/>
              </a:rPr>
              <a:t> to arrange list elements in Ascending order.</a:t>
            </a:r>
            <a:endParaRPr lang="en-IN" dirty="0"/>
          </a:p>
        </p:txBody>
      </p:sp>
    </p:spTree>
    <p:extLst>
      <p:ext uri="{BB962C8B-B14F-4D97-AF65-F5344CB8AC3E}">
        <p14:creationId xmlns:p14="http://schemas.microsoft.com/office/powerpoint/2010/main" val="33258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BFEB-A9DF-9D34-6BAA-3B354CB58919}"/>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0D912558-E7C8-3107-D913-8AF256D22043}"/>
              </a:ext>
            </a:extLst>
          </p:cNvPr>
          <p:cNvSpPr>
            <a:spLocks noGrp="1"/>
          </p:cNvSpPr>
          <p:nvPr>
            <p:ph type="body" idx="1"/>
          </p:nvPr>
        </p:nvSpPr>
        <p:spPr>
          <a:xfrm>
            <a:off x="165100" y="1536633"/>
            <a:ext cx="11938000" cy="4555200"/>
          </a:xfrm>
        </p:spPr>
        <p:txBody>
          <a:bodyPr/>
          <a:lstStyle/>
          <a:p>
            <a:pPr marL="88900" indent="0">
              <a:buNone/>
            </a:pPr>
            <a:r>
              <a:rPr lang="en-US" sz="2800" dirty="0"/>
              <a:t>Step 1 - Construct a Binary Tree with given list of Elements.</a:t>
            </a:r>
          </a:p>
          <a:p>
            <a:pPr marL="88900" indent="0">
              <a:buNone/>
            </a:pPr>
            <a:r>
              <a:rPr lang="en-US" sz="2800" dirty="0"/>
              <a:t>Step 2 - Transform the Binary Tree into Min Heap.</a:t>
            </a:r>
          </a:p>
          <a:p>
            <a:pPr marL="88900" indent="0">
              <a:buNone/>
            </a:pPr>
            <a:r>
              <a:rPr lang="en-US" sz="2800" dirty="0"/>
              <a:t>Step 3 - Delete the root element from Min Heap using </a:t>
            </a:r>
            <a:r>
              <a:rPr lang="en-US" sz="2800" dirty="0" err="1"/>
              <a:t>Heapify</a:t>
            </a:r>
            <a:r>
              <a:rPr lang="en-US" sz="2800" dirty="0"/>
              <a:t> method.</a:t>
            </a:r>
          </a:p>
          <a:p>
            <a:pPr marL="88900" indent="0">
              <a:buNone/>
            </a:pPr>
            <a:r>
              <a:rPr lang="en-US" sz="2800" dirty="0"/>
              <a:t>Step 4 - Put the deleted element into the Sorted list.</a:t>
            </a:r>
          </a:p>
          <a:p>
            <a:pPr marL="88900" indent="0">
              <a:buNone/>
            </a:pPr>
            <a:r>
              <a:rPr lang="en-US" sz="2800" dirty="0"/>
              <a:t>Step 5 - Repeat the same until Min Heap becomes empty.</a:t>
            </a:r>
          </a:p>
          <a:p>
            <a:pPr marL="88900" indent="0">
              <a:buNone/>
            </a:pPr>
            <a:r>
              <a:rPr lang="en-US" sz="2800" dirty="0"/>
              <a:t>Step 6 - Display the sorted list.</a:t>
            </a:r>
            <a:endParaRPr lang="en-IN" sz="2800" dirty="0"/>
          </a:p>
        </p:txBody>
      </p:sp>
    </p:spTree>
    <p:extLst>
      <p:ext uri="{BB962C8B-B14F-4D97-AF65-F5344CB8AC3E}">
        <p14:creationId xmlns:p14="http://schemas.microsoft.com/office/powerpoint/2010/main" val="344183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EBE84F-D0F4-80D9-7874-4656EA03B038}"/>
              </a:ext>
            </a:extLst>
          </p:cNvPr>
          <p:cNvPicPr>
            <a:picLocks noChangeAspect="1"/>
          </p:cNvPicPr>
          <p:nvPr/>
        </p:nvPicPr>
        <p:blipFill>
          <a:blip r:embed="rId2"/>
          <a:stretch>
            <a:fillRect/>
          </a:stretch>
        </p:blipFill>
        <p:spPr>
          <a:xfrm>
            <a:off x="1340464" y="1181099"/>
            <a:ext cx="8291872" cy="4673602"/>
          </a:xfrm>
          <a:prstGeom prst="rect">
            <a:avLst/>
          </a:prstGeom>
        </p:spPr>
      </p:pic>
    </p:spTree>
    <p:extLst>
      <p:ext uri="{BB962C8B-B14F-4D97-AF65-F5344CB8AC3E}">
        <p14:creationId xmlns:p14="http://schemas.microsoft.com/office/powerpoint/2010/main" val="2627471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025894-13BD-0A93-C666-719A68981950}"/>
              </a:ext>
            </a:extLst>
          </p:cNvPr>
          <p:cNvPicPr>
            <a:picLocks noChangeAspect="1"/>
          </p:cNvPicPr>
          <p:nvPr/>
        </p:nvPicPr>
        <p:blipFill>
          <a:blip r:embed="rId2"/>
          <a:stretch>
            <a:fillRect/>
          </a:stretch>
        </p:blipFill>
        <p:spPr>
          <a:xfrm>
            <a:off x="1253242" y="1269999"/>
            <a:ext cx="9685516" cy="4318002"/>
          </a:xfrm>
          <a:prstGeom prst="rect">
            <a:avLst/>
          </a:prstGeom>
        </p:spPr>
      </p:pic>
    </p:spTree>
    <p:extLst>
      <p:ext uri="{BB962C8B-B14F-4D97-AF65-F5344CB8AC3E}">
        <p14:creationId xmlns:p14="http://schemas.microsoft.com/office/powerpoint/2010/main" val="3657110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9E0970-8A6F-71FF-3182-5CE4D59B730D}"/>
              </a:ext>
            </a:extLst>
          </p:cNvPr>
          <p:cNvPicPr>
            <a:picLocks noChangeAspect="1"/>
          </p:cNvPicPr>
          <p:nvPr/>
        </p:nvPicPr>
        <p:blipFill>
          <a:blip r:embed="rId2"/>
          <a:stretch>
            <a:fillRect/>
          </a:stretch>
        </p:blipFill>
        <p:spPr>
          <a:xfrm>
            <a:off x="1067619" y="1257300"/>
            <a:ext cx="10056762" cy="4343400"/>
          </a:xfrm>
          <a:prstGeom prst="rect">
            <a:avLst/>
          </a:prstGeom>
        </p:spPr>
      </p:pic>
    </p:spTree>
    <p:extLst>
      <p:ext uri="{BB962C8B-B14F-4D97-AF65-F5344CB8AC3E}">
        <p14:creationId xmlns:p14="http://schemas.microsoft.com/office/powerpoint/2010/main" val="289408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4861F2-49A5-7080-84AF-590FA700F4BB}"/>
              </a:ext>
            </a:extLst>
          </p:cNvPr>
          <p:cNvPicPr>
            <a:picLocks noChangeAspect="1"/>
          </p:cNvPicPr>
          <p:nvPr/>
        </p:nvPicPr>
        <p:blipFill>
          <a:blip r:embed="rId2"/>
          <a:stretch>
            <a:fillRect/>
          </a:stretch>
        </p:blipFill>
        <p:spPr>
          <a:xfrm>
            <a:off x="1532274" y="1511299"/>
            <a:ext cx="9127452" cy="3835402"/>
          </a:xfrm>
          <a:prstGeom prst="rect">
            <a:avLst/>
          </a:prstGeom>
        </p:spPr>
      </p:pic>
    </p:spTree>
    <p:extLst>
      <p:ext uri="{BB962C8B-B14F-4D97-AF65-F5344CB8AC3E}">
        <p14:creationId xmlns:p14="http://schemas.microsoft.com/office/powerpoint/2010/main" val="407326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28C-EDF8-2338-05DA-2FBA532B17C0}"/>
              </a:ext>
            </a:extLst>
          </p:cNvPr>
          <p:cNvSpPr>
            <a:spLocks noGrp="1"/>
          </p:cNvSpPr>
          <p:nvPr>
            <p:ph type="title"/>
          </p:nvPr>
        </p:nvSpPr>
        <p:spPr/>
        <p:txBody>
          <a:bodyPr/>
          <a:lstStyle/>
          <a:p>
            <a:r>
              <a:rPr lang="en-US" dirty="0"/>
              <a:t>Node</a:t>
            </a:r>
            <a:endParaRPr lang="en-IN" dirty="0"/>
          </a:p>
        </p:txBody>
      </p:sp>
      <p:sp>
        <p:nvSpPr>
          <p:cNvPr id="3" name="Text Placeholder 2">
            <a:extLst>
              <a:ext uri="{FF2B5EF4-FFF2-40B4-BE49-F238E27FC236}">
                <a16:creationId xmlns:a16="http://schemas.microsoft.com/office/drawing/2014/main" id="{3BE83D3F-B63E-10DF-B103-894B495189D4}"/>
              </a:ext>
            </a:extLst>
          </p:cNvPr>
          <p:cNvSpPr>
            <a:spLocks noGrp="1"/>
          </p:cNvSpPr>
          <p:nvPr>
            <p:ph type="body" idx="1"/>
          </p:nvPr>
        </p:nvSpPr>
        <p:spPr>
          <a:xfrm>
            <a:off x="162791" y="1508924"/>
            <a:ext cx="4946109" cy="4555200"/>
          </a:xfrm>
        </p:spPr>
        <p:txBody>
          <a:bodyPr/>
          <a:lstStyle/>
          <a:p>
            <a:r>
              <a:rPr lang="en-US" b="0" i="0" dirty="0">
                <a:solidFill>
                  <a:srgbClr val="333333"/>
                </a:solidFill>
                <a:effectLst/>
                <a:latin typeface="Open Sans" panose="020B0606030504020204" pitchFamily="34" charset="0"/>
              </a:rPr>
              <a:t>In tree data structure, every individual element is called as </a:t>
            </a:r>
            <a:r>
              <a:rPr lang="en-US" b="1" i="0" dirty="0">
                <a:solidFill>
                  <a:srgbClr val="333333"/>
                </a:solidFill>
                <a:effectLst/>
                <a:latin typeface="Open Sans" panose="020B0606030504020204" pitchFamily="34" charset="0"/>
              </a:rPr>
              <a:t>Node</a:t>
            </a:r>
            <a:r>
              <a:rPr lang="en-US" b="0" i="0" dirty="0">
                <a:solidFill>
                  <a:srgbClr val="333333"/>
                </a:solidFill>
                <a:effectLst/>
                <a:latin typeface="Open Sans" panose="020B0606030504020204" pitchFamily="34" charset="0"/>
              </a:rPr>
              <a:t>. Node in a tree data structure stores the actual data of that particular element and link to next element in hierarchical structure.</a:t>
            </a:r>
          </a:p>
          <a:p>
            <a:endParaRPr lang="en-US" dirty="0">
              <a:solidFill>
                <a:srgbClr val="333333"/>
              </a:solidFill>
              <a:latin typeface="Open Sans" panose="020B0606030504020204" pitchFamily="34" charset="0"/>
            </a:endParaRPr>
          </a:p>
          <a:p>
            <a:r>
              <a:rPr lang="en-US" b="0" i="0" dirty="0">
                <a:solidFill>
                  <a:srgbClr val="333333"/>
                </a:solidFill>
                <a:effectLst/>
                <a:latin typeface="Open Sans" panose="020B0606030504020204" pitchFamily="34" charset="0"/>
              </a:rPr>
              <a:t>In a tree data structure, if we have </a:t>
            </a:r>
            <a:r>
              <a:rPr lang="en-US" b="1" i="0" dirty="0">
                <a:solidFill>
                  <a:srgbClr val="333333"/>
                </a:solidFill>
                <a:effectLst/>
                <a:latin typeface="Open Sans" panose="020B0606030504020204" pitchFamily="34" charset="0"/>
              </a:rPr>
              <a:t>N</a:t>
            </a:r>
            <a:r>
              <a:rPr lang="en-US" b="0" i="0" dirty="0">
                <a:solidFill>
                  <a:srgbClr val="333333"/>
                </a:solidFill>
                <a:effectLst/>
                <a:latin typeface="Open Sans" panose="020B0606030504020204" pitchFamily="34" charset="0"/>
              </a:rPr>
              <a:t> number of nodes then we can have a maximum of </a:t>
            </a:r>
            <a:r>
              <a:rPr lang="en-US" b="1" i="0" dirty="0">
                <a:solidFill>
                  <a:srgbClr val="333333"/>
                </a:solidFill>
                <a:effectLst/>
                <a:latin typeface="Open Sans" panose="020B0606030504020204" pitchFamily="34" charset="0"/>
              </a:rPr>
              <a:t>N-1</a:t>
            </a:r>
            <a:r>
              <a:rPr lang="en-US" b="0" i="0" dirty="0">
                <a:solidFill>
                  <a:srgbClr val="333333"/>
                </a:solidFill>
                <a:effectLst/>
                <a:latin typeface="Open Sans" panose="020B0606030504020204" pitchFamily="34" charset="0"/>
              </a:rPr>
              <a:t> number of links.</a:t>
            </a:r>
            <a:endParaRPr lang="en-IN" dirty="0"/>
          </a:p>
        </p:txBody>
      </p:sp>
      <p:pic>
        <p:nvPicPr>
          <p:cNvPr id="1026" name="Picture 2" descr="tree data structure">
            <a:extLst>
              <a:ext uri="{FF2B5EF4-FFF2-40B4-BE49-F238E27FC236}">
                <a16:creationId xmlns:a16="http://schemas.microsoft.com/office/drawing/2014/main" id="{B01E69B3-607F-7872-8B48-2D8C4667D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900" y="2221923"/>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92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6A855-F74C-4F59-8DE8-6DE240A919A9}"/>
              </a:ext>
            </a:extLst>
          </p:cNvPr>
          <p:cNvPicPr>
            <a:picLocks noChangeAspect="1"/>
          </p:cNvPicPr>
          <p:nvPr/>
        </p:nvPicPr>
        <p:blipFill>
          <a:blip r:embed="rId2"/>
          <a:stretch>
            <a:fillRect/>
          </a:stretch>
        </p:blipFill>
        <p:spPr>
          <a:xfrm>
            <a:off x="1225660" y="1295399"/>
            <a:ext cx="9740680" cy="4267202"/>
          </a:xfrm>
          <a:prstGeom prst="rect">
            <a:avLst/>
          </a:prstGeom>
        </p:spPr>
      </p:pic>
    </p:spTree>
    <p:extLst>
      <p:ext uri="{BB962C8B-B14F-4D97-AF65-F5344CB8AC3E}">
        <p14:creationId xmlns:p14="http://schemas.microsoft.com/office/powerpoint/2010/main" val="370695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8F2D66-1EC8-62C8-60AA-C543FEAAE0A7}"/>
              </a:ext>
            </a:extLst>
          </p:cNvPr>
          <p:cNvPicPr>
            <a:picLocks noChangeAspect="1"/>
          </p:cNvPicPr>
          <p:nvPr/>
        </p:nvPicPr>
        <p:blipFill>
          <a:blip r:embed="rId2"/>
          <a:stretch>
            <a:fillRect/>
          </a:stretch>
        </p:blipFill>
        <p:spPr>
          <a:xfrm>
            <a:off x="1156607" y="1752600"/>
            <a:ext cx="9878786" cy="3352800"/>
          </a:xfrm>
          <a:prstGeom prst="rect">
            <a:avLst/>
          </a:prstGeom>
        </p:spPr>
      </p:pic>
    </p:spTree>
    <p:extLst>
      <p:ext uri="{BB962C8B-B14F-4D97-AF65-F5344CB8AC3E}">
        <p14:creationId xmlns:p14="http://schemas.microsoft.com/office/powerpoint/2010/main" val="310815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336CC-222D-C878-C6AB-461FA97E682F}"/>
              </a:ext>
            </a:extLst>
          </p:cNvPr>
          <p:cNvPicPr>
            <a:picLocks noChangeAspect="1"/>
          </p:cNvPicPr>
          <p:nvPr/>
        </p:nvPicPr>
        <p:blipFill>
          <a:blip r:embed="rId2"/>
          <a:stretch>
            <a:fillRect/>
          </a:stretch>
        </p:blipFill>
        <p:spPr>
          <a:xfrm>
            <a:off x="1457011" y="1422399"/>
            <a:ext cx="9277978" cy="4013202"/>
          </a:xfrm>
          <a:prstGeom prst="rect">
            <a:avLst/>
          </a:prstGeom>
        </p:spPr>
      </p:pic>
    </p:spTree>
    <p:extLst>
      <p:ext uri="{BB962C8B-B14F-4D97-AF65-F5344CB8AC3E}">
        <p14:creationId xmlns:p14="http://schemas.microsoft.com/office/powerpoint/2010/main" val="448517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F068-DC28-60DE-C156-80FC2B19D473}"/>
              </a:ext>
            </a:extLst>
          </p:cNvPr>
          <p:cNvSpPr>
            <a:spLocks noGrp="1"/>
          </p:cNvSpPr>
          <p:nvPr>
            <p:ph type="title"/>
          </p:nvPr>
        </p:nvSpPr>
        <p:spPr/>
        <p:txBody>
          <a:bodyPr/>
          <a:lstStyle/>
          <a:p>
            <a:r>
              <a:rPr lang="en-IN" dirty="0"/>
              <a:t>Summary</a:t>
            </a:r>
          </a:p>
        </p:txBody>
      </p:sp>
      <p:sp>
        <p:nvSpPr>
          <p:cNvPr id="3" name="Text Placeholder 2">
            <a:extLst>
              <a:ext uri="{FF2B5EF4-FFF2-40B4-BE49-F238E27FC236}">
                <a16:creationId xmlns:a16="http://schemas.microsoft.com/office/drawing/2014/main" id="{A19F8EBD-E49E-E0AF-E047-4D29FE707063}"/>
              </a:ext>
            </a:extLst>
          </p:cNvPr>
          <p:cNvSpPr>
            <a:spLocks noGrp="1"/>
          </p:cNvSpPr>
          <p:nvPr>
            <p:ph type="body" idx="1"/>
          </p:nvPr>
        </p:nvSpPr>
        <p:spPr/>
        <p:txBody>
          <a:bodyPr/>
          <a:lstStyle/>
          <a:p>
            <a:r>
              <a:rPr lang="en-IN" dirty="0"/>
              <a:t>Merge and heap works in a similar way (O n log n)</a:t>
            </a:r>
          </a:p>
        </p:txBody>
      </p:sp>
    </p:spTree>
    <p:extLst>
      <p:ext uri="{BB962C8B-B14F-4D97-AF65-F5344CB8AC3E}">
        <p14:creationId xmlns:p14="http://schemas.microsoft.com/office/powerpoint/2010/main" val="2443295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605C-97CA-B3BD-B831-4AE0D12BC0B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6A8A0C1-1B9E-D9DD-3AF6-84CDFD66353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2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ee data structure">
            <a:extLst>
              <a:ext uri="{FF2B5EF4-FFF2-40B4-BE49-F238E27FC236}">
                <a16:creationId xmlns:a16="http://schemas.microsoft.com/office/drawing/2014/main" id="{0F0CA684-07F5-35DC-9589-63B42E644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2955"/>
            <a:ext cx="666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ee data structure">
            <a:extLst>
              <a:ext uri="{FF2B5EF4-FFF2-40B4-BE49-F238E27FC236}">
                <a16:creationId xmlns:a16="http://schemas.microsoft.com/office/drawing/2014/main" id="{A7C8FD0E-27AF-EC52-258F-5FF6C3977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1113560"/>
            <a:ext cx="666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ree data structure">
            <a:extLst>
              <a:ext uri="{FF2B5EF4-FFF2-40B4-BE49-F238E27FC236}">
                <a16:creationId xmlns:a16="http://schemas.microsoft.com/office/drawing/2014/main" id="{7A29409E-12A7-25DF-DDFA-D8ACEF058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18" y="3429000"/>
            <a:ext cx="666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636781-B730-567D-88B5-BF343A223DFC}"/>
              </a:ext>
            </a:extLst>
          </p:cNvPr>
          <p:cNvSpPr txBox="1"/>
          <p:nvPr/>
        </p:nvSpPr>
        <p:spPr>
          <a:xfrm>
            <a:off x="8756073" y="3823855"/>
            <a:ext cx="2272145" cy="1754326"/>
          </a:xfrm>
          <a:prstGeom prst="rect">
            <a:avLst/>
          </a:prstGeom>
          <a:noFill/>
        </p:spPr>
        <p:txBody>
          <a:bodyPr wrap="square" rtlCol="0">
            <a:spAutoFit/>
          </a:bodyPr>
          <a:lstStyle/>
          <a:p>
            <a:pPr marL="571500" indent="-571500">
              <a:buFont typeface="Arial" panose="020B0604020202020204" pitchFamily="34" charset="0"/>
              <a:buChar char="•"/>
            </a:pPr>
            <a:r>
              <a:rPr lang="en-US" sz="3600" b="1" dirty="0"/>
              <a:t>Root</a:t>
            </a:r>
          </a:p>
          <a:p>
            <a:pPr marL="571500" indent="-571500">
              <a:buFont typeface="Arial" panose="020B0604020202020204" pitchFamily="34" charset="0"/>
              <a:buChar char="•"/>
            </a:pPr>
            <a:r>
              <a:rPr lang="en-US" sz="3600" b="1" dirty="0"/>
              <a:t>Parent</a:t>
            </a:r>
          </a:p>
          <a:p>
            <a:pPr marL="571500" indent="-571500">
              <a:buFont typeface="Arial" panose="020B0604020202020204" pitchFamily="34" charset="0"/>
              <a:buChar char="•"/>
            </a:pPr>
            <a:r>
              <a:rPr lang="en-US" sz="3600" b="1" dirty="0"/>
              <a:t>Edge</a:t>
            </a:r>
            <a:endParaRPr lang="en-IN" sz="3600" b="1" dirty="0"/>
          </a:p>
        </p:txBody>
      </p:sp>
    </p:spTree>
    <p:extLst>
      <p:ext uri="{BB962C8B-B14F-4D97-AF65-F5344CB8AC3E}">
        <p14:creationId xmlns:p14="http://schemas.microsoft.com/office/powerpoint/2010/main" val="70193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ree data structure">
            <a:extLst>
              <a:ext uri="{FF2B5EF4-FFF2-40B4-BE49-F238E27FC236}">
                <a16:creationId xmlns:a16="http://schemas.microsoft.com/office/drawing/2014/main" id="{F3A6DAC3-A569-48DC-8E19-128C13F98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822613"/>
            <a:ext cx="666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ree data structure">
            <a:extLst>
              <a:ext uri="{FF2B5EF4-FFF2-40B4-BE49-F238E27FC236}">
                <a16:creationId xmlns:a16="http://schemas.microsoft.com/office/drawing/2014/main" id="{AD5A79AD-9B95-A230-90CF-C4ACC7142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7536"/>
            <a:ext cx="6276109" cy="26897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ree data structure">
            <a:extLst>
              <a:ext uri="{FF2B5EF4-FFF2-40B4-BE49-F238E27FC236}">
                <a16:creationId xmlns:a16="http://schemas.microsoft.com/office/drawing/2014/main" id="{880C1B83-78F1-BDF4-E1DD-E53C8BB25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32" y="3429000"/>
            <a:ext cx="666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F51A89-69AF-60EB-CCD0-766191FA6732}"/>
              </a:ext>
            </a:extLst>
          </p:cNvPr>
          <p:cNvSpPr txBox="1"/>
          <p:nvPr/>
        </p:nvSpPr>
        <p:spPr>
          <a:xfrm>
            <a:off x="8756073" y="3980587"/>
            <a:ext cx="2632363" cy="1754326"/>
          </a:xfrm>
          <a:prstGeom prst="rect">
            <a:avLst/>
          </a:prstGeom>
          <a:noFill/>
        </p:spPr>
        <p:txBody>
          <a:bodyPr wrap="square" rtlCol="0">
            <a:spAutoFit/>
          </a:bodyPr>
          <a:lstStyle/>
          <a:p>
            <a:pPr marL="571500" indent="-571500">
              <a:buFont typeface="Arial" panose="020B0604020202020204" pitchFamily="34" charset="0"/>
              <a:buChar char="•"/>
            </a:pPr>
            <a:r>
              <a:rPr lang="en-US" sz="3600" b="1" dirty="0"/>
              <a:t>Child</a:t>
            </a:r>
          </a:p>
          <a:p>
            <a:pPr marL="571500" indent="-571500">
              <a:buFont typeface="Arial" panose="020B0604020202020204" pitchFamily="34" charset="0"/>
              <a:buChar char="•"/>
            </a:pPr>
            <a:r>
              <a:rPr lang="en-US" sz="3600" b="1" dirty="0"/>
              <a:t>Siblings</a:t>
            </a:r>
          </a:p>
          <a:p>
            <a:pPr marL="571500" indent="-571500">
              <a:buFont typeface="Arial" panose="020B0604020202020204" pitchFamily="34" charset="0"/>
              <a:buChar char="•"/>
            </a:pPr>
            <a:r>
              <a:rPr lang="en-US" sz="3600" b="1" dirty="0"/>
              <a:t>Leaf</a:t>
            </a:r>
            <a:endParaRPr lang="en-IN" sz="3600" b="1" dirty="0"/>
          </a:p>
        </p:txBody>
      </p:sp>
    </p:spTree>
    <p:extLst>
      <p:ext uri="{BB962C8B-B14F-4D97-AF65-F5344CB8AC3E}">
        <p14:creationId xmlns:p14="http://schemas.microsoft.com/office/powerpoint/2010/main" val="293283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ee data structure">
            <a:extLst>
              <a:ext uri="{FF2B5EF4-FFF2-40B4-BE49-F238E27FC236}">
                <a16:creationId xmlns:a16="http://schemas.microsoft.com/office/drawing/2014/main" id="{4DF8E475-064B-C052-F31A-F68CBE9B9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33" y="571500"/>
            <a:ext cx="666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8C64C2-EC3A-662F-C609-A6B0548E238E}"/>
              </a:ext>
            </a:extLst>
          </p:cNvPr>
          <p:cNvSpPr txBox="1"/>
          <p:nvPr/>
        </p:nvSpPr>
        <p:spPr>
          <a:xfrm>
            <a:off x="367145" y="3800886"/>
            <a:ext cx="11457709" cy="2062103"/>
          </a:xfrm>
          <a:prstGeom prst="rect">
            <a:avLst/>
          </a:prstGeom>
          <a:noFill/>
        </p:spPr>
        <p:txBody>
          <a:bodyPr wrap="square">
            <a:spAutoFit/>
          </a:bodyPr>
          <a:lstStyle/>
          <a:p>
            <a:r>
              <a:rPr lang="en-US" sz="3200" b="0" i="0" dirty="0">
                <a:solidFill>
                  <a:srgbClr val="333333"/>
                </a:solidFill>
                <a:effectLst/>
                <a:latin typeface="Open Sans" panose="020B0606030504020204" pitchFamily="34" charset="0"/>
              </a:rPr>
              <a:t>nodes other than leaf nodes are called as </a:t>
            </a:r>
            <a:r>
              <a:rPr lang="en-US" sz="3200" b="1" i="0" dirty="0">
                <a:solidFill>
                  <a:srgbClr val="333333"/>
                </a:solidFill>
                <a:effectLst/>
                <a:latin typeface="Open Sans" panose="020B0606030504020204" pitchFamily="34" charset="0"/>
              </a:rPr>
              <a:t>Internal Nodes</a:t>
            </a:r>
            <a:r>
              <a:rPr lang="en-US" sz="3200" b="0" i="0" dirty="0">
                <a:solidFill>
                  <a:srgbClr val="333333"/>
                </a:solidFill>
                <a:effectLst/>
                <a:latin typeface="Open Sans" panose="020B0606030504020204" pitchFamily="34" charset="0"/>
              </a:rPr>
              <a:t>.</a:t>
            </a:r>
            <a:r>
              <a:rPr lang="en-US" sz="3200" b="1" i="0" u="sng" dirty="0">
                <a:solidFill>
                  <a:srgbClr val="333333"/>
                </a:solidFill>
                <a:effectLst/>
                <a:latin typeface="Open Sans" panose="020B0606030504020204" pitchFamily="34" charset="0"/>
              </a:rPr>
              <a:t> The root node is also said to be Internal Node</a:t>
            </a:r>
            <a:r>
              <a:rPr lang="en-US" sz="3200" b="0" i="0" dirty="0">
                <a:solidFill>
                  <a:srgbClr val="333333"/>
                </a:solidFill>
                <a:effectLst/>
                <a:latin typeface="Open Sans" panose="020B0606030504020204" pitchFamily="34" charset="0"/>
              </a:rPr>
              <a:t> if the tree has more than one node. </a:t>
            </a:r>
            <a:r>
              <a:rPr lang="en-US" sz="3200" b="0" i="0" u="sng" dirty="0">
                <a:solidFill>
                  <a:srgbClr val="333333"/>
                </a:solidFill>
                <a:effectLst/>
                <a:latin typeface="Open Sans" panose="020B0606030504020204" pitchFamily="34" charset="0"/>
              </a:rPr>
              <a:t>Internal nodes are also called as '</a:t>
            </a:r>
            <a:r>
              <a:rPr lang="en-US" sz="3200" b="1" i="0" u="sng" dirty="0">
                <a:solidFill>
                  <a:srgbClr val="333333"/>
                </a:solidFill>
                <a:effectLst/>
                <a:latin typeface="Open Sans" panose="020B0606030504020204" pitchFamily="34" charset="0"/>
              </a:rPr>
              <a:t>Non-Terminal</a:t>
            </a:r>
            <a:r>
              <a:rPr lang="en-US" sz="3200" b="0" i="0" u="sng" dirty="0">
                <a:solidFill>
                  <a:srgbClr val="333333"/>
                </a:solidFill>
                <a:effectLst/>
                <a:latin typeface="Open Sans" panose="020B0606030504020204" pitchFamily="34" charset="0"/>
              </a:rPr>
              <a:t>' nodes.</a:t>
            </a:r>
            <a:endParaRPr lang="en-IN" sz="3200" dirty="0"/>
          </a:p>
        </p:txBody>
      </p:sp>
      <p:sp>
        <p:nvSpPr>
          <p:cNvPr id="5" name="TextBox 4">
            <a:extLst>
              <a:ext uri="{FF2B5EF4-FFF2-40B4-BE49-F238E27FC236}">
                <a16:creationId xmlns:a16="http://schemas.microsoft.com/office/drawing/2014/main" id="{C35401D3-401A-3E1C-BF57-D2A712AA122A}"/>
              </a:ext>
            </a:extLst>
          </p:cNvPr>
          <p:cNvSpPr txBox="1"/>
          <p:nvPr/>
        </p:nvSpPr>
        <p:spPr>
          <a:xfrm>
            <a:off x="8257308" y="1692473"/>
            <a:ext cx="2576947" cy="1446550"/>
          </a:xfrm>
          <a:prstGeom prst="rect">
            <a:avLst/>
          </a:prstGeom>
          <a:noFill/>
        </p:spPr>
        <p:txBody>
          <a:bodyPr wrap="square">
            <a:spAutoFit/>
          </a:bodyPr>
          <a:lstStyle/>
          <a:p>
            <a:pPr algn="just"/>
            <a:r>
              <a:rPr lang="en-IN" sz="4400" b="1" i="0" dirty="0">
                <a:solidFill>
                  <a:srgbClr val="E00D50"/>
                </a:solidFill>
                <a:effectLst/>
                <a:latin typeface="Open Sans" panose="020B0606030504020204" pitchFamily="34" charset="0"/>
              </a:rPr>
              <a:t>Internal Nodes</a:t>
            </a:r>
          </a:p>
        </p:txBody>
      </p:sp>
    </p:spTree>
    <p:extLst>
      <p:ext uri="{BB962C8B-B14F-4D97-AF65-F5344CB8AC3E}">
        <p14:creationId xmlns:p14="http://schemas.microsoft.com/office/powerpoint/2010/main" val="7177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D1EBC-8C4B-72DD-DB11-D3E4102AEB67}"/>
              </a:ext>
            </a:extLst>
          </p:cNvPr>
          <p:cNvPicPr>
            <a:picLocks noChangeAspect="1"/>
          </p:cNvPicPr>
          <p:nvPr/>
        </p:nvPicPr>
        <p:blipFill>
          <a:blip r:embed="rId2"/>
          <a:stretch>
            <a:fillRect/>
          </a:stretch>
        </p:blipFill>
        <p:spPr>
          <a:xfrm>
            <a:off x="138545" y="390882"/>
            <a:ext cx="7479145" cy="3205348"/>
          </a:xfrm>
          <a:prstGeom prst="rect">
            <a:avLst/>
          </a:prstGeom>
        </p:spPr>
      </p:pic>
      <p:sp>
        <p:nvSpPr>
          <p:cNvPr id="5" name="TextBox 4">
            <a:extLst>
              <a:ext uri="{FF2B5EF4-FFF2-40B4-BE49-F238E27FC236}">
                <a16:creationId xmlns:a16="http://schemas.microsoft.com/office/drawing/2014/main" id="{DC2D4130-3458-3DF8-2ACE-101773F0CEAB}"/>
              </a:ext>
            </a:extLst>
          </p:cNvPr>
          <p:cNvSpPr txBox="1"/>
          <p:nvPr/>
        </p:nvSpPr>
        <p:spPr>
          <a:xfrm>
            <a:off x="8174181" y="1224115"/>
            <a:ext cx="2732809" cy="769441"/>
          </a:xfrm>
          <a:prstGeom prst="rect">
            <a:avLst/>
          </a:prstGeom>
          <a:noFill/>
        </p:spPr>
        <p:txBody>
          <a:bodyPr wrap="square">
            <a:spAutoFit/>
          </a:bodyPr>
          <a:lstStyle/>
          <a:p>
            <a:pPr algn="just"/>
            <a:r>
              <a:rPr lang="en-IN" sz="4400" b="1" i="0" dirty="0">
                <a:solidFill>
                  <a:srgbClr val="E00D50"/>
                </a:solidFill>
                <a:effectLst/>
                <a:latin typeface="Open Sans" panose="020B0606030504020204" pitchFamily="34" charset="0"/>
              </a:rPr>
              <a:t>Degree</a:t>
            </a:r>
          </a:p>
        </p:txBody>
      </p:sp>
      <p:pic>
        <p:nvPicPr>
          <p:cNvPr id="6" name="Picture 5">
            <a:extLst>
              <a:ext uri="{FF2B5EF4-FFF2-40B4-BE49-F238E27FC236}">
                <a16:creationId xmlns:a16="http://schemas.microsoft.com/office/drawing/2014/main" id="{2FA54411-B334-418A-ECCA-2F9FF964FECF}"/>
              </a:ext>
            </a:extLst>
          </p:cNvPr>
          <p:cNvPicPr>
            <a:picLocks noChangeAspect="1"/>
          </p:cNvPicPr>
          <p:nvPr/>
        </p:nvPicPr>
        <p:blipFill>
          <a:blip r:embed="rId3"/>
          <a:stretch>
            <a:fillRect/>
          </a:stretch>
        </p:blipFill>
        <p:spPr>
          <a:xfrm>
            <a:off x="5159087" y="3316431"/>
            <a:ext cx="6667500" cy="2857500"/>
          </a:xfrm>
          <a:prstGeom prst="rect">
            <a:avLst/>
          </a:prstGeom>
        </p:spPr>
      </p:pic>
      <p:sp>
        <p:nvSpPr>
          <p:cNvPr id="7" name="TextBox 6">
            <a:extLst>
              <a:ext uri="{FF2B5EF4-FFF2-40B4-BE49-F238E27FC236}">
                <a16:creationId xmlns:a16="http://schemas.microsoft.com/office/drawing/2014/main" id="{BC23E04F-67FE-8C08-DC25-CC53076B5E0C}"/>
              </a:ext>
            </a:extLst>
          </p:cNvPr>
          <p:cNvSpPr txBox="1"/>
          <p:nvPr/>
        </p:nvSpPr>
        <p:spPr>
          <a:xfrm>
            <a:off x="955963" y="4360460"/>
            <a:ext cx="2732809" cy="769441"/>
          </a:xfrm>
          <a:prstGeom prst="rect">
            <a:avLst/>
          </a:prstGeom>
          <a:noFill/>
        </p:spPr>
        <p:txBody>
          <a:bodyPr wrap="square">
            <a:spAutoFit/>
          </a:bodyPr>
          <a:lstStyle/>
          <a:p>
            <a:pPr algn="just"/>
            <a:r>
              <a:rPr lang="en-IN" sz="4400" b="1" i="0" dirty="0">
                <a:solidFill>
                  <a:srgbClr val="E00D50"/>
                </a:solidFill>
                <a:effectLst/>
                <a:latin typeface="Open Sans" panose="020B0606030504020204" pitchFamily="34" charset="0"/>
              </a:rPr>
              <a:t>Level</a:t>
            </a:r>
          </a:p>
        </p:txBody>
      </p:sp>
    </p:spTree>
    <p:extLst>
      <p:ext uri="{BB962C8B-B14F-4D97-AF65-F5344CB8AC3E}">
        <p14:creationId xmlns:p14="http://schemas.microsoft.com/office/powerpoint/2010/main" val="226504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B1A228-3D58-158D-2B6F-124C50202E24}"/>
              </a:ext>
            </a:extLst>
          </p:cNvPr>
          <p:cNvPicPr>
            <a:picLocks noChangeAspect="1"/>
          </p:cNvPicPr>
          <p:nvPr/>
        </p:nvPicPr>
        <p:blipFill>
          <a:blip r:embed="rId2"/>
          <a:stretch>
            <a:fillRect/>
          </a:stretch>
        </p:blipFill>
        <p:spPr>
          <a:xfrm>
            <a:off x="420831" y="571500"/>
            <a:ext cx="6667500" cy="2857500"/>
          </a:xfrm>
          <a:prstGeom prst="rect">
            <a:avLst/>
          </a:prstGeom>
        </p:spPr>
      </p:pic>
      <p:sp>
        <p:nvSpPr>
          <p:cNvPr id="5" name="TextBox 4">
            <a:extLst>
              <a:ext uri="{FF2B5EF4-FFF2-40B4-BE49-F238E27FC236}">
                <a16:creationId xmlns:a16="http://schemas.microsoft.com/office/drawing/2014/main" id="{89B53F23-C3BC-9EB0-01A2-26CDE875E664}"/>
              </a:ext>
            </a:extLst>
          </p:cNvPr>
          <p:cNvSpPr txBox="1"/>
          <p:nvPr/>
        </p:nvSpPr>
        <p:spPr>
          <a:xfrm>
            <a:off x="7606145" y="1230809"/>
            <a:ext cx="2732809" cy="769441"/>
          </a:xfrm>
          <a:prstGeom prst="rect">
            <a:avLst/>
          </a:prstGeom>
          <a:noFill/>
        </p:spPr>
        <p:txBody>
          <a:bodyPr wrap="square">
            <a:spAutoFit/>
          </a:bodyPr>
          <a:lstStyle/>
          <a:p>
            <a:pPr algn="just"/>
            <a:r>
              <a:rPr lang="en-IN" sz="4400" b="1" i="0" dirty="0">
                <a:solidFill>
                  <a:srgbClr val="E00D50"/>
                </a:solidFill>
                <a:effectLst/>
                <a:latin typeface="Open Sans" panose="020B0606030504020204" pitchFamily="34" charset="0"/>
              </a:rPr>
              <a:t>Height</a:t>
            </a:r>
          </a:p>
        </p:txBody>
      </p:sp>
      <p:pic>
        <p:nvPicPr>
          <p:cNvPr id="7" name="Picture 6">
            <a:extLst>
              <a:ext uri="{FF2B5EF4-FFF2-40B4-BE49-F238E27FC236}">
                <a16:creationId xmlns:a16="http://schemas.microsoft.com/office/drawing/2014/main" id="{66A09F7E-F882-5074-7577-23090D61F185}"/>
              </a:ext>
            </a:extLst>
          </p:cNvPr>
          <p:cNvPicPr>
            <a:picLocks noChangeAspect="1"/>
          </p:cNvPicPr>
          <p:nvPr/>
        </p:nvPicPr>
        <p:blipFill>
          <a:blip r:embed="rId3"/>
          <a:stretch>
            <a:fillRect/>
          </a:stretch>
        </p:blipFill>
        <p:spPr>
          <a:xfrm>
            <a:off x="4909704" y="3316431"/>
            <a:ext cx="6667500" cy="2857500"/>
          </a:xfrm>
          <a:prstGeom prst="rect">
            <a:avLst/>
          </a:prstGeom>
        </p:spPr>
      </p:pic>
      <p:sp>
        <p:nvSpPr>
          <p:cNvPr id="8" name="TextBox 7">
            <a:extLst>
              <a:ext uri="{FF2B5EF4-FFF2-40B4-BE49-F238E27FC236}">
                <a16:creationId xmlns:a16="http://schemas.microsoft.com/office/drawing/2014/main" id="{DC676BC4-B5BC-DFA4-4EC2-C8308F8C510C}"/>
              </a:ext>
            </a:extLst>
          </p:cNvPr>
          <p:cNvSpPr txBox="1"/>
          <p:nvPr/>
        </p:nvSpPr>
        <p:spPr>
          <a:xfrm>
            <a:off x="614796" y="4416745"/>
            <a:ext cx="2732809" cy="769441"/>
          </a:xfrm>
          <a:prstGeom prst="rect">
            <a:avLst/>
          </a:prstGeom>
          <a:noFill/>
        </p:spPr>
        <p:txBody>
          <a:bodyPr wrap="square">
            <a:spAutoFit/>
          </a:bodyPr>
          <a:lstStyle/>
          <a:p>
            <a:pPr algn="just"/>
            <a:r>
              <a:rPr lang="en-IN" sz="4400" b="1" i="0" dirty="0">
                <a:solidFill>
                  <a:srgbClr val="E00D50"/>
                </a:solidFill>
                <a:effectLst/>
                <a:latin typeface="Open Sans" panose="020B0606030504020204" pitchFamily="34" charset="0"/>
              </a:rPr>
              <a:t>Depth</a:t>
            </a:r>
          </a:p>
        </p:txBody>
      </p:sp>
    </p:spTree>
    <p:extLst>
      <p:ext uri="{BB962C8B-B14F-4D97-AF65-F5344CB8AC3E}">
        <p14:creationId xmlns:p14="http://schemas.microsoft.com/office/powerpoint/2010/main" val="3870744770"/>
      </p:ext>
    </p:extLst>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FD1194C-A784-4A17-836A-D9846B61DD51}" vid="{9A79DD24-B768-416D-9562-564426A75CD3}"/>
    </a:ext>
  </a:extLst>
</a:theme>
</file>

<file path=docProps/app.xml><?xml version="1.0" encoding="utf-8"?>
<Properties xmlns="http://schemas.openxmlformats.org/officeDocument/2006/extended-properties" xmlns:vt="http://schemas.openxmlformats.org/officeDocument/2006/docPropsVTypes">
  <Template>Theme1</Template>
  <TotalTime>442</TotalTime>
  <Words>1452</Words>
  <Application>Microsoft Office PowerPoint</Application>
  <PresentationFormat>Widescreen</PresentationFormat>
  <Paragraphs>107</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Archivo Narrow</vt:lpstr>
      <vt:lpstr>Arial</vt:lpstr>
      <vt:lpstr>Comfortaa</vt:lpstr>
      <vt:lpstr>euclid_circular_a</vt:lpstr>
      <vt:lpstr>Georgia</vt:lpstr>
      <vt:lpstr>Open Sans</vt:lpstr>
      <vt:lpstr>urw-din</vt:lpstr>
      <vt:lpstr>Theme1</vt:lpstr>
      <vt:lpstr>PowerPoint Presentation</vt:lpstr>
      <vt:lpstr>Agenda</vt:lpstr>
      <vt:lpstr>Tree - Terminology</vt:lpstr>
      <vt:lpstr>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Tree Representation</vt:lpstr>
      <vt:lpstr>List Representation</vt:lpstr>
      <vt:lpstr>Left Child - Right Sibling Representation</vt:lpstr>
      <vt:lpstr>Left Child - Right Sibling Representation</vt:lpstr>
      <vt:lpstr>Binary Tree</vt:lpstr>
      <vt:lpstr>Binary Tree</vt:lpstr>
      <vt:lpstr>Strictly Binary Tree</vt:lpstr>
      <vt:lpstr>Strictly binary tree data structure is used to represent mathematical expressions.</vt:lpstr>
      <vt:lpstr>Complete Binary Tree</vt:lpstr>
      <vt:lpstr>Complete Binary Tree</vt:lpstr>
      <vt:lpstr>Extended Binary Tree </vt:lpstr>
      <vt:lpstr>Binary Tree Representation</vt:lpstr>
      <vt:lpstr>Linked List Representation of Binary Tree</vt:lpstr>
      <vt:lpstr>Linked List Representation of Binary Tree</vt:lpstr>
      <vt:lpstr>Binary Heap</vt:lpstr>
      <vt:lpstr>Binary Heap</vt:lpstr>
      <vt:lpstr>Priority Queue</vt:lpstr>
      <vt:lpstr>Assigning Priority Value</vt:lpstr>
      <vt:lpstr>Difference between Priority Queue and Normal Queue </vt:lpstr>
      <vt:lpstr>Heapify</vt:lpstr>
      <vt:lpstr>Heap Sort </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Gobi Ramasamy</dc:creator>
  <cp:lastModifiedBy>Gobi Ramasamy</cp:lastModifiedBy>
  <cp:revision>12</cp:revision>
  <dcterms:created xsi:type="dcterms:W3CDTF">2023-03-20T16:09:52Z</dcterms:created>
  <dcterms:modified xsi:type="dcterms:W3CDTF">2023-03-28T06:25:41Z</dcterms:modified>
</cp:coreProperties>
</file>