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588" autoAdjust="0"/>
    <p:restoredTop sz="94660"/>
  </p:normalViewPr>
  <p:slideViewPr>
    <p:cSldViewPr>
      <p:cViewPr varScale="1">
        <p:scale>
          <a:sx n="68" d="100"/>
          <a:sy n="68" d="100"/>
        </p:scale>
        <p:origin x="-1326" y="-96"/>
      </p:cViewPr>
      <p:guideLst>
        <p:guide orient="horz" pos="2160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06713B1-2435-4004-A5DC-E616C0A3C130}" type="datetimeFigureOut">
              <a:rPr lang="en-US" smtClean="0"/>
              <a:t>2/11/2020</a:t>
            </a:fld>
            <a:endParaRPr lang="en-IN"/>
          </a:p>
        </p:txBody>
      </p:sp>
      <p:sp>
        <p:nvSpPr>
          <p:cNvPr id="104868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998538" y="685800"/>
            <a:ext cx="4860925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BC37FAB-990B-4AAE-81E6-55F0FF6F98FA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p>
            <a:r>
              <a:rPr sz="3103" lang="en-US" smtClean="0"/>
              <a:t>Click to edit Master title style</a:t>
            </a:r>
            <a:endParaRPr sz="3103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sz="2256" lang="en-US" smtClean="0"/>
              <a:t>Click to edit Master subtitle style</a:t>
            </a:r>
            <a:endParaRPr sz="2256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5"/>
            <a:ext cx="2057398" cy="5851525"/>
          </a:xfrm>
        </p:spPr>
        <p:txBody>
          <a:bodyPr vert="eaVert"/>
          <a:p>
            <a:r>
              <a:rPr sz="3103" lang="en-US" smtClean="0"/>
              <a:t>Click to edit Master title style</a:t>
            </a:r>
            <a:endParaRPr sz="3103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5"/>
            <a:ext cx="6019800" cy="5851525"/>
          </a:xfrm>
        </p:spPr>
        <p:txBody>
          <a:bodyPr vert="eaVert"/>
          <a:p>
            <a:pPr lvl="0"/>
            <a:r>
              <a:rPr sz="2256" lang="en-US" smtClean="0"/>
              <a:t>Click to edit Master text styles</a:t>
            </a:r>
            <a:endParaRPr sz="2256" lang="en-US" smtClean="0"/>
          </a:p>
          <a:p>
            <a:pPr lvl="1"/>
            <a:r>
              <a:rPr sz="1974" lang="en-US" smtClean="0"/>
              <a:t>Second level</a:t>
            </a:r>
            <a:endParaRPr sz="1974" lang="en-US" smtClean="0"/>
          </a:p>
          <a:p>
            <a:pPr lvl="2"/>
            <a:r>
              <a:rPr sz="1692" lang="en-US" smtClean="0"/>
              <a:t>Third level</a:t>
            </a:r>
            <a:endParaRPr sz="1692" lang="en-US" smtClean="0"/>
          </a:p>
          <a:p>
            <a:pPr lvl="3"/>
            <a:r>
              <a:rPr sz="1410" lang="en-US" smtClean="0"/>
              <a:t>Fourth level</a:t>
            </a:r>
            <a:endParaRPr sz="1410" lang="en-US" smtClean="0"/>
          </a:p>
          <a:p>
            <a:pPr lvl="4"/>
            <a:r>
              <a:rPr sz="1410" lang="en-US" smtClean="0"/>
              <a:t>Fifth level</a:t>
            </a:r>
            <a:endParaRPr sz="141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sz="2821" lang="en-US" smtClean="0"/>
              <a:t>Click to edit Master title style</a:t>
            </a:r>
            <a:endParaRPr sz="2821" lang="en-US"/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0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sz="1410" lang="en-US" smtClean="0"/>
              <a:t>Click to edit Master text styles</a:t>
            </a:r>
            <a:endParaRPr sz="1410" lang="en-US" smtClean="0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z="1974" lang="en-US" smtClean="0"/>
              <a:t>Click to edit Master text styles</a:t>
            </a:r>
            <a:endParaRPr sz="1974" lang="en-US" smtClean="0"/>
          </a:p>
          <a:p>
            <a:pPr lvl="1"/>
            <a:r>
              <a:rPr sz="1692" lang="en-US" smtClean="0"/>
              <a:t>Second level</a:t>
            </a:r>
            <a:endParaRPr sz="1692" lang="en-US" smtClean="0"/>
          </a:p>
          <a:p>
            <a:pPr lvl="2"/>
            <a:r>
              <a:rPr sz="1410" lang="en-US" smtClean="0"/>
              <a:t>Third level</a:t>
            </a:r>
            <a:endParaRPr sz="1410" lang="en-US" smtClean="0"/>
          </a:p>
          <a:p>
            <a:pPr lvl="3"/>
            <a:r>
              <a:rPr sz="1269" lang="en-US" smtClean="0"/>
              <a:t>Fourth level</a:t>
            </a:r>
            <a:endParaRPr sz="1269" lang="en-US" smtClean="0"/>
          </a:p>
          <a:p>
            <a:pPr lvl="4"/>
            <a:r>
              <a:rPr sz="1269" lang="en-US" smtClean="0"/>
              <a:t>Fifth level</a:t>
            </a:r>
            <a:endParaRPr sz="1269" lang="en-US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600206"/>
            <a:ext cx="40385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sz="1974" lang="en-US" smtClean="0"/>
              <a:t>Click to edit Master text styles</a:t>
            </a:r>
            <a:endParaRPr sz="1974" lang="en-US" smtClean="0"/>
          </a:p>
          <a:p>
            <a:pPr lvl="1"/>
            <a:r>
              <a:rPr sz="1692" lang="en-US" smtClean="0"/>
              <a:t>Second level</a:t>
            </a:r>
            <a:endParaRPr sz="1692" lang="en-US" smtClean="0"/>
          </a:p>
          <a:p>
            <a:pPr lvl="2"/>
            <a:r>
              <a:rPr sz="1410" lang="en-US" smtClean="0"/>
              <a:t>Third level</a:t>
            </a:r>
            <a:endParaRPr sz="1410" lang="en-US" smtClean="0"/>
          </a:p>
          <a:p>
            <a:pPr lvl="3"/>
            <a:r>
              <a:rPr sz="1269" lang="en-US" smtClean="0"/>
              <a:t>Fourth level</a:t>
            </a:r>
            <a:endParaRPr sz="1269" lang="en-US" smtClean="0"/>
          </a:p>
          <a:p>
            <a:pPr lvl="4"/>
            <a:r>
              <a:rPr sz="1269" lang="en-US" smtClean="0"/>
              <a:t>Fifth level</a:t>
            </a:r>
            <a:endParaRPr sz="1269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7" cy="639762"/>
          </a:xfrm>
        </p:spPr>
        <p:txBody>
          <a:bodyPr anchor="b">
            <a:normAutofit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sz="1836" lang="en-US" smtClean="0"/>
              <a:t>Click to edit Master text styles</a:t>
            </a:r>
            <a:endParaRPr sz="1836" lang="en-US" smtClean="0"/>
          </a:p>
        </p:txBody>
      </p:sp>
      <p:sp>
        <p:nvSpPr>
          <p:cNvPr id="1048663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z="1692" lang="en-US" smtClean="0"/>
              <a:t>Click to edit Master text styles</a:t>
            </a:r>
            <a:endParaRPr sz="1692" lang="en-US" smtClean="0"/>
          </a:p>
          <a:p>
            <a:pPr lvl="1"/>
            <a:r>
              <a:rPr sz="1410" lang="en-US" smtClean="0"/>
              <a:t>Second level</a:t>
            </a:r>
            <a:endParaRPr sz="1410" lang="en-US" smtClean="0"/>
          </a:p>
          <a:p>
            <a:pPr lvl="2"/>
            <a:r>
              <a:rPr sz="1269" lang="en-US" smtClean="0"/>
              <a:t>Third level</a:t>
            </a:r>
            <a:endParaRPr sz="1269" lang="en-US" smtClean="0"/>
          </a:p>
          <a:p>
            <a:pPr lvl="3"/>
            <a:r>
              <a:rPr sz="1128" lang="en-US" smtClean="0"/>
              <a:t>Fourth level</a:t>
            </a:r>
            <a:endParaRPr sz="1128" lang="en-US" smtClean="0"/>
          </a:p>
          <a:p>
            <a:pPr lvl="4"/>
            <a:r>
              <a:rPr sz="1128" lang="en-US" smtClean="0"/>
              <a:t>Fifth level</a:t>
            </a:r>
            <a:endParaRPr sz="1128" lang="en-US"/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4" cy="639762"/>
          </a:xfrm>
        </p:spPr>
        <p:txBody>
          <a:bodyPr anchor="b">
            <a:normAutofit/>
          </a:bodyPr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sz="1836" lang="en-US" smtClean="0"/>
              <a:t>Click to edit Master text styles</a:t>
            </a:r>
            <a:endParaRPr sz="1836" lang="en-US" smtClean="0"/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sz="1692" lang="en-US" smtClean="0"/>
              <a:t>Click to edit Master text styles</a:t>
            </a:r>
            <a:endParaRPr sz="1692" lang="en-US" smtClean="0"/>
          </a:p>
          <a:p>
            <a:pPr lvl="1"/>
            <a:r>
              <a:rPr sz="1410" lang="en-US" smtClean="0"/>
              <a:t>Second level</a:t>
            </a:r>
            <a:endParaRPr sz="1410" lang="en-US" smtClean="0"/>
          </a:p>
          <a:p>
            <a:pPr lvl="2"/>
            <a:r>
              <a:rPr sz="1269" lang="en-US" smtClean="0"/>
              <a:t>Third level</a:t>
            </a:r>
            <a:endParaRPr sz="1269" lang="en-US" smtClean="0"/>
          </a:p>
          <a:p>
            <a:pPr lvl="3"/>
            <a:r>
              <a:rPr sz="1128" lang="en-US" smtClean="0"/>
              <a:t>Fourth level</a:t>
            </a:r>
            <a:endParaRPr sz="1128" lang="en-US" smtClean="0"/>
          </a:p>
          <a:p>
            <a:pPr lvl="4"/>
            <a:r>
              <a:rPr sz="1128" lang="en-US" smtClean="0"/>
              <a:t>Fifth level</a:t>
            </a:r>
            <a:endParaRPr sz="1128" lang="en-US"/>
          </a:p>
        </p:txBody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sz="1410" lang="en-US" smtClean="0"/>
              <a:t>Click to edit Master title style</a:t>
            </a:r>
            <a:endParaRPr sz="1410" lang="en-US"/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3575054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sz="2256" lang="en-US" smtClean="0"/>
              <a:t>Click to edit Master text styles</a:t>
            </a:r>
            <a:endParaRPr sz="2256" lang="en-US" smtClean="0"/>
          </a:p>
          <a:p>
            <a:pPr lvl="1"/>
            <a:r>
              <a:rPr sz="1974" lang="en-US" smtClean="0"/>
              <a:t>Second level</a:t>
            </a:r>
            <a:endParaRPr sz="1974" lang="en-US" smtClean="0"/>
          </a:p>
          <a:p>
            <a:pPr lvl="2"/>
            <a:r>
              <a:rPr sz="1692" lang="en-US" smtClean="0"/>
              <a:t>Third level</a:t>
            </a:r>
            <a:endParaRPr sz="1692" lang="en-US" smtClean="0"/>
          </a:p>
          <a:p>
            <a:pPr lvl="3"/>
            <a:r>
              <a:rPr sz="1410" lang="en-US" smtClean="0"/>
              <a:t>Fourth level</a:t>
            </a:r>
            <a:endParaRPr sz="1410" lang="en-US" smtClean="0"/>
          </a:p>
          <a:p>
            <a:pPr lvl="4"/>
            <a:r>
              <a:rPr sz="1410" lang="en-US" smtClean="0"/>
              <a:t>Fifth level</a:t>
            </a:r>
            <a:endParaRPr sz="1410" lang="en-US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z="987" lang="en-US" smtClean="0"/>
              <a:t>Click to edit Master text styles</a:t>
            </a:r>
            <a:endParaRPr sz="987" lang="en-US" smtClean="0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792287" y="4800601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sz="1410" lang="en-US" smtClean="0"/>
              <a:t>Click to edit Master title style</a:t>
            </a:r>
            <a:endParaRPr sz="1410" lang="en-US"/>
          </a:p>
        </p:txBody>
      </p:sp>
      <p:sp>
        <p:nvSpPr>
          <p:cNvPr id="1048640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7" y="5367339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sz="987" lang="en-US" smtClean="0"/>
              <a:t>Click to edit Master text styles</a:t>
            </a:r>
            <a:endParaRPr sz="987" lang="en-US" smtClean="0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sz="3103" lang="en-US" smtClean="0"/>
              <a:t>Click to edit Master title style</a:t>
            </a:r>
            <a:endParaRPr sz="3103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sz="2256" lang="en-US" smtClean="0"/>
              <a:t>Click to edit Master text styles</a:t>
            </a:r>
            <a:endParaRPr sz="2256" lang="en-US" smtClean="0"/>
          </a:p>
          <a:p>
            <a:pPr lvl="1"/>
            <a:r>
              <a:rPr sz="1974" lang="en-US" smtClean="0"/>
              <a:t>Second level</a:t>
            </a:r>
            <a:endParaRPr sz="1974" lang="en-US" smtClean="0"/>
          </a:p>
          <a:p>
            <a:pPr lvl="2"/>
            <a:r>
              <a:rPr sz="1692" lang="en-US" smtClean="0"/>
              <a:t>Third level</a:t>
            </a:r>
            <a:endParaRPr sz="1692" lang="en-US" smtClean="0"/>
          </a:p>
          <a:p>
            <a:pPr lvl="3"/>
            <a:r>
              <a:rPr sz="1410" lang="en-US" smtClean="0"/>
              <a:t>Fourth level</a:t>
            </a:r>
            <a:endParaRPr sz="1410" lang="en-US" smtClean="0"/>
          </a:p>
          <a:p>
            <a:pPr lvl="4"/>
            <a:r>
              <a:rPr sz="1410" lang="en-US" smtClean="0"/>
              <a:t>Fifth level</a:t>
            </a:r>
            <a:endParaRPr sz="141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7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sz="846" lang="en-US" smtClean="0"/>
              <a:t>2/11/2020</a:t>
            </a:fld>
            <a:endParaRPr sz="846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7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7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z="846" lang="en-US" smtClean="0"/>
              <a:t>‹#›</a:t>
            </a:fld>
            <a:endParaRPr sz="846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solidFill>
          <a:srgbClr val="FFE5E5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43385" y="89885"/>
            <a:ext cx="7782863" cy="2407137"/>
          </a:xfrm>
          <a:noFill/>
          <a:ln>
            <a:noFill/>
            <a:prstDash val="solid"/>
          </a:ln>
        </p:spPr>
        <p:txBody>
          <a:bodyPr>
            <a:normAutofit/>
          </a:bodyPr>
          <a:p>
            <a:pPr algn="ctr"/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Trusted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Health Care 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with Recommendation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m</a:t>
            </a:r>
            <a:b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1" dirty="0" sz="3300" lang="en-US" smtClean="0">
                <a:solidFill>
                  <a:srgbClr val="3399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endParaRPr b="1" dirty="0" sz="3300" lang="en-US">
              <a:solidFill>
                <a:srgbClr val="3399FF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87" name=""/>
          <p:cNvSpPr txBox="1"/>
          <p:nvPr/>
        </p:nvSpPr>
        <p:spPr>
          <a:xfrm>
            <a:off x="2663827" y="2652460"/>
            <a:ext cx="4339198" cy="828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b="1" sz="2500" lang="en-US">
                <a:solidFill>
                  <a:srgbClr val="02A5E3"/>
                </a:solidFill>
              </a:rPr>
              <a:t>P</a:t>
            </a:r>
            <a:r>
              <a:rPr altLang="en-IN" b="1" sz="2500" lang="en-US">
                <a:solidFill>
                  <a:srgbClr val="02A5E3"/>
                </a:solidFill>
              </a:rPr>
              <a:t>r</a:t>
            </a:r>
            <a:r>
              <a:rPr altLang="en-IN" b="1" sz="2500" lang="en-US">
                <a:solidFill>
                  <a:srgbClr val="02A5E3"/>
                </a:solidFill>
              </a:rPr>
              <a:t>o</a:t>
            </a:r>
            <a:r>
              <a:rPr altLang="en-IN" b="1" sz="2500" lang="en-US">
                <a:solidFill>
                  <a:srgbClr val="02A5E3"/>
                </a:solidFill>
              </a:rPr>
              <a:t>j</a:t>
            </a:r>
            <a:r>
              <a:rPr altLang="en-IN" b="1" sz="2500" lang="en-US">
                <a:solidFill>
                  <a:srgbClr val="02A5E3"/>
                </a:solidFill>
              </a:rPr>
              <a:t>e</a:t>
            </a:r>
            <a:r>
              <a:rPr altLang="en-IN" b="1" sz="2500" lang="en-US">
                <a:solidFill>
                  <a:srgbClr val="02A5E3"/>
                </a:solidFill>
              </a:rPr>
              <a:t>c</a:t>
            </a:r>
            <a:r>
              <a:rPr altLang="en-IN" b="1" sz="2500" lang="en-US">
                <a:solidFill>
                  <a:srgbClr val="02A5E3"/>
                </a:solidFill>
              </a:rPr>
              <a:t>t</a:t>
            </a:r>
            <a:r>
              <a:rPr altLang="en-IN" b="1" sz="2500" lang="en-US">
                <a:solidFill>
                  <a:srgbClr val="02A5E3"/>
                </a:solidFill>
              </a:rPr>
              <a:t> </a:t>
            </a:r>
            <a:r>
              <a:rPr altLang="en-IN" b="1" sz="2500" lang="en-US">
                <a:solidFill>
                  <a:srgbClr val="02A5E3"/>
                </a:solidFill>
              </a:rPr>
              <a:t>submitted</a:t>
            </a:r>
            <a:r>
              <a:rPr altLang="en-IN" b="1" sz="2500" lang="en-US">
                <a:solidFill>
                  <a:srgbClr val="02A5E3"/>
                </a:solidFill>
              </a:rPr>
              <a:t> </a:t>
            </a:r>
            <a:r>
              <a:rPr altLang="en-IN" b="1" sz="2500" lang="en-US">
                <a:solidFill>
                  <a:srgbClr val="02A5E3"/>
                </a:solidFill>
              </a:rPr>
              <a:t>b</a:t>
            </a:r>
            <a:r>
              <a:rPr altLang="en-IN" b="1" sz="2500" lang="en-US">
                <a:solidFill>
                  <a:srgbClr val="02A5E3"/>
                </a:solidFill>
              </a:rPr>
              <a:t>y</a:t>
            </a:r>
            <a:r>
              <a:rPr altLang="en-IN" b="1" sz="2500" lang="en-US">
                <a:solidFill>
                  <a:srgbClr val="02A5E3"/>
                </a:solidFill>
              </a:rPr>
              <a:t> </a:t>
            </a:r>
            <a:r>
              <a:rPr altLang="en-IN" b="1" sz="2500" lang="en-US">
                <a:solidFill>
                  <a:srgbClr val="02A5E3"/>
                </a:solidFill>
              </a:rPr>
              <a:t>:</a:t>
            </a:r>
            <a:endParaRPr b="1" sz="2500" lang="en-IN">
              <a:solidFill>
                <a:srgbClr val="36363D"/>
              </a:solidFill>
            </a:endParaRPr>
          </a:p>
          <a:p>
            <a:pPr algn="ctr"/>
            <a:r>
              <a:rPr altLang="en-IN" b="1" sz="2500" lang="en-US">
                <a:solidFill>
                  <a:srgbClr val="36363D"/>
                </a:solidFill>
              </a:rPr>
              <a:t>A</a:t>
            </a:r>
            <a:r>
              <a:rPr altLang="en-IN" b="1" sz="2500" lang="en-US">
                <a:solidFill>
                  <a:srgbClr val="36363D"/>
                </a:solidFill>
              </a:rPr>
              <a:t>.</a:t>
            </a:r>
            <a:r>
              <a:rPr altLang="en-IN" b="1" sz="2500" lang="en-US">
                <a:solidFill>
                  <a:srgbClr val="36363D"/>
                </a:solidFill>
              </a:rPr>
              <a:t>A</a:t>
            </a:r>
            <a:r>
              <a:rPr altLang="en-IN" b="1" sz="2500" lang="en-US">
                <a:solidFill>
                  <a:srgbClr val="36363D"/>
                </a:solidFill>
              </a:rPr>
              <a:t>K</a:t>
            </a:r>
            <a:r>
              <a:rPr altLang="en-IN" b="1" sz="2500" lang="en-US">
                <a:solidFill>
                  <a:srgbClr val="36363D"/>
                </a:solidFill>
              </a:rPr>
              <a:t>S</a:t>
            </a:r>
            <a:r>
              <a:rPr altLang="en-IN" b="1" sz="2500" lang="en-US">
                <a:solidFill>
                  <a:srgbClr val="36363D"/>
                </a:solidFill>
              </a:rPr>
              <a:t>H</a:t>
            </a:r>
            <a:r>
              <a:rPr altLang="en-IN" b="1" sz="2500" lang="en-US">
                <a:solidFill>
                  <a:srgbClr val="36363D"/>
                </a:solidFill>
              </a:rPr>
              <a:t>A</a:t>
            </a:r>
            <a:r>
              <a:rPr altLang="en-IN" b="1" sz="2500" lang="en-US">
                <a:solidFill>
                  <a:srgbClr val="36363D"/>
                </a:solidFill>
              </a:rPr>
              <a:t>Y</a:t>
            </a:r>
            <a:r>
              <a:rPr altLang="en-IN" b="1" sz="2500" lang="en-US">
                <a:solidFill>
                  <a:srgbClr val="36363D"/>
                </a:solidFill>
              </a:rPr>
              <a:t>A</a:t>
            </a:r>
            <a:r>
              <a:rPr altLang="en-IN" b="1" sz="2500" lang="en-US">
                <a:solidFill>
                  <a:srgbClr val="36363D"/>
                </a:solidFill>
              </a:rPr>
              <a:t> </a:t>
            </a:r>
            <a:endParaRPr b="1" sz="2500" lang="en-IN">
              <a:solidFill>
                <a:srgbClr val="36363D"/>
              </a:solidFill>
            </a:endParaRPr>
          </a:p>
        </p:txBody>
      </p:sp>
      <p:sp>
        <p:nvSpPr>
          <p:cNvPr id="1048590" name=""/>
          <p:cNvSpPr txBox="1"/>
          <p:nvPr/>
        </p:nvSpPr>
        <p:spPr>
          <a:xfrm>
            <a:off x="1612425" y="1544509"/>
            <a:ext cx="6442004" cy="5105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altLang="en-IN" b="1" dirty="0" sz="2800"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485899" y="643349"/>
            <a:ext cx="6172200" cy="451301"/>
          </a:xfrm>
        </p:spPr>
        <p:txBody>
          <a:bodyPr>
            <a:normAutofit fontScale="90000"/>
          </a:bodyPr>
          <a:p>
            <a:r>
              <a:rPr b="1" dirty="0" sz="3831" lang="en-US" smtClean="0">
                <a:solidFill>
                  <a:srgbClr val="02A5E3"/>
                </a:solidFill>
              </a:rPr>
              <a:t>Module Description</a:t>
            </a:r>
            <a:endParaRPr b="1" dirty="0" sz="3831" lang="en-IN">
              <a:solidFill>
                <a:srgbClr val="02A5E3"/>
              </a:solidFill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1485900" y="1655147"/>
            <a:ext cx="6365038" cy="3977728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b="1" dirty="0" sz="2000" lang="en-US" smtClean="0">
                <a:latin typeface="Times New Roman" pitchFamily="18" charset="0"/>
                <a:cs typeface="Times New Roman" pitchFamily="18" charset="0"/>
              </a:rPr>
              <a:t>Key Distribution</a:t>
            </a:r>
            <a:endParaRPr b="1"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Trusted Authority (TA) authenticates capabilities of the service platform.</a:t>
            </a: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Trusted authority generates secret keys for the patients, the caregivers. </a:t>
            </a: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Pseudo random generation algorithm will help to generate random secret keys.</a:t>
            </a: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When TA views the new registration of patient and caregiver it will share the secret key to the user for secure service access.</a:t>
            </a: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485899" y="809217"/>
            <a:ext cx="6172200" cy="451301"/>
          </a:xfrm>
        </p:spPr>
        <p:txBody>
          <a:bodyPr>
            <a:normAutofit fontScale="90000"/>
          </a:bodyPr>
          <a:p>
            <a:r>
              <a:rPr b="1" dirty="0" sz="3831" lang="en-US" smtClean="0">
                <a:solidFill>
                  <a:srgbClr val="02A5E3"/>
                </a:solidFill>
              </a:rPr>
              <a:t>Module Description</a:t>
            </a:r>
            <a:endParaRPr b="1" dirty="0" sz="3831" lang="en-IN">
              <a:solidFill>
                <a:srgbClr val="02A5E3"/>
              </a:solidFill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346814" y="1923914"/>
            <a:ext cx="6504125" cy="4758419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b="1" dirty="0" sz="2260" lang="en-US" smtClean="0">
                <a:latin typeface="Times New Roman" pitchFamily="18" charset="0"/>
                <a:cs typeface="Times New Roman" pitchFamily="18" charset="0"/>
              </a:rPr>
              <a:t>Search Solutions</a:t>
            </a:r>
            <a:endParaRPr b="1" dirty="0" sz="226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260" lang="en-IN" smtClean="0">
                <a:latin typeface="Times New Roman" pitchFamily="18" charset="0"/>
                <a:cs typeface="Times New Roman" pitchFamily="18" charset="0"/>
              </a:rPr>
              <a:t>Patients can search the medical solution using disease name. </a:t>
            </a:r>
            <a:endParaRPr dirty="0" sz="226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260" lang="en-IN" smtClean="0">
                <a:latin typeface="Times New Roman" pitchFamily="18" charset="0"/>
                <a:cs typeface="Times New Roman" pitchFamily="18" charset="0"/>
              </a:rPr>
              <a:t>Service Platform receives the disease information from the patient, then it analyzes and recommends the solutions. </a:t>
            </a:r>
            <a:endParaRPr dirty="0" sz="226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260" lang="en-IN" smtClean="0">
                <a:latin typeface="Times New Roman" pitchFamily="18" charset="0"/>
                <a:cs typeface="Times New Roman" pitchFamily="18" charset="0"/>
              </a:rPr>
              <a:t>This recommendation based on the high rating doctors from the top-k patients.</a:t>
            </a:r>
            <a:endParaRPr dirty="0" sz="226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sz="226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26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26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485899" y="568026"/>
            <a:ext cx="6172200" cy="451301"/>
          </a:xfrm>
        </p:spPr>
        <p:txBody>
          <a:bodyPr>
            <a:normAutofit fontScale="90000"/>
          </a:bodyPr>
          <a:p>
            <a:r>
              <a:rPr b="1" dirty="0" sz="3831" lang="en-US" smtClean="0">
                <a:solidFill>
                  <a:srgbClr val="02A5E3"/>
                </a:solidFill>
              </a:rPr>
              <a:t>Module Description</a:t>
            </a:r>
            <a:endParaRPr b="1" dirty="0" sz="3831" lang="en-IN">
              <a:solidFill>
                <a:srgbClr val="02A5E3"/>
              </a:solidFill>
            </a:endParaRP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293061" y="1227933"/>
            <a:ext cx="6557878" cy="5372731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b="1" dirty="0" sz="2010" lang="en-US" smtClean="0">
                <a:latin typeface="Times New Roman" pitchFamily="18" charset="0"/>
                <a:cs typeface="Times New Roman" pitchFamily="18" charset="0"/>
              </a:rPr>
              <a:t>Feedback/Review  Encryption</a:t>
            </a:r>
            <a:endParaRPr b="1" dirty="0" sz="201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10" lang="en-IN" smtClean="0">
                <a:latin typeface="Times New Roman" pitchFamily="18" charset="0"/>
                <a:cs typeface="Times New Roman" pitchFamily="18" charset="0"/>
              </a:rPr>
              <a:t>After obtaining the healthcare services, the patient reviews and rates the caregiver. </a:t>
            </a:r>
            <a:endParaRPr dirty="0" sz="201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10" lang="en-IN" smtClean="0">
                <a:latin typeface="Times New Roman" pitchFamily="18" charset="0"/>
                <a:cs typeface="Times New Roman" pitchFamily="18" charset="0"/>
              </a:rPr>
              <a:t>The service platform analyzes the review is authentic or not.</a:t>
            </a:r>
            <a:endParaRPr dirty="0" sz="201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10" lang="en-IN" smtClean="0">
                <a:latin typeface="Times New Roman" pitchFamily="18" charset="0"/>
                <a:cs typeface="Times New Roman" pitchFamily="18" charset="0"/>
              </a:rPr>
              <a:t>The patient must sign his reviews and ratings under his secret keys; </a:t>
            </a:r>
            <a:endParaRPr dirty="0" sz="201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10" lang="en-IN" smtClean="0">
                <a:latin typeface="Times New Roman" pitchFamily="18" charset="0"/>
                <a:cs typeface="Times New Roman" pitchFamily="18" charset="0"/>
              </a:rPr>
              <a:t>Otherwise the service platform rejects to accept them as authentic. </a:t>
            </a:r>
            <a:endParaRPr dirty="0" sz="201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10" lang="en-IN" smtClean="0">
                <a:latin typeface="Times New Roman" pitchFamily="18" charset="0"/>
                <a:cs typeface="Times New Roman" pitchFamily="18" charset="0"/>
              </a:rPr>
              <a:t>Finally the unique and original reviews are encrypted and stored on database securely.</a:t>
            </a:r>
            <a:endParaRPr dirty="0" sz="201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sz="201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01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01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1485898" y="673984"/>
            <a:ext cx="6172200" cy="451301"/>
          </a:xfrm>
        </p:spPr>
        <p:txBody>
          <a:bodyPr>
            <a:normAutofit fontScale="90000"/>
          </a:bodyPr>
          <a:p>
            <a:r>
              <a:rPr b="1" dirty="0" sz="3831" lang="en-US" smtClean="0">
                <a:solidFill>
                  <a:srgbClr val="02A5E3"/>
                </a:solidFill>
              </a:rPr>
              <a:t>Module Description</a:t>
            </a:r>
            <a:endParaRPr b="1" dirty="0" sz="3831" lang="en-IN">
              <a:solidFill>
                <a:srgbClr val="02A5E3"/>
              </a:solidFill>
            </a:endParaRP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910429" y="1454454"/>
            <a:ext cx="7572394" cy="4950492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b="1" dirty="0" sz="2100" lang="en-US" smtClean="0">
                <a:latin typeface="Times New Roman" pitchFamily="18" charset="0"/>
                <a:cs typeface="Times New Roman" pitchFamily="18" charset="0"/>
              </a:rPr>
              <a:t>Solution Recommendation</a:t>
            </a:r>
            <a:endParaRPr b="1"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The proposed system recommends appropriate caregivers for the patients through collaborative filtering. 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The service platform can track the high-rating caregivers served for these similar patients. 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Finally, the service platform can recommend these high-rated caregivers to the patient. 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 lvl="1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Through this kind of collaborative filtering, the healthcare services have higher probability to provide high-quality care services.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sz="21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10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824592" y="395224"/>
            <a:ext cx="6172200" cy="916138"/>
          </a:xfrm>
        </p:spPr>
        <p:txBody>
          <a:bodyPr/>
          <a:p>
            <a:r>
              <a:rPr b="1" dirty="0" sz="3103" lang="en-US" smtClean="0">
                <a:solidFill>
                  <a:srgbClr val="02A5E3"/>
                </a:solidFill>
              </a:rPr>
              <a:t>Hardware Requirements</a:t>
            </a:r>
            <a:endParaRPr b="1" dirty="0" sz="3103" lang="en-US">
              <a:solidFill>
                <a:srgbClr val="02A5E3"/>
              </a:solidFill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485683" y="1110649"/>
            <a:ext cx="4628944" cy="2080088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CPU type		:	Intel Pentium 4</a:t>
            </a:r>
            <a:endParaRPr dirty="0" sz="17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Ram size		:	3 GB</a:t>
            </a:r>
            <a:endParaRPr dirty="0" sz="17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Hard disk capacity	: 	40 GB</a:t>
            </a:r>
            <a:endParaRPr dirty="0" sz="17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Monitor type		:	15 Inch color monitor</a:t>
            </a:r>
            <a:endParaRPr dirty="0" sz="1700" lang="en-US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System Type		:	32 bit Operating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dirty="0" sz="1700"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 sz="1700" lang="en-IN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06805" y="2030172"/>
            <a:ext cx="6172200" cy="3779626"/>
          </a:xfrm>
          <a:prstGeom prst="rect"/>
        </p:spPr>
        <p:txBody>
          <a:bodyPr anchor="ctr" bIns="45720" lIns="91440" rIns="91440" rtlCol="0" tIns="45720" vert="horz">
            <a:normAutofit/>
          </a:bodyPr>
          <a:lstStyle>
            <a:lvl1pPr algn="ctr" defTabSz="914400" eaLnBrk="1" hangingPunct="1" latinLnBrk="0" rtl="0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b="1" dirty="0" sz="3103" lang="en-US" smtClean="0">
                <a:solidFill>
                  <a:srgbClr val="02A5E3"/>
                </a:solidFill>
              </a:rPr>
              <a:t>Software Requirements</a:t>
            </a:r>
            <a:br>
              <a:rPr b="1" dirty="0" sz="3103" lang="en-US" smtClean="0">
                <a:solidFill>
                  <a:srgbClr val="02A5E3"/>
                </a:solidFill>
              </a:rPr>
            </a:br>
            <a:endParaRPr b="1" dirty="0" sz="3103" lang="en-US">
              <a:solidFill>
                <a:srgbClr val="02A5E3"/>
              </a:solidFill>
            </a:endParaRP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>
          <a:xfrm rot="8102">
            <a:off x="1487414" y="4064959"/>
            <a:ext cx="5289862" cy="1474987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l" defTabSz="914400" eaLnBrk="1" hangingPunct="1" indent="-342900" latinLnBrk="0" marL="342900" rtl="0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85750" latinLnBrk="0" marL="742950" rtl="0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Front End 	: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t</a:t>
            </a:r>
            <a:endParaRPr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Back end 	: MySQL Serve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r</a:t>
            </a:r>
            <a:endParaRPr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IDE 		:Android Studio</a:t>
            </a:r>
            <a:endParaRPr dirty="0" sz="18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Application 	: 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Mobile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ion</a:t>
            </a:r>
            <a:r>
              <a:rPr dirty="0" sz="1800" lang="en-US" smtClean="0">
                <a:latin typeface="Times New Roman" pitchFamily="18" charset="0"/>
                <a:cs typeface="Times New Roman" pitchFamily="18" charset="0"/>
              </a:rPr>
              <a:t> </a:t>
            </a:r>
            <a:endParaRPr dirty="0" sz="18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Conclusion</a:t>
            </a:r>
            <a:endParaRPr b="1" dirty="0" lang="en-IN">
              <a:solidFill>
                <a:srgbClr val="02A5E3"/>
              </a:solidFill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>
          <a:xfrm>
            <a:off x="949989" y="1417638"/>
            <a:ext cx="6820613" cy="3790503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In this section, analyze that personal information of patients can be preserved. </a:t>
            </a:r>
            <a:endParaRPr dirty="0" sz="23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300" lang="en-IN" smtClean="0">
                <a:latin typeface="Times New Roman" pitchFamily="18" charset="0"/>
                <a:cs typeface="Times New Roman" pitchFamily="18" charset="0"/>
              </a:rPr>
              <a:t>The identity privacy of patient is preserved.</a:t>
            </a:r>
            <a:endParaRPr dirty="0" sz="23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dirty="0" sz="2300" lang="en-US" smtClean="0">
                <a:latin typeface="Times New Roman" pitchFamily="18" charset="0"/>
                <a:cs typeface="Times New Roman" pitchFamily="18" charset="0"/>
              </a:rPr>
              <a:t>Also provide efficient fake review analysis and review based solutions to the patients.</a:t>
            </a:r>
            <a:endParaRPr dirty="0" sz="23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dirty="0" sz="23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ctrTitle"/>
          </p:nvPr>
        </p:nvSpPr>
        <p:spPr>
          <a:xfrm>
            <a:off x="685799" y="1015590"/>
            <a:ext cx="7772400" cy="1470025"/>
          </a:xfrm>
        </p:spPr>
        <p:txBody>
          <a:bodyPr/>
          <a:p>
            <a:r>
              <a:rPr altLang="en-IN" b="1" lang="en-US">
                <a:solidFill>
                  <a:srgbClr val="02A5E3"/>
                </a:solidFill>
              </a:rPr>
              <a:t>F</a:t>
            </a:r>
            <a:r>
              <a:rPr altLang="en-IN" b="1" lang="en-US">
                <a:solidFill>
                  <a:srgbClr val="02A5E3"/>
                </a:solidFill>
              </a:rPr>
              <a:t>u</a:t>
            </a:r>
            <a:r>
              <a:rPr altLang="en-IN" b="1" lang="en-US">
                <a:solidFill>
                  <a:srgbClr val="02A5E3"/>
                </a:solidFill>
              </a:rPr>
              <a:t>t</a:t>
            </a:r>
            <a:r>
              <a:rPr altLang="en-IN" b="1" lang="en-US">
                <a:solidFill>
                  <a:srgbClr val="02A5E3"/>
                </a:solidFill>
              </a:rPr>
              <a:t>u</a:t>
            </a:r>
            <a:r>
              <a:rPr altLang="en-IN" b="1" lang="en-US">
                <a:solidFill>
                  <a:srgbClr val="02A5E3"/>
                </a:solidFill>
              </a:rPr>
              <a:t>r</a:t>
            </a:r>
            <a:r>
              <a:rPr altLang="en-IN" b="1" lang="en-US">
                <a:solidFill>
                  <a:srgbClr val="02A5E3"/>
                </a:solidFill>
              </a:rPr>
              <a:t>e</a:t>
            </a:r>
            <a:r>
              <a:rPr altLang="en-IN" b="1" lang="en-US">
                <a:solidFill>
                  <a:srgbClr val="02A5E3"/>
                </a:solidFill>
              </a:rPr>
              <a:t> </a:t>
            </a:r>
            <a:r>
              <a:rPr altLang="en-IN" b="1" lang="en-US">
                <a:solidFill>
                  <a:srgbClr val="02A5E3"/>
                </a:solidFill>
              </a:rPr>
              <a:t>Enhancement</a:t>
            </a:r>
            <a:endParaRPr b="1" lang="en-IN">
              <a:solidFill>
                <a:srgbClr val="02A5E3"/>
              </a:solidFill>
            </a:endParaRPr>
          </a:p>
        </p:txBody>
      </p:sp>
      <p:sp>
        <p:nvSpPr>
          <p:cNvPr id="1048627" name=""/>
          <p:cNvSpPr>
            <a:spLocks noGrp="1"/>
          </p:cNvSpPr>
          <p:nvPr>
            <p:ph type="subTitle" idx="1"/>
          </p:nvPr>
        </p:nvSpPr>
        <p:spPr>
          <a:xfrm>
            <a:off x="1227036" y="2661859"/>
            <a:ext cx="6802345" cy="3250282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ctr" defTabSz="914400" indent="0" marL="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defTabSz="914400" indent="0" marL="4572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defTabSz="914400" indent="0" marL="9144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defTabSz="914400" indent="0" marL="13716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defTabSz="914400" indent="0" marL="18288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defTabSz="914400" indent="0" marL="22860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defTabSz="914400" indent="0" marL="27432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defTabSz="914400" indent="0" marL="32004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defTabSz="914400" indent="0" marL="3657600">
              <a:buFont typeface="Arial" pitchFamily="34" charset="0"/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 indent="0" marL="0">
              <a:buNone/>
            </a:pPr>
            <a:r>
              <a:rPr altLang="en-IN" sz="2400" lang="en-US">
                <a:solidFill>
                  <a:srgbClr val="36363D"/>
                </a:solidFill>
              </a:rPr>
              <a:t>F</a:t>
            </a:r>
            <a:r>
              <a:rPr altLang="en-IN" sz="2400" lang="en-US">
                <a:solidFill>
                  <a:srgbClr val="36363D"/>
                </a:solidFill>
              </a:rPr>
              <a:t>u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u</a:t>
            </a:r>
            <a:r>
              <a:rPr altLang="en-IN" sz="2400" lang="en-US">
                <a:solidFill>
                  <a:srgbClr val="36363D"/>
                </a:solidFill>
              </a:rPr>
              <a:t>re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w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k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f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this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project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nt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v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u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c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f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cation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c</a:t>
            </a:r>
            <a:r>
              <a:rPr altLang="en-IN" sz="2400" lang="en-US">
                <a:solidFill>
                  <a:srgbClr val="36363D"/>
                </a:solidFill>
              </a:rPr>
              <a:t>h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improve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h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performance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f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u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n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c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ndation</a:t>
            </a:r>
            <a:r>
              <a:rPr altLang="en-IN" sz="2400" lang="en-US">
                <a:solidFill>
                  <a:srgbClr val="36363D"/>
                </a:solidFill>
              </a:rPr>
              <a:t>.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n</a:t>
            </a:r>
            <a:r>
              <a:rPr altLang="en-IN" sz="2400" lang="en-US">
                <a:solidFill>
                  <a:srgbClr val="36363D"/>
                </a:solidFill>
              </a:rPr>
              <a:t>d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men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h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d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w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k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n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b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p</a:t>
            </a:r>
            <a:r>
              <a:rPr altLang="en-IN" sz="2400" lang="en-US">
                <a:solidFill>
                  <a:srgbClr val="36363D"/>
                </a:solidFill>
              </a:rPr>
              <a:t>l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c</a:t>
            </a:r>
            <a:r>
              <a:rPr altLang="en-IN" sz="2400" lang="en-US">
                <a:solidFill>
                  <a:srgbClr val="36363D"/>
                </a:solidFill>
              </a:rPr>
              <a:t>ation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k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u</a:t>
            </a:r>
            <a:r>
              <a:rPr altLang="en-IN" sz="2400" lang="en-US">
                <a:solidFill>
                  <a:srgbClr val="36363D"/>
                </a:solidFill>
              </a:rPr>
              <a:t>s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f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n</a:t>
            </a:r>
            <a:r>
              <a:rPr altLang="en-IN" sz="2400" lang="en-US">
                <a:solidFill>
                  <a:srgbClr val="36363D"/>
                </a:solidFill>
              </a:rPr>
              <a:t>d</a:t>
            </a:r>
            <a:r>
              <a:rPr altLang="en-IN" sz="2400" lang="en-US">
                <a:solidFill>
                  <a:srgbClr val="36363D"/>
                </a:solidFill>
              </a:rPr>
              <a:t>ly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f</a:t>
            </a:r>
            <a:r>
              <a:rPr altLang="en-IN" sz="2400" lang="en-US">
                <a:solidFill>
                  <a:srgbClr val="36363D"/>
                </a:solidFill>
              </a:rPr>
              <a:t>r</a:t>
            </a:r>
            <a:r>
              <a:rPr altLang="en-IN" sz="2400" lang="en-US">
                <a:solidFill>
                  <a:srgbClr val="36363D"/>
                </a:solidFill>
              </a:rPr>
              <a:t>o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n</a:t>
            </a:r>
            <a:r>
              <a:rPr altLang="en-IN" sz="2400" lang="en-US">
                <a:solidFill>
                  <a:srgbClr val="36363D"/>
                </a:solidFill>
              </a:rPr>
              <a:t>y</a:t>
            </a:r>
            <a:r>
              <a:rPr altLang="en-IN" sz="2400" lang="en-US">
                <a:solidFill>
                  <a:srgbClr val="36363D"/>
                </a:solidFill>
              </a:rPr>
              <a:t>w</a:t>
            </a:r>
            <a:r>
              <a:rPr altLang="en-IN" sz="2400" lang="en-US">
                <a:solidFill>
                  <a:srgbClr val="36363D"/>
                </a:solidFill>
              </a:rPr>
              <a:t>h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re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n</a:t>
            </a:r>
            <a:r>
              <a:rPr altLang="en-IN" sz="2400" lang="en-US">
                <a:solidFill>
                  <a:srgbClr val="36363D"/>
                </a:solidFill>
              </a:rPr>
              <a:t>d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t</a:t>
            </a:r>
            <a:r>
              <a:rPr altLang="en-IN" sz="2400" lang="en-US">
                <a:solidFill>
                  <a:srgbClr val="36363D"/>
                </a:solidFill>
              </a:rPr>
              <a:t>i</a:t>
            </a:r>
            <a:r>
              <a:rPr altLang="en-IN" sz="2400" lang="en-US">
                <a:solidFill>
                  <a:srgbClr val="36363D"/>
                </a:solidFill>
              </a:rPr>
              <a:t>m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r>
              <a:rPr altLang="en-IN" sz="2400" lang="en-US">
                <a:solidFill>
                  <a:srgbClr val="36363D"/>
                </a:solidFill>
              </a:rPr>
              <a:t>a</a:t>
            </a:r>
            <a:r>
              <a:rPr altLang="en-IN" sz="2400" lang="en-US">
                <a:solidFill>
                  <a:srgbClr val="36363D"/>
                </a:solidFill>
              </a:rPr>
              <a:t>c</a:t>
            </a:r>
            <a:r>
              <a:rPr altLang="en-IN" sz="2400" lang="en-US">
                <a:solidFill>
                  <a:srgbClr val="36363D"/>
                </a:solidFill>
              </a:rPr>
              <a:t>c</a:t>
            </a:r>
            <a:r>
              <a:rPr altLang="en-IN" sz="2400" lang="en-US">
                <a:solidFill>
                  <a:srgbClr val="36363D"/>
                </a:solidFill>
              </a:rPr>
              <a:t>e</a:t>
            </a:r>
            <a:r>
              <a:rPr altLang="en-IN" sz="2400" lang="en-US">
                <a:solidFill>
                  <a:srgbClr val="36363D"/>
                </a:solidFill>
              </a:rPr>
              <a:t>ss</a:t>
            </a:r>
            <a:r>
              <a:rPr altLang="en-IN" sz="2400" lang="en-US">
                <a:solidFill>
                  <a:srgbClr val="36363D"/>
                </a:solidFill>
              </a:rPr>
              <a:t>.</a:t>
            </a:r>
            <a:r>
              <a:rPr altLang="en-IN" sz="2400" lang="en-US">
                <a:solidFill>
                  <a:srgbClr val="36363D"/>
                </a:solidFill>
              </a:rPr>
              <a:t> </a:t>
            </a:r>
            <a:endParaRPr sz="2400" lang="en-IN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1828797" y="474946"/>
            <a:ext cx="6172200" cy="505054"/>
          </a:xfrm>
        </p:spPr>
        <p:txBody>
          <a:bodyPr>
            <a:normAutofit fontScale="90000"/>
          </a:bodyPr>
          <a:p>
            <a:r>
              <a:rPr b="1" dirty="0" sz="3831" lang="en-US" smtClean="0">
                <a:solidFill>
                  <a:srgbClr val="02A5E3"/>
                </a:solidFill>
              </a:rPr>
              <a:t>References</a:t>
            </a:r>
            <a:endParaRPr b="1" dirty="0" sz="3831" lang="en-IN">
              <a:solidFill>
                <a:srgbClr val="02A5E3"/>
              </a:solidFill>
            </a:endParaRPr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>
          <a:xfrm>
            <a:off x="1037946" y="1467013"/>
            <a:ext cx="7360579" cy="5211627"/>
          </a:xfrm>
        </p:spPr>
        <p:txBody>
          <a:bodyPr>
            <a:noAutofit/>
          </a:bodyPr>
          <a:p>
            <a:pPr algn="just">
              <a:lnSpc>
                <a:spcPct val="170000"/>
              </a:lnSpc>
            </a:pP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Moradi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, Parham, and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Sajad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Ahmadian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. "A reliability-based recommendation method to improve trust-aware recommender systems." Expert Systems with Applications 42, no. 21 (2015): 7386-7398.</a:t>
            </a:r>
            <a:endParaRPr b="0" dirty="0" sz="17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[2] Jiang,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Jinfang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Guangjie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Han, Lei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Shu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, Sammy Chan, and Kun Wang. "A trust model based on cloud theory in underwater acoustic sensor networks." IEEE Transactions on Industrial Informatics 13, no. 1 (2015): 342-350.</a:t>
            </a:r>
            <a:endParaRPr b="0" dirty="0" sz="17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Peng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Xuhong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Ju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Ren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, Liang She,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Deyu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Zhang,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Jie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Li, and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Yaoxue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Zhang. "BOAT: A block-streaming app execution scheme for lightweight </a:t>
            </a:r>
            <a:r>
              <a:rPr b="0" dirty="0" sz="1700" lang="en-IN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b="0" dirty="0" sz="1700" lang="en-IN" smtClean="0">
                <a:latin typeface="Times New Roman" pitchFamily="18" charset="0"/>
                <a:cs typeface="Times New Roman" pitchFamily="18" charset="0"/>
              </a:rPr>
              <a:t> devices." IEEE Internet of Things Journal 5, no. 3 (2018): 1816-1829.</a:t>
            </a:r>
            <a:endParaRPr b="0" dirty="0" sz="17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b="0" dirty="0" sz="1700" lang="en-IN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Abstract</a:t>
            </a:r>
            <a:endParaRPr b="1" dirty="0" lang="en-US">
              <a:solidFill>
                <a:srgbClr val="02A5E3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285874" y="1574519"/>
            <a:ext cx="6572250" cy="4847514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Design the application for providing medical services to users using android application.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In this application, Patients received the particular solutions for their problems.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Care Givers share their solutions on pre-defined manner.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Recommending best solutions based on feedback analysis.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000" lang="en-US" smtClean="0">
                <a:latin typeface="Times New Roman" pitchFamily="18" charset="0"/>
                <a:cs typeface="Times New Roman" pitchFamily="18" charset="0"/>
              </a:rPr>
              <a:t>Feedback encryption implement to provide efficient recommendation system.</a:t>
            </a: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dirty="0" sz="2000"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  <a:prstDash val="solid"/>
          </a:ln>
        </p:spPr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Introduction</a:t>
            </a:r>
            <a:endParaRPr b="1" dirty="0" lang="en-US">
              <a:solidFill>
                <a:srgbClr val="02A5E3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315880" y="1417637"/>
            <a:ext cx="7370919" cy="4994012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b="1" dirty="0" sz="2260" lang="en-US" smtClean="0">
                <a:latin typeface="Times New Roman" pitchFamily="18" charset="0"/>
                <a:cs typeface="Times New Roman" pitchFamily="18" charset="0"/>
              </a:rPr>
              <a:t>Social Media Health Network (SMH</a:t>
            </a:r>
            <a:r>
              <a:rPr b="1" dirty="0" sz="2260" lang="en-US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b="1" dirty="0" sz="2260" lang="en-US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b="1" dirty="0" sz="2260"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260" lang="en-US" smtClean="0">
                <a:latin typeface="Times New Roman" pitchFamily="18" charset="0"/>
                <a:cs typeface="Times New Roman" pitchFamily="18" charset="0"/>
              </a:rPr>
              <a:t>:</a:t>
            </a:r>
            <a:endParaRPr b="1" dirty="0" sz="226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dirty="0" sz="226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260" lang="en-US" smtClean="0">
                <a:latin typeface="Times New Roman" pitchFamily="18" charset="0"/>
                <a:cs typeface="Times New Roman" pitchFamily="18" charset="0"/>
              </a:rPr>
              <a:t>Network security is the security provided to a network from unauthorized access and risks. </a:t>
            </a:r>
            <a:endParaRPr dirty="0" sz="226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260" lang="en-US" smtClean="0">
                <a:latin typeface="Times New Roman" pitchFamily="18" charset="0"/>
                <a:cs typeface="Times New Roman" pitchFamily="18" charset="0"/>
              </a:rPr>
              <a:t>It is the duty of network administrators to adopt preventive measures to protect their networks from potential security threats.</a:t>
            </a:r>
            <a:endParaRPr b="1" dirty="0" sz="226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260" lang="en-IN" smtClean="0">
                <a:latin typeface="Times New Roman" pitchFamily="18" charset="0"/>
                <a:cs typeface="Times New Roman" pitchFamily="18" charset="0"/>
              </a:rPr>
              <a:t>Health care social media networks emerge to change the nature of healthcare-related interactions.</a:t>
            </a:r>
            <a:endParaRPr dirty="0" sz="226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dirty="0" sz="2260" lang="en-IN" smtClean="0">
                <a:latin typeface="Times New Roman" pitchFamily="18" charset="0"/>
                <a:cs typeface="Times New Roman" pitchFamily="18" charset="0"/>
              </a:rPr>
              <a:t>Online social media health networks can hardly develop reliable trust environment due to the openness and virtuality of the social media health networks.</a:t>
            </a:r>
            <a:endParaRPr dirty="0" sz="226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b="1" dirty="0" sz="2260" lang="en-US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Existing system</a:t>
            </a:r>
            <a:endParaRPr b="1" dirty="0" lang="en-US">
              <a:solidFill>
                <a:srgbClr val="02A5E3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185632" y="1417637"/>
            <a:ext cx="6531206" cy="4821890"/>
          </a:xfrm>
        </p:spPr>
        <p:txBody>
          <a:bodyPr>
            <a:noAutofit/>
          </a:bodyPr>
          <a:p>
            <a:pPr algn="just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Trust relationships between patients and caregivers are particularly important since the healthcare services.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The patients can be malicious users to leave multiple reviews towards a caregiver where the reviews are false and negative.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The caregivers can collude with the patients and ask the patients to leave multiple positive reviews.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dirty="0" sz="2100" lang="en-IN" smtClean="0">
                <a:latin typeface="Times New Roman" pitchFamily="18" charset="0"/>
                <a:cs typeface="Times New Roman" pitchFamily="18" charset="0"/>
              </a:rPr>
              <a:t>Recommends the similar patients with top-k smallest distance to this patient.</a:t>
            </a:r>
            <a:endParaRPr dirty="0" sz="2100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sz="21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None/>
            </a:pPr>
            <a:endParaRPr dirty="0" sz="210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Disadvantages</a:t>
            </a:r>
            <a:endParaRPr b="1" dirty="0" lang="en-US">
              <a:solidFill>
                <a:srgbClr val="02A5E3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500" lang="en-IN" smtClean="0">
                <a:latin typeface="Times New Roman" pitchFamily="18" charset="0"/>
                <a:cs typeface="Times New Roman" pitchFamily="18" charset="0"/>
              </a:rPr>
              <a:t>Reputation results can be fake due to sybil attacks.</a:t>
            </a:r>
          </a:p>
          <a:p>
            <a:pPr algn="just">
              <a:lnSpc>
                <a:spcPct val="150000"/>
              </a:lnSpc>
            </a:pPr>
            <a:r>
              <a:rPr dirty="0" sz="2500" lang="en-IN" smtClean="0">
                <a:latin typeface="Times New Roman" pitchFamily="18" charset="0"/>
                <a:cs typeface="Times New Roman" pitchFamily="18" charset="0"/>
              </a:rPr>
              <a:t>Personal information may also bring privacy leakage problems.</a:t>
            </a:r>
          </a:p>
          <a:p>
            <a:pPr algn="just">
              <a:lnSpc>
                <a:spcPct val="150000"/>
              </a:lnSpc>
            </a:pPr>
            <a:r>
              <a:rPr dirty="0" sz="2500" lang="en-IN" smtClean="0">
                <a:latin typeface="Times New Roman" pitchFamily="18" charset="0"/>
                <a:cs typeface="Times New Roman" pitchFamily="18" charset="0"/>
              </a:rPr>
              <a:t>Patients lack sufficient knowledge to consult with which kinds of caregivers.</a:t>
            </a:r>
          </a:p>
          <a:p>
            <a:pPr algn="just">
              <a:lnSpc>
                <a:spcPct val="150000"/>
              </a:lnSpc>
            </a:pP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Only recommend similar patients does not consider about solution for disease.</a:t>
            </a:r>
            <a:endParaRPr dirty="0" sz="25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Proposed system</a:t>
            </a:r>
            <a:endParaRPr b="1" dirty="0" lang="en-US">
              <a:solidFill>
                <a:srgbClr val="02A5E3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924875" y="1253893"/>
            <a:ext cx="7590456" cy="5277388"/>
          </a:xfrm>
        </p:spPr>
        <p:txBody>
          <a:bodyPr>
            <a:noAutofit/>
          </a:bodyPr>
          <a:p>
            <a:pPr algn="just">
              <a:lnSpc>
                <a:spcPct val="170000"/>
              </a:lnSpc>
            </a:pPr>
            <a:r>
              <a:rPr dirty="0" sz="1900" lang="en-IN" smtClean="0">
                <a:latin typeface="Times New Roman" pitchFamily="18" charset="0"/>
                <a:cs typeface="Times New Roman" pitchFamily="18" charset="0"/>
              </a:rPr>
              <a:t>Trusted authority authenticates capabilities of the service platform, Patients and Care Givers to can provide effective services.</a:t>
            </a:r>
            <a:endParaRPr dirty="0" sz="19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dirty="0" sz="1900" lang="en-IN" smtClean="0">
                <a:latin typeface="Times New Roman" pitchFamily="18" charset="0"/>
                <a:cs typeface="Times New Roman" pitchFamily="18" charset="0"/>
              </a:rPr>
              <a:t>The patient registered in the system using his personal information and send the details to the service platform.</a:t>
            </a:r>
            <a:endParaRPr dirty="0" sz="19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dirty="0" sz="1900" lang="en-IN" smtClean="0">
                <a:latin typeface="Times New Roman" pitchFamily="18" charset="0"/>
                <a:cs typeface="Times New Roman" pitchFamily="18" charset="0"/>
              </a:rPr>
              <a:t>The system provides corresponding healthcare services accords with patients feedback.</a:t>
            </a:r>
            <a:endParaRPr dirty="0" sz="1900" lang="en-IN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dirty="0" sz="1900" lang="en-US" smtClean="0">
                <a:latin typeface="Times New Roman" pitchFamily="18" charset="0"/>
                <a:cs typeface="Times New Roman" pitchFamily="18" charset="0"/>
              </a:rPr>
              <a:t>Feedbacks are also encrypted to avoid malicious activities.</a:t>
            </a:r>
            <a:endParaRPr dirty="0" sz="1900"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dirty="0" sz="1900" lang="en-IN" smtClean="0">
                <a:latin typeface="Times New Roman" pitchFamily="18" charset="0"/>
                <a:cs typeface="Times New Roman" pitchFamily="18" charset="0"/>
              </a:rPr>
              <a:t>Patient can search the high rating solutions from the top-k care givers.</a:t>
            </a:r>
            <a:endParaRPr dirty="0" sz="19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sz="1900" lang="en-IN" smtClean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Advantages</a:t>
            </a:r>
            <a:endParaRPr b="1" dirty="0" lang="en-US">
              <a:solidFill>
                <a:srgbClr val="02A5E3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721220" y="1417637"/>
            <a:ext cx="7965580" cy="4717903"/>
          </a:xfrm>
        </p:spPr>
        <p:txBody>
          <a:bodyPr>
            <a:normAutofit/>
          </a:bodyPr>
          <a:p>
            <a:pPr algn="just">
              <a:lnSpc>
                <a:spcPct val="150000"/>
              </a:lnSpc>
            </a:pPr>
            <a:r>
              <a:rPr dirty="0" sz="2500" lang="en-US">
                <a:latin typeface="Times New Roman" pitchFamily="18" charset="0"/>
                <a:cs typeface="Times New Roman" pitchFamily="18" charset="0"/>
              </a:rPr>
              <a:t>Extracting medical </a:t>
            </a: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solutions for </a:t>
            </a:r>
            <a:r>
              <a:rPr dirty="0" sz="2500" lang="en-US">
                <a:latin typeface="Times New Roman" pitchFamily="18" charset="0"/>
                <a:cs typeface="Times New Roman" pitchFamily="18" charset="0"/>
              </a:rPr>
              <a:t>user typed </a:t>
            </a: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disease.</a:t>
            </a:r>
          </a:p>
          <a:p>
            <a:pPr algn="just">
              <a:lnSpc>
                <a:spcPct val="150000"/>
              </a:lnSpc>
            </a:pPr>
            <a:r>
              <a:rPr dirty="0" sz="2500" lang="en-IN" smtClean="0">
                <a:latin typeface="Times New Roman" pitchFamily="18" charset="0"/>
                <a:cs typeface="Times New Roman" pitchFamily="18" charset="0"/>
              </a:rPr>
              <a:t>To resist sybil attacks from the malicious patients who leave multiple fraudulent reviews.</a:t>
            </a:r>
          </a:p>
          <a:p>
            <a:pPr algn="just">
              <a:lnSpc>
                <a:spcPct val="150000"/>
              </a:lnSpc>
            </a:pPr>
            <a:r>
              <a:rPr dirty="0" sz="2500" lang="en-IN" smtClean="0">
                <a:latin typeface="Times New Roman" pitchFamily="18" charset="0"/>
                <a:cs typeface="Times New Roman" pitchFamily="18" charset="0"/>
              </a:rPr>
              <a:t>To protect the personal information of the patient from the honest-but-curious service platform.</a:t>
            </a:r>
          </a:p>
          <a:p>
            <a:pPr>
              <a:buNone/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  <a:p>
            <a:endParaRPr dirty="0"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solidFill>
                  <a:srgbClr val="02A5E3"/>
                </a:solidFill>
              </a:rPr>
              <a:t>Module List</a:t>
            </a:r>
            <a:endParaRPr b="1" dirty="0" lang="en-IN">
              <a:solidFill>
                <a:srgbClr val="02A5E3"/>
              </a:solidFill>
            </a:endParaRP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1789580" y="1684375"/>
            <a:ext cx="8229600" cy="4525963"/>
          </a:xfrm>
        </p:spPr>
        <p:txBody>
          <a:bodyPr/>
          <a:p>
            <a:pPr lvl="0">
              <a:lnSpc>
                <a:spcPct val="150000"/>
              </a:lnSpc>
            </a:pP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Health Care Framework Construction</a:t>
            </a:r>
            <a:endParaRPr dirty="0" sz="25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Key Distribution</a:t>
            </a:r>
            <a:endParaRPr dirty="0" sz="25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Search Solutions</a:t>
            </a:r>
            <a:endParaRPr dirty="0" sz="25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Feedback Encryption</a:t>
            </a:r>
            <a:endParaRPr dirty="0" sz="2500" lang="en-IN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dirty="0" sz="2500" lang="en-US" smtClean="0">
                <a:latin typeface="Times New Roman" pitchFamily="18" charset="0"/>
                <a:cs typeface="Times New Roman" pitchFamily="18" charset="0"/>
              </a:rPr>
              <a:t>Solution Recommendation</a:t>
            </a:r>
            <a:endParaRPr dirty="0" sz="25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dirty="0" lang="en-IN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485900" y="703470"/>
            <a:ext cx="6172200" cy="451301"/>
          </a:xfrm>
          <a:noFill/>
        </p:spPr>
        <p:txBody>
          <a:bodyPr>
            <a:normAutofit fontScale="90000"/>
          </a:bodyPr>
          <a:p>
            <a:r>
              <a:rPr b="1" dirty="0" sz="3831" lang="en-US" smtClean="0">
                <a:solidFill>
                  <a:srgbClr val="02A5E3"/>
                </a:solidFill>
              </a:rPr>
              <a:t>Module Description</a:t>
            </a:r>
            <a:endParaRPr b="1" dirty="0" sz="3831" lang="en-IN">
              <a:solidFill>
                <a:srgbClr val="02A5E3"/>
              </a:solidFill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293060" y="1655148"/>
            <a:ext cx="6557878" cy="4710635"/>
          </a:xfrm>
        </p:spPr>
        <p:txBody>
          <a:bodyPr>
            <a:noAutofit/>
          </a:bodyPr>
          <a:p>
            <a:pPr lvl="0">
              <a:lnSpc>
                <a:spcPct val="150000"/>
              </a:lnSpc>
            </a:pPr>
            <a:r>
              <a:rPr b="1" dirty="0" sz="2060" lang="en-US" smtClean="0">
                <a:latin typeface="Times New Roman" pitchFamily="18" charset="0"/>
                <a:cs typeface="Times New Roman" pitchFamily="18" charset="0"/>
              </a:rPr>
              <a:t>Health Care Framework Construction</a:t>
            </a:r>
            <a:endParaRPr b="1"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60" lang="en-IN" smtClean="0">
                <a:latin typeface="Times New Roman" pitchFamily="18" charset="0"/>
                <a:cs typeface="Times New Roman" pitchFamily="18" charset="0"/>
              </a:rPr>
              <a:t>The framework construction of secure health care system includes </a:t>
            </a:r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dirty="0" sz="2060" lang="en-IN" smtClean="0">
                <a:latin typeface="Times New Roman" pitchFamily="18" charset="0"/>
                <a:cs typeface="Times New Roman" pitchFamily="18" charset="0"/>
              </a:rPr>
              <a:t>Trusted Authority, </a:t>
            </a:r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dirty="0" sz="2060" lang="en-IN" smtClean="0">
                <a:latin typeface="Times New Roman" pitchFamily="18" charset="0"/>
                <a:cs typeface="Times New Roman" pitchFamily="18" charset="0"/>
              </a:rPr>
              <a:t>Caregivers,</a:t>
            </a:r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dirty="0" sz="2060" lang="en-IN" smtClean="0">
                <a:latin typeface="Times New Roman" pitchFamily="18" charset="0"/>
                <a:cs typeface="Times New Roman" pitchFamily="18" charset="0"/>
              </a:rPr>
              <a:t>Patients,</a:t>
            </a:r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150000"/>
              </a:lnSpc>
            </a:pPr>
            <a:r>
              <a:rPr dirty="0" sz="2060" lang="en-IN" smtClean="0">
                <a:latin typeface="Times New Roman" pitchFamily="18" charset="0"/>
                <a:cs typeface="Times New Roman" pitchFamily="18" charset="0"/>
              </a:rPr>
              <a:t>Service Platform. </a:t>
            </a:r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dirty="0" sz="2060" lang="en-IN" smtClean="0">
                <a:latin typeface="Times New Roman" pitchFamily="18" charset="0"/>
                <a:cs typeface="Times New Roman" pitchFamily="18" charset="0"/>
              </a:rPr>
              <a:t>It can help the patient to show the corresponding caregivers with high ratings to the patient. </a:t>
            </a:r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sz="206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060" lang="en-US" smtClean="0">
              <a:latin typeface="Times New Roman" pitchFamily="18" charset="0"/>
              <a:cs typeface="Times New Roman" pitchFamily="18" charset="0"/>
            </a:endParaRPr>
          </a:p>
          <a:p>
            <a:endParaRPr dirty="0" sz="206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Java</dc:creator>
  <cp:lastModifiedBy>Java</cp:lastModifiedBy>
  <dcterms:created xsi:type="dcterms:W3CDTF">2006-08-07T07:00:00Z</dcterms:created>
  <dcterms:modified xsi:type="dcterms:W3CDTF">2022-08-19T04:47:44Z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46b11438633b49428ad90ff8d92280fe</vt:lpwstr>
  </property>
</Properties>
</file>