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303" r:id="rId5"/>
    <p:sldId id="260" r:id="rId6"/>
    <p:sldId id="329" r:id="rId8"/>
    <p:sldId id="293" r:id="rId9"/>
    <p:sldId id="330" r:id="rId10"/>
    <p:sldId id="331" r:id="rId11"/>
    <p:sldId id="311" r:id="rId12"/>
    <p:sldId id="308" r:id="rId13"/>
    <p:sldId id="326" r:id="rId14"/>
    <p:sldId id="309" r:id="rId15"/>
    <p:sldId id="322" r:id="rId16"/>
    <p:sldId id="321" r:id="rId17"/>
    <p:sldId id="317" r:id="rId18"/>
    <p:sldId id="318" r:id="rId19"/>
    <p:sldId id="325" r:id="rId20"/>
    <p:sldId id="356" r:id="rId21"/>
    <p:sldId id="357" r:id="rId22"/>
    <p:sldId id="358" r:id="rId23"/>
    <p:sldId id="359" r:id="rId24"/>
    <p:sldId id="360" r:id="rId25"/>
    <p:sldId id="363" r:id="rId26"/>
    <p:sldId id="365" r:id="rId27"/>
    <p:sldId id="366" r:id="rId28"/>
    <p:sldId id="370" r:id="rId29"/>
    <p:sldId id="380" r:id="rId30"/>
    <p:sldId id="384" r:id="rId31"/>
    <p:sldId id="332" r:id="rId32"/>
    <p:sldId id="267" r:id="rId33"/>
    <p:sldId id="268" r:id="rId3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30879B-DB1D-4BBD-84A9-7C5BBB7CA070}">
          <p14:sldIdLst>
            <p14:sldId id="256"/>
            <p14:sldId id="257"/>
            <p14:sldId id="303"/>
            <p14:sldId id="260"/>
            <p14:sldId id="329"/>
            <p14:sldId id="293"/>
            <p14:sldId id="330"/>
            <p14:sldId id="331"/>
            <p14:sldId id="311"/>
            <p14:sldId id="308"/>
            <p14:sldId id="326"/>
            <p14:sldId id="309"/>
            <p14:sldId id="322"/>
            <p14:sldId id="321"/>
            <p14:sldId id="317"/>
            <p14:sldId id="318"/>
            <p14:sldId id="325"/>
            <p14:sldId id="356"/>
            <p14:sldId id="357"/>
            <p14:sldId id="358"/>
            <p14:sldId id="359"/>
            <p14:sldId id="360"/>
            <p14:sldId id="363"/>
            <p14:sldId id="365"/>
            <p14:sldId id="366"/>
            <p14:sldId id="370"/>
            <p14:sldId id="380"/>
            <p14:sldId id="384"/>
            <p14:sldId id="332"/>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A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3317" autoAdjust="0"/>
  </p:normalViewPr>
  <p:slideViewPr>
    <p:cSldViewPr>
      <p:cViewPr varScale="1">
        <p:scale>
          <a:sx n="66" d="100"/>
          <a:sy n="66" d="100"/>
        </p:scale>
        <p:origin x="1244" y="44"/>
      </p:cViewPr>
      <p:guideLst>
        <p:guide orient="horz" pos="2854"/>
        <p:guide pos="21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3238668-23AD-42B2-A137-7C53992D73F4}" type="datetimeFigureOut">
              <a:rPr lang="en-IN" smtClean="0"/>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DA377FC-4122-428A-8516-E81A9DFD311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DA377FC-4122-428A-8516-E81A9DFD311D}"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DA377FC-4122-428A-8516-E81A9DFD311D}"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D0D0D"/>
                </a:solidFill>
                <a:latin typeface="Bookman Old Style" panose="02050604050505020204"/>
                <a:cs typeface="Bookman Old Style" panose="02050604050505020204"/>
              </a:defRPr>
            </a:lvl1pPr>
          </a:lstStyle>
          <a:p/>
        </p:txBody>
      </p:sp>
      <p:sp>
        <p:nvSpPr>
          <p:cNvPr id="3" name="Holder 3"/>
          <p:cNvSpPr>
            <a:spLocks noGrp="1"/>
          </p:cNvSpPr>
          <p:nvPr>
            <p:ph type="body" idx="1"/>
          </p:nvPr>
        </p:nvSpPr>
        <p:spPr/>
        <p:txBody>
          <a:bodyPr lIns="0" tIns="0" rIns="0" bIns="0"/>
          <a:lstStyle>
            <a:lvl1pPr>
              <a:defRPr sz="2600" b="0" i="0">
                <a:solidFill>
                  <a:schemeClr val="tx1"/>
                </a:solidFill>
                <a:latin typeface="Bookman Old Style" panose="02050604050505020204"/>
                <a:cs typeface="Bookman Old Style" panose="02050604050505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D0D0D"/>
                </a:solidFill>
                <a:latin typeface="Bookman Old Style" panose="02050604050505020204"/>
                <a:cs typeface="Bookman Old Style" panose="02050604050505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801362" y="762"/>
            <a:ext cx="4343400" cy="1569720"/>
          </a:xfrm>
          <a:custGeom>
            <a:avLst/>
            <a:gdLst/>
            <a:ahLst/>
            <a:cxnLst/>
            <a:rect l="l" t="t" r="r" b="b"/>
            <a:pathLst>
              <a:path w="4343400" h="1569720">
                <a:moveTo>
                  <a:pt x="4343399" y="0"/>
                </a:moveTo>
                <a:lnTo>
                  <a:pt x="0" y="0"/>
                </a:lnTo>
                <a:lnTo>
                  <a:pt x="0" y="1569719"/>
                </a:lnTo>
                <a:lnTo>
                  <a:pt x="4343399" y="1569719"/>
                </a:lnTo>
                <a:lnTo>
                  <a:pt x="4343399" y="0"/>
                </a:lnTo>
                <a:close/>
              </a:path>
            </a:pathLst>
          </a:custGeom>
          <a:solidFill>
            <a:srgbClr val="FCCF51"/>
          </a:solidFill>
        </p:spPr>
        <p:txBody>
          <a:bodyPr wrap="square" lIns="0" tIns="0" rIns="0" bIns="0" rtlCol="0"/>
          <a:lstStyle/>
          <a:p/>
        </p:txBody>
      </p:sp>
      <p:sp>
        <p:nvSpPr>
          <p:cNvPr id="17" name="bg object 17"/>
          <p:cNvSpPr/>
          <p:nvPr/>
        </p:nvSpPr>
        <p:spPr>
          <a:xfrm>
            <a:off x="4801362" y="762"/>
            <a:ext cx="4343400" cy="1569720"/>
          </a:xfrm>
          <a:custGeom>
            <a:avLst/>
            <a:gdLst/>
            <a:ahLst/>
            <a:cxnLst/>
            <a:rect l="l" t="t" r="r" b="b"/>
            <a:pathLst>
              <a:path w="4343400" h="1569720">
                <a:moveTo>
                  <a:pt x="0" y="1569719"/>
                </a:moveTo>
                <a:lnTo>
                  <a:pt x="4343399" y="1569719"/>
                </a:lnTo>
                <a:lnTo>
                  <a:pt x="4343399" y="0"/>
                </a:lnTo>
                <a:lnTo>
                  <a:pt x="0" y="0"/>
                </a:lnTo>
                <a:lnTo>
                  <a:pt x="0" y="1569719"/>
                </a:lnTo>
                <a:close/>
              </a:path>
            </a:pathLst>
          </a:custGeom>
          <a:ln w="25399">
            <a:solidFill>
              <a:srgbClr val="FCCF51"/>
            </a:solidFill>
          </a:ln>
        </p:spPr>
        <p:txBody>
          <a:bodyPr wrap="square" lIns="0" tIns="0" rIns="0" bIns="0" rtlCol="0"/>
          <a:lstStyle/>
          <a:p/>
        </p:txBody>
      </p:sp>
      <p:sp>
        <p:nvSpPr>
          <p:cNvPr id="18" name="bg object 18"/>
          <p:cNvSpPr/>
          <p:nvPr/>
        </p:nvSpPr>
        <p:spPr>
          <a:xfrm>
            <a:off x="762" y="762"/>
            <a:ext cx="4796155" cy="1569720"/>
          </a:xfrm>
          <a:custGeom>
            <a:avLst/>
            <a:gdLst/>
            <a:ahLst/>
            <a:cxnLst/>
            <a:rect l="l" t="t" r="r" b="b"/>
            <a:pathLst>
              <a:path w="4796155" h="1569720">
                <a:moveTo>
                  <a:pt x="4796028" y="0"/>
                </a:moveTo>
                <a:lnTo>
                  <a:pt x="0" y="0"/>
                </a:lnTo>
                <a:lnTo>
                  <a:pt x="0" y="1569719"/>
                </a:lnTo>
                <a:lnTo>
                  <a:pt x="4796028" y="1569719"/>
                </a:lnTo>
                <a:lnTo>
                  <a:pt x="4796028" y="0"/>
                </a:lnTo>
                <a:close/>
              </a:path>
            </a:pathLst>
          </a:custGeom>
          <a:solidFill>
            <a:srgbClr val="FBBA05"/>
          </a:solidFill>
        </p:spPr>
        <p:txBody>
          <a:bodyPr wrap="square" lIns="0" tIns="0" rIns="0" bIns="0" rtlCol="0"/>
          <a:lstStyle/>
          <a:p/>
        </p:txBody>
      </p:sp>
      <p:sp>
        <p:nvSpPr>
          <p:cNvPr id="19" name="bg object 19"/>
          <p:cNvSpPr/>
          <p:nvPr/>
        </p:nvSpPr>
        <p:spPr>
          <a:xfrm>
            <a:off x="762" y="762"/>
            <a:ext cx="4796155" cy="1569720"/>
          </a:xfrm>
          <a:custGeom>
            <a:avLst/>
            <a:gdLst/>
            <a:ahLst/>
            <a:cxnLst/>
            <a:rect l="l" t="t" r="r" b="b"/>
            <a:pathLst>
              <a:path w="4796155" h="1569720">
                <a:moveTo>
                  <a:pt x="0" y="1569719"/>
                </a:moveTo>
                <a:lnTo>
                  <a:pt x="4796028" y="1569719"/>
                </a:lnTo>
                <a:lnTo>
                  <a:pt x="4796028" y="0"/>
                </a:lnTo>
                <a:lnTo>
                  <a:pt x="0" y="0"/>
                </a:lnTo>
                <a:lnTo>
                  <a:pt x="0" y="1569719"/>
                </a:lnTo>
                <a:close/>
              </a:path>
            </a:pathLst>
          </a:custGeom>
          <a:ln w="25400">
            <a:solidFill>
              <a:srgbClr val="FBBA05"/>
            </a:solidFill>
          </a:ln>
        </p:spPr>
        <p:txBody>
          <a:bodyPr wrap="square" lIns="0" tIns="0" rIns="0" bIns="0" rtlCol="0"/>
          <a:lstStyle/>
          <a:p/>
        </p:txBody>
      </p:sp>
      <p:sp>
        <p:nvSpPr>
          <p:cNvPr id="2" name="Holder 2"/>
          <p:cNvSpPr>
            <a:spLocks noGrp="1"/>
          </p:cNvSpPr>
          <p:nvPr>
            <p:ph type="title"/>
          </p:nvPr>
        </p:nvSpPr>
        <p:spPr/>
        <p:txBody>
          <a:bodyPr lIns="0" tIns="0" rIns="0" bIns="0"/>
          <a:lstStyle>
            <a:lvl1pPr>
              <a:defRPr sz="1400" b="0" i="0">
                <a:solidFill>
                  <a:srgbClr val="0D0D0D"/>
                </a:solidFill>
                <a:latin typeface="Bookman Old Style" panose="02050604050505020204"/>
                <a:cs typeface="Bookman Old Style" panose="02050604050505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62" y="762"/>
            <a:ext cx="4796155" cy="1981200"/>
          </a:xfrm>
          <a:custGeom>
            <a:avLst/>
            <a:gdLst/>
            <a:ahLst/>
            <a:cxnLst/>
            <a:rect l="l" t="t" r="r" b="b"/>
            <a:pathLst>
              <a:path w="4796155" h="1981200">
                <a:moveTo>
                  <a:pt x="4796028" y="0"/>
                </a:moveTo>
                <a:lnTo>
                  <a:pt x="0" y="0"/>
                </a:lnTo>
                <a:lnTo>
                  <a:pt x="0" y="1981200"/>
                </a:lnTo>
                <a:lnTo>
                  <a:pt x="4796028" y="1981200"/>
                </a:lnTo>
                <a:lnTo>
                  <a:pt x="4796028" y="0"/>
                </a:lnTo>
                <a:close/>
              </a:path>
            </a:pathLst>
          </a:custGeom>
          <a:solidFill>
            <a:srgbClr val="FBBA05"/>
          </a:solidFill>
        </p:spPr>
        <p:txBody>
          <a:bodyPr wrap="square" lIns="0" tIns="0" rIns="0" bIns="0" rtlCol="0"/>
          <a:lstStyle/>
          <a:p/>
        </p:txBody>
      </p:sp>
      <p:sp>
        <p:nvSpPr>
          <p:cNvPr id="17" name="bg object 17"/>
          <p:cNvSpPr/>
          <p:nvPr/>
        </p:nvSpPr>
        <p:spPr>
          <a:xfrm>
            <a:off x="762" y="762"/>
            <a:ext cx="4796155" cy="1981200"/>
          </a:xfrm>
          <a:custGeom>
            <a:avLst/>
            <a:gdLst/>
            <a:ahLst/>
            <a:cxnLst/>
            <a:rect l="l" t="t" r="r" b="b"/>
            <a:pathLst>
              <a:path w="4796155" h="1981200">
                <a:moveTo>
                  <a:pt x="0" y="1981200"/>
                </a:moveTo>
                <a:lnTo>
                  <a:pt x="4796028" y="1981200"/>
                </a:lnTo>
                <a:lnTo>
                  <a:pt x="4796028" y="0"/>
                </a:lnTo>
                <a:lnTo>
                  <a:pt x="0" y="0"/>
                </a:lnTo>
                <a:lnTo>
                  <a:pt x="0" y="1981200"/>
                </a:lnTo>
                <a:close/>
              </a:path>
            </a:pathLst>
          </a:custGeom>
          <a:ln w="25399">
            <a:solidFill>
              <a:srgbClr val="FBBA05"/>
            </a:solidFill>
          </a:ln>
        </p:spPr>
        <p:txBody>
          <a:bodyPr wrap="square" lIns="0" tIns="0" rIns="0" bIns="0" rtlCol="0"/>
          <a:lstStyle/>
          <a:p/>
        </p:txBody>
      </p:sp>
      <p:sp>
        <p:nvSpPr>
          <p:cNvPr id="2" name="Holder 2"/>
          <p:cNvSpPr>
            <a:spLocks noGrp="1"/>
          </p:cNvSpPr>
          <p:nvPr>
            <p:ph type="title"/>
          </p:nvPr>
        </p:nvSpPr>
        <p:spPr>
          <a:xfrm>
            <a:off x="4879975" y="8635"/>
            <a:ext cx="1507489" cy="880110"/>
          </a:xfrm>
          <a:prstGeom prst="rect">
            <a:avLst/>
          </a:prstGeom>
        </p:spPr>
        <p:txBody>
          <a:bodyPr wrap="square" lIns="0" tIns="0" rIns="0" bIns="0">
            <a:spAutoFit/>
          </a:bodyPr>
          <a:lstStyle>
            <a:lvl1pPr>
              <a:defRPr sz="1400" b="0" i="0">
                <a:solidFill>
                  <a:srgbClr val="0D0D0D"/>
                </a:solidFill>
                <a:latin typeface="Bookman Old Style" panose="02050604050505020204"/>
                <a:cs typeface="Bookman Old Style" panose="02050604050505020204"/>
              </a:defRPr>
            </a:lvl1pPr>
          </a:lstStyle>
          <a:p/>
        </p:txBody>
      </p:sp>
      <p:sp>
        <p:nvSpPr>
          <p:cNvPr id="3" name="Holder 3"/>
          <p:cNvSpPr>
            <a:spLocks noGrp="1"/>
          </p:cNvSpPr>
          <p:nvPr>
            <p:ph type="body" idx="1"/>
          </p:nvPr>
        </p:nvSpPr>
        <p:spPr>
          <a:xfrm>
            <a:off x="403859" y="2080387"/>
            <a:ext cx="8336280" cy="2007870"/>
          </a:xfrm>
          <a:prstGeom prst="rect">
            <a:avLst/>
          </a:prstGeom>
        </p:spPr>
        <p:txBody>
          <a:bodyPr wrap="square" lIns="0" tIns="0" rIns="0" bIns="0">
            <a:spAutoFit/>
          </a:bodyPr>
          <a:lstStyle>
            <a:lvl1pPr>
              <a:defRPr sz="2600" b="0" i="0">
                <a:solidFill>
                  <a:schemeClr val="tx1"/>
                </a:solidFill>
                <a:latin typeface="Bookman Old Style" panose="02050604050505020204"/>
                <a:cs typeface="Bookman Old Style" panose="020506040505050202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72710" y="5226558"/>
            <a:ext cx="4392930" cy="1382395"/>
          </a:xfrm>
          <a:prstGeom prst="rect">
            <a:avLst/>
          </a:prstGeom>
        </p:spPr>
        <p:txBody>
          <a:bodyPr vert="horz" wrap="square" lIns="0" tIns="12065" rIns="0" bIns="0" rtlCol="0">
            <a:spAutoFit/>
          </a:bodyPr>
          <a:lstStyle/>
          <a:p>
            <a:pPr marR="5715" algn="r">
              <a:lnSpc>
                <a:spcPct val="100000"/>
              </a:lnSpc>
              <a:spcBef>
                <a:spcPts val="95"/>
              </a:spcBef>
            </a:pPr>
            <a:r>
              <a:rPr sz="1750" b="1" spc="-10" dirty="0">
                <a:solidFill>
                  <a:srgbClr val="0F243E"/>
                </a:solidFill>
                <a:latin typeface="Times New Roman" panose="02020603050405020304" pitchFamily="18" charset="0"/>
                <a:cs typeface="Times New Roman" panose="02020603050405020304" pitchFamily="18" charset="0"/>
              </a:rPr>
              <a:t>Presented</a:t>
            </a:r>
            <a:r>
              <a:rPr sz="1750" b="1" spc="-70" dirty="0">
                <a:solidFill>
                  <a:srgbClr val="0F243E"/>
                </a:solidFill>
                <a:latin typeface="Times New Roman" panose="02020603050405020304" pitchFamily="18" charset="0"/>
                <a:cs typeface="Times New Roman" panose="02020603050405020304" pitchFamily="18" charset="0"/>
              </a:rPr>
              <a:t> </a:t>
            </a:r>
            <a:r>
              <a:rPr sz="1750" b="1" dirty="0">
                <a:solidFill>
                  <a:srgbClr val="0F243E"/>
                </a:solidFill>
                <a:latin typeface="Times New Roman" panose="02020603050405020304" pitchFamily="18" charset="0"/>
                <a:cs typeface="Times New Roman" panose="02020603050405020304" pitchFamily="18" charset="0"/>
              </a:rPr>
              <a:t>by</a:t>
            </a:r>
            <a:endParaRPr lang="en-US" sz="1750" b="1" dirty="0">
              <a:solidFill>
                <a:srgbClr val="0F243E"/>
              </a:solidFill>
              <a:latin typeface="Times New Roman" panose="02020603050405020304" pitchFamily="18" charset="0"/>
              <a:cs typeface="Times New Roman" panose="02020603050405020304" pitchFamily="18" charset="0"/>
            </a:endParaRPr>
          </a:p>
          <a:p>
            <a:pPr marR="5715" algn="r">
              <a:lnSpc>
                <a:spcPct val="100000"/>
              </a:lnSpc>
              <a:spcBef>
                <a:spcPts val="95"/>
              </a:spcBef>
            </a:pPr>
            <a:r>
              <a:rPr lang="en-US" altLang="en-IN" sz="1750" b="1" dirty="0">
                <a:solidFill>
                  <a:srgbClr val="0F243E"/>
                </a:solidFill>
                <a:latin typeface="Times New Roman" panose="02020603050405020304" pitchFamily="18" charset="0"/>
                <a:cs typeface="Times New Roman" panose="02020603050405020304" pitchFamily="18" charset="0"/>
              </a:rPr>
              <a:t>D.Swetha</a:t>
            </a:r>
            <a:r>
              <a:rPr lang="en-IN" sz="1750" b="1" dirty="0">
                <a:solidFill>
                  <a:srgbClr val="0F243E"/>
                </a:solidFill>
                <a:latin typeface="Times New Roman" panose="02020603050405020304" pitchFamily="18" charset="0"/>
                <a:cs typeface="Times New Roman" panose="02020603050405020304" pitchFamily="18" charset="0"/>
              </a:rPr>
              <a:t> (1</a:t>
            </a:r>
            <a:r>
              <a:rPr lang="en-US" altLang="en-IN" sz="1750" b="1" dirty="0">
                <a:solidFill>
                  <a:srgbClr val="0F243E"/>
                </a:solidFill>
                <a:latin typeface="Times New Roman" panose="02020603050405020304" pitchFamily="18" charset="0"/>
                <a:cs typeface="Times New Roman" panose="02020603050405020304" pitchFamily="18" charset="0"/>
              </a:rPr>
              <a:t>9</a:t>
            </a:r>
            <a:r>
              <a:rPr lang="en-IN" sz="1750" b="1" dirty="0">
                <a:solidFill>
                  <a:srgbClr val="0F243E"/>
                </a:solidFill>
                <a:latin typeface="Times New Roman" panose="02020603050405020304" pitchFamily="18" charset="0"/>
                <a:cs typeface="Times New Roman" panose="02020603050405020304" pitchFamily="18" charset="0"/>
              </a:rPr>
              <a:t>211A122</a:t>
            </a:r>
            <a:r>
              <a:rPr lang="en-US" altLang="en-IN" sz="1750" b="1" dirty="0">
                <a:solidFill>
                  <a:srgbClr val="0F243E"/>
                </a:solidFill>
                <a:latin typeface="Times New Roman" panose="02020603050405020304" pitchFamily="18" charset="0"/>
                <a:cs typeface="Times New Roman" panose="02020603050405020304" pitchFamily="18" charset="0"/>
              </a:rPr>
              <a:t>5</a:t>
            </a:r>
            <a:r>
              <a:rPr lang="en-IN" sz="1750" b="1" dirty="0">
                <a:solidFill>
                  <a:srgbClr val="0F243E"/>
                </a:solidFill>
                <a:latin typeface="Times New Roman" panose="02020603050405020304" pitchFamily="18" charset="0"/>
                <a:cs typeface="Times New Roman" panose="02020603050405020304" pitchFamily="18" charset="0"/>
              </a:rPr>
              <a:t>)</a:t>
            </a:r>
            <a:endParaRPr lang="en-IN" sz="1750" b="1" dirty="0">
              <a:solidFill>
                <a:srgbClr val="0F243E"/>
              </a:solidFill>
              <a:latin typeface="Times New Roman" panose="02020603050405020304" pitchFamily="18" charset="0"/>
              <a:cs typeface="Times New Roman" panose="02020603050405020304" pitchFamily="18" charset="0"/>
            </a:endParaRPr>
          </a:p>
          <a:p>
            <a:pPr marR="5715" algn="r">
              <a:lnSpc>
                <a:spcPct val="100000"/>
              </a:lnSpc>
              <a:spcBef>
                <a:spcPts val="95"/>
              </a:spcBef>
            </a:pPr>
            <a:r>
              <a:rPr lang="en-US" altLang="en-IN" sz="1750" b="1" dirty="0">
                <a:solidFill>
                  <a:srgbClr val="0F243E"/>
                </a:solidFill>
                <a:latin typeface="Times New Roman" panose="02020603050405020304" pitchFamily="18" charset="0"/>
                <a:cs typeface="Times New Roman" panose="02020603050405020304" pitchFamily="18" charset="0"/>
              </a:rPr>
              <a:t>A.Akshaya</a:t>
            </a:r>
            <a:r>
              <a:rPr lang="en-IN" sz="1750" b="1" dirty="0">
                <a:solidFill>
                  <a:srgbClr val="0F243E"/>
                </a:solidFill>
                <a:latin typeface="Times New Roman" panose="02020603050405020304" pitchFamily="18" charset="0"/>
                <a:cs typeface="Times New Roman" panose="02020603050405020304" pitchFamily="18" charset="0"/>
              </a:rPr>
              <a:t> (1921</a:t>
            </a:r>
            <a:r>
              <a:rPr lang="en-US" altLang="en-IN" sz="1750" b="1" dirty="0">
                <a:solidFill>
                  <a:srgbClr val="0F243E"/>
                </a:solidFill>
                <a:latin typeface="Times New Roman" panose="02020603050405020304" pitchFamily="18" charset="0"/>
                <a:cs typeface="Times New Roman" panose="02020603050405020304" pitchFamily="18" charset="0"/>
              </a:rPr>
              <a:t>1</a:t>
            </a:r>
            <a:r>
              <a:rPr lang="en-IN" sz="1750" b="1" dirty="0">
                <a:solidFill>
                  <a:srgbClr val="0F243E"/>
                </a:solidFill>
                <a:latin typeface="Times New Roman" panose="02020603050405020304" pitchFamily="18" charset="0"/>
                <a:cs typeface="Times New Roman" panose="02020603050405020304" pitchFamily="18" charset="0"/>
              </a:rPr>
              <a:t>A120</a:t>
            </a:r>
            <a:r>
              <a:rPr lang="en-US" altLang="en-IN" sz="1750" b="1" dirty="0">
                <a:solidFill>
                  <a:srgbClr val="0F243E"/>
                </a:solidFill>
                <a:latin typeface="Times New Roman" panose="02020603050405020304" pitchFamily="18" charset="0"/>
                <a:cs typeface="Times New Roman" panose="02020603050405020304" pitchFamily="18" charset="0"/>
              </a:rPr>
              <a:t>9</a:t>
            </a:r>
            <a:r>
              <a:rPr lang="en-IN" sz="1750" b="1" dirty="0">
                <a:solidFill>
                  <a:srgbClr val="0F243E"/>
                </a:solidFill>
                <a:latin typeface="Times New Roman" panose="02020603050405020304" pitchFamily="18" charset="0"/>
                <a:cs typeface="Times New Roman" panose="02020603050405020304" pitchFamily="18" charset="0"/>
              </a:rPr>
              <a:t>)</a:t>
            </a:r>
            <a:endParaRPr sz="1750" dirty="0">
              <a:latin typeface="Times New Roman" panose="02020603050405020304" pitchFamily="18" charset="0"/>
              <a:cs typeface="Times New Roman" panose="02020603050405020304" pitchFamily="18" charset="0"/>
            </a:endParaRPr>
          </a:p>
          <a:p>
            <a:pPr marR="5715" algn="r">
              <a:lnSpc>
                <a:spcPct val="100000"/>
              </a:lnSpc>
            </a:pPr>
            <a:r>
              <a:rPr lang="en-US" sz="1750" b="1" spc="-5" dirty="0">
                <a:solidFill>
                  <a:srgbClr val="0F243E"/>
                </a:solidFill>
                <a:latin typeface="Times New Roman" panose="02020603050405020304" pitchFamily="18" charset="0"/>
                <a:cs typeface="Times New Roman" panose="02020603050405020304" pitchFamily="18" charset="0"/>
              </a:rPr>
              <a:t>MD.Farheen (19211A1231)</a:t>
            </a:r>
            <a:endParaRPr lang="en-US" sz="1750" b="1" spc="-5" dirty="0">
              <a:solidFill>
                <a:srgbClr val="0F243E"/>
              </a:solidFill>
              <a:latin typeface="Times New Roman" panose="02020603050405020304" pitchFamily="18" charset="0"/>
              <a:cs typeface="Times New Roman" panose="02020603050405020304" pitchFamily="18" charset="0"/>
            </a:endParaRPr>
          </a:p>
          <a:p>
            <a:pPr marR="5715" algn="r">
              <a:lnSpc>
                <a:spcPct val="100000"/>
              </a:lnSpc>
            </a:pPr>
            <a:r>
              <a:rPr lang="en-US" sz="1750" b="1" spc="-5" dirty="0">
                <a:solidFill>
                  <a:srgbClr val="0F243E"/>
                </a:solidFill>
                <a:latin typeface="Times New Roman" panose="02020603050405020304" pitchFamily="18" charset="0"/>
                <a:cs typeface="Times New Roman" panose="02020603050405020304" pitchFamily="18" charset="0"/>
              </a:rPr>
              <a:t>Batch No:-11 </a:t>
            </a:r>
            <a:endParaRPr lang="en-US" sz="1750" dirty="0">
              <a:latin typeface="Times New Roman" panose="02020603050405020304" pitchFamily="18" charset="0"/>
              <a:cs typeface="Times New Roman" panose="02020603050405020304" pitchFamily="18" charset="0"/>
            </a:endParaRPr>
          </a:p>
        </p:txBody>
      </p:sp>
      <p:sp>
        <p:nvSpPr>
          <p:cNvPr id="3" name="object 3"/>
          <p:cNvSpPr txBox="1"/>
          <p:nvPr/>
        </p:nvSpPr>
        <p:spPr>
          <a:xfrm>
            <a:off x="0" y="3867911"/>
            <a:ext cx="9144000" cy="344966"/>
          </a:xfrm>
          <a:prstGeom prst="rect">
            <a:avLst/>
          </a:prstGeom>
          <a:solidFill>
            <a:srgbClr val="FBBA05"/>
          </a:solidFill>
        </p:spPr>
        <p:txBody>
          <a:bodyPr vert="horz" wrap="square" lIns="0" tIns="36830" rIns="0" bIns="0" rtlCol="0">
            <a:spAutoFit/>
          </a:bodyPr>
          <a:lstStyle/>
          <a:p>
            <a:pPr algn="ctr">
              <a:lnSpc>
                <a:spcPct val="100000"/>
              </a:lnSpc>
              <a:spcBef>
                <a:spcPts val="290"/>
              </a:spcBef>
            </a:pPr>
            <a:r>
              <a:rPr sz="2000" b="1" dirty="0">
                <a:solidFill>
                  <a:srgbClr val="0F243E"/>
                </a:solidFill>
                <a:latin typeface="Times New Roman" panose="02020603050405020304" pitchFamily="18" charset="0"/>
                <a:cs typeface="Times New Roman" panose="02020603050405020304" pitchFamily="18" charset="0"/>
              </a:rPr>
              <a:t>Under</a:t>
            </a:r>
            <a:r>
              <a:rPr sz="2000" b="1" spc="-40" dirty="0">
                <a:solidFill>
                  <a:srgbClr val="0F243E"/>
                </a:solidFill>
                <a:latin typeface="Times New Roman" panose="02020603050405020304" pitchFamily="18" charset="0"/>
                <a:cs typeface="Times New Roman" panose="02020603050405020304" pitchFamily="18" charset="0"/>
              </a:rPr>
              <a:t> </a:t>
            </a:r>
            <a:r>
              <a:rPr sz="2000" b="1" dirty="0">
                <a:solidFill>
                  <a:srgbClr val="0F243E"/>
                </a:solidFill>
                <a:latin typeface="Times New Roman" panose="02020603050405020304" pitchFamily="18" charset="0"/>
                <a:cs typeface="Times New Roman" panose="02020603050405020304" pitchFamily="18" charset="0"/>
              </a:rPr>
              <a:t>the</a:t>
            </a:r>
            <a:r>
              <a:rPr sz="2000" b="1" spc="-20" dirty="0">
                <a:solidFill>
                  <a:srgbClr val="0F243E"/>
                </a:solidFill>
                <a:latin typeface="Times New Roman" panose="02020603050405020304" pitchFamily="18" charset="0"/>
                <a:cs typeface="Times New Roman" panose="02020603050405020304" pitchFamily="18" charset="0"/>
              </a:rPr>
              <a:t> </a:t>
            </a:r>
            <a:r>
              <a:rPr sz="2000" b="1" spc="-5" dirty="0">
                <a:solidFill>
                  <a:srgbClr val="0F243E"/>
                </a:solidFill>
                <a:latin typeface="Times New Roman" panose="02020603050405020304" pitchFamily="18" charset="0"/>
                <a:cs typeface="Times New Roman" panose="02020603050405020304" pitchFamily="18" charset="0"/>
              </a:rPr>
              <a:t>Guidance</a:t>
            </a:r>
            <a:r>
              <a:rPr sz="2000" b="1" spc="-30" dirty="0">
                <a:solidFill>
                  <a:srgbClr val="0F243E"/>
                </a:solidFill>
                <a:latin typeface="Times New Roman" panose="02020603050405020304" pitchFamily="18" charset="0"/>
                <a:cs typeface="Times New Roman" panose="02020603050405020304" pitchFamily="18" charset="0"/>
              </a:rPr>
              <a:t> </a:t>
            </a:r>
            <a:r>
              <a:rPr sz="2000" b="1" spc="-5" dirty="0">
                <a:solidFill>
                  <a:srgbClr val="0F243E"/>
                </a:solidFill>
                <a:latin typeface="Times New Roman" panose="02020603050405020304" pitchFamily="18" charset="0"/>
                <a:cs typeface="Times New Roman" panose="02020603050405020304" pitchFamily="18" charset="0"/>
              </a:rPr>
              <a:t>of</a:t>
            </a:r>
            <a:endParaRPr sz="2000">
              <a:latin typeface="Times New Roman" panose="02020603050405020304" pitchFamily="18" charset="0"/>
              <a:cs typeface="Times New Roman" panose="02020603050405020304" pitchFamily="18" charset="0"/>
            </a:endParaRPr>
          </a:p>
        </p:txBody>
      </p:sp>
      <p:sp>
        <p:nvSpPr>
          <p:cNvPr id="4" name="object 4"/>
          <p:cNvSpPr/>
          <p:nvPr/>
        </p:nvSpPr>
        <p:spPr>
          <a:xfrm>
            <a:off x="609600" y="1905000"/>
            <a:ext cx="8001000" cy="1752600"/>
          </a:xfrm>
          <a:custGeom>
            <a:avLst/>
            <a:gdLst/>
            <a:ahLst/>
            <a:cxnLst/>
            <a:rect l="l" t="t" r="r" b="b"/>
            <a:pathLst>
              <a:path w="8001000" h="1752600">
                <a:moveTo>
                  <a:pt x="7708900" y="0"/>
                </a:moveTo>
                <a:lnTo>
                  <a:pt x="292112" y="0"/>
                </a:lnTo>
                <a:lnTo>
                  <a:pt x="244730" y="3823"/>
                </a:lnTo>
                <a:lnTo>
                  <a:pt x="199782" y="14894"/>
                </a:lnTo>
                <a:lnTo>
                  <a:pt x="157870" y="32609"/>
                </a:lnTo>
                <a:lnTo>
                  <a:pt x="119595" y="56367"/>
                </a:lnTo>
                <a:lnTo>
                  <a:pt x="85558" y="85566"/>
                </a:lnTo>
                <a:lnTo>
                  <a:pt x="56361" y="119603"/>
                </a:lnTo>
                <a:lnTo>
                  <a:pt x="32605" y="157877"/>
                </a:lnTo>
                <a:lnTo>
                  <a:pt x="14892" y="199786"/>
                </a:lnTo>
                <a:lnTo>
                  <a:pt x="3823" y="244727"/>
                </a:lnTo>
                <a:lnTo>
                  <a:pt x="0" y="292100"/>
                </a:lnTo>
                <a:lnTo>
                  <a:pt x="0" y="1460500"/>
                </a:lnTo>
                <a:lnTo>
                  <a:pt x="3823" y="1507872"/>
                </a:lnTo>
                <a:lnTo>
                  <a:pt x="14892" y="1552813"/>
                </a:lnTo>
                <a:lnTo>
                  <a:pt x="32605" y="1594722"/>
                </a:lnTo>
                <a:lnTo>
                  <a:pt x="56361" y="1632996"/>
                </a:lnTo>
                <a:lnTo>
                  <a:pt x="85558" y="1667033"/>
                </a:lnTo>
                <a:lnTo>
                  <a:pt x="119595" y="1696232"/>
                </a:lnTo>
                <a:lnTo>
                  <a:pt x="157870" y="1719990"/>
                </a:lnTo>
                <a:lnTo>
                  <a:pt x="199782" y="1737705"/>
                </a:lnTo>
                <a:lnTo>
                  <a:pt x="244730" y="1748776"/>
                </a:lnTo>
                <a:lnTo>
                  <a:pt x="292112" y="1752600"/>
                </a:lnTo>
                <a:lnTo>
                  <a:pt x="7708900" y="1752600"/>
                </a:lnTo>
                <a:lnTo>
                  <a:pt x="7756272" y="1748776"/>
                </a:lnTo>
                <a:lnTo>
                  <a:pt x="7801213" y="1737705"/>
                </a:lnTo>
                <a:lnTo>
                  <a:pt x="7843122" y="1719990"/>
                </a:lnTo>
                <a:lnTo>
                  <a:pt x="7881396" y="1696232"/>
                </a:lnTo>
                <a:lnTo>
                  <a:pt x="7915433" y="1667033"/>
                </a:lnTo>
                <a:lnTo>
                  <a:pt x="7944632" y="1632996"/>
                </a:lnTo>
                <a:lnTo>
                  <a:pt x="7968390" y="1594722"/>
                </a:lnTo>
                <a:lnTo>
                  <a:pt x="7986105" y="1552813"/>
                </a:lnTo>
                <a:lnTo>
                  <a:pt x="7997176" y="1507872"/>
                </a:lnTo>
                <a:lnTo>
                  <a:pt x="8001000" y="1460500"/>
                </a:lnTo>
                <a:lnTo>
                  <a:pt x="8001000" y="292100"/>
                </a:lnTo>
                <a:lnTo>
                  <a:pt x="7997176" y="244727"/>
                </a:lnTo>
                <a:lnTo>
                  <a:pt x="7986105" y="199786"/>
                </a:lnTo>
                <a:lnTo>
                  <a:pt x="7968390" y="157877"/>
                </a:lnTo>
                <a:lnTo>
                  <a:pt x="7944632" y="119603"/>
                </a:lnTo>
                <a:lnTo>
                  <a:pt x="7915433" y="85566"/>
                </a:lnTo>
                <a:lnTo>
                  <a:pt x="7881396" y="56367"/>
                </a:lnTo>
                <a:lnTo>
                  <a:pt x="7843122" y="32609"/>
                </a:lnTo>
                <a:lnTo>
                  <a:pt x="7801213" y="14894"/>
                </a:lnTo>
                <a:lnTo>
                  <a:pt x="7756272" y="3823"/>
                </a:lnTo>
                <a:lnTo>
                  <a:pt x="7708900" y="0"/>
                </a:lnTo>
                <a:close/>
              </a:path>
            </a:pathLst>
          </a:custGeom>
          <a:solidFill>
            <a:srgbClr val="04054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1918970" y="1905000"/>
            <a:ext cx="5382260" cy="1767205"/>
          </a:xfrm>
          <a:prstGeom prst="rect">
            <a:avLst/>
          </a:prstGeom>
        </p:spPr>
        <p:txBody>
          <a:bodyPr vert="horz" wrap="square" lIns="0" tIns="13335" rIns="0" bIns="0" rtlCol="0">
            <a:spAutoFit/>
          </a:bodyPr>
          <a:lstStyle/>
          <a:p>
            <a:pPr marL="12700" algn="ctr">
              <a:lnSpc>
                <a:spcPct val="100000"/>
              </a:lnSpc>
              <a:spcBef>
                <a:spcPts val="105"/>
              </a:spcBef>
            </a:pPr>
            <a:r>
              <a:rPr sz="3800" b="1" dirty="0">
                <a:solidFill>
                  <a:srgbClr val="FFFFFF"/>
                </a:solidFill>
                <a:latin typeface="Times New Roman" panose="02020603050405020304" pitchFamily="18" charset="0"/>
                <a:cs typeface="Times New Roman" panose="02020603050405020304" pitchFamily="18" charset="0"/>
              </a:rPr>
              <a:t>I</a:t>
            </a:r>
            <a:r>
              <a:rPr lang="en-US" sz="3800" b="1" dirty="0">
                <a:solidFill>
                  <a:srgbClr val="FFFFFF"/>
                </a:solidFill>
                <a:latin typeface="Times New Roman" panose="02020603050405020304" pitchFamily="18" charset="0"/>
                <a:cs typeface="Times New Roman" panose="02020603050405020304" pitchFamily="18" charset="0"/>
              </a:rPr>
              <a:t>PL Cricket Analysis </a:t>
            </a:r>
            <a:r>
              <a:rPr lang="en-IN" altLang="en-US" sz="3800" b="1" dirty="0">
                <a:solidFill>
                  <a:srgbClr val="FFFFFF"/>
                </a:solidFill>
                <a:latin typeface="Times New Roman" panose="02020603050405020304" pitchFamily="18" charset="0"/>
                <a:cs typeface="Times New Roman" panose="02020603050405020304" pitchFamily="18" charset="0"/>
              </a:rPr>
              <a:t>And Prediction </a:t>
            </a:r>
            <a:r>
              <a:rPr lang="en-US" sz="3800" b="1" dirty="0">
                <a:solidFill>
                  <a:srgbClr val="FFFFFF"/>
                </a:solidFill>
                <a:latin typeface="Times New Roman" panose="02020603050405020304" pitchFamily="18" charset="0"/>
                <a:cs typeface="Times New Roman" panose="02020603050405020304" pitchFamily="18" charset="0"/>
              </a:rPr>
              <a:t>Using Machine Learning</a:t>
            </a:r>
            <a:endParaRPr lang="en-US" sz="3800" b="1" dirty="0">
              <a:solidFill>
                <a:srgbClr val="FFFFFF"/>
              </a:solidFill>
              <a:latin typeface="Times New Roman" panose="02020603050405020304" pitchFamily="18" charset="0"/>
              <a:cs typeface="Times New Roman" panose="02020603050405020304" pitchFamily="18" charset="0"/>
            </a:endParaRPr>
          </a:p>
        </p:txBody>
      </p:sp>
      <p:grpSp>
        <p:nvGrpSpPr>
          <p:cNvPr id="6" name="object 6"/>
          <p:cNvGrpSpPr/>
          <p:nvPr/>
        </p:nvGrpSpPr>
        <p:grpSpPr>
          <a:xfrm>
            <a:off x="-1" y="0"/>
            <a:ext cx="9144000" cy="1600200"/>
            <a:chOff x="762" y="0"/>
            <a:chExt cx="9144000" cy="1600200"/>
          </a:xfrm>
        </p:grpSpPr>
        <p:sp>
          <p:nvSpPr>
            <p:cNvPr id="7" name="object 7"/>
            <p:cNvSpPr/>
            <p:nvPr/>
          </p:nvSpPr>
          <p:spPr>
            <a:xfrm>
              <a:off x="4801362" y="762"/>
              <a:ext cx="4343400" cy="1569720"/>
            </a:xfrm>
            <a:custGeom>
              <a:avLst/>
              <a:gdLst/>
              <a:ahLst/>
              <a:cxnLst/>
              <a:rect l="l" t="t" r="r" b="b"/>
              <a:pathLst>
                <a:path w="4343400" h="1569720">
                  <a:moveTo>
                    <a:pt x="4343399" y="0"/>
                  </a:moveTo>
                  <a:lnTo>
                    <a:pt x="0" y="0"/>
                  </a:lnTo>
                  <a:lnTo>
                    <a:pt x="0" y="1569719"/>
                  </a:lnTo>
                  <a:lnTo>
                    <a:pt x="4343399" y="1569719"/>
                  </a:lnTo>
                  <a:lnTo>
                    <a:pt x="4343399" y="0"/>
                  </a:lnTo>
                  <a:close/>
                </a:path>
              </a:pathLst>
            </a:custGeom>
            <a:solidFill>
              <a:srgbClr val="FCC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4801362" y="762"/>
              <a:ext cx="4343400" cy="1569720"/>
            </a:xfrm>
            <a:custGeom>
              <a:avLst/>
              <a:gdLst/>
              <a:ahLst/>
              <a:cxnLst/>
              <a:rect l="l" t="t" r="r" b="b"/>
              <a:pathLst>
                <a:path w="4343400" h="1569720">
                  <a:moveTo>
                    <a:pt x="0" y="1569719"/>
                  </a:moveTo>
                  <a:lnTo>
                    <a:pt x="4343399" y="1569719"/>
                  </a:lnTo>
                  <a:lnTo>
                    <a:pt x="4343399" y="0"/>
                  </a:lnTo>
                  <a:lnTo>
                    <a:pt x="0" y="0"/>
                  </a:lnTo>
                  <a:lnTo>
                    <a:pt x="0" y="1569719"/>
                  </a:lnTo>
                  <a:close/>
                </a:path>
              </a:pathLst>
            </a:custGeom>
            <a:ln w="25399">
              <a:solidFill>
                <a:srgbClr val="FCCF51"/>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9" name="object 9"/>
            <p:cNvSpPr/>
            <p:nvPr/>
          </p:nvSpPr>
          <p:spPr>
            <a:xfrm>
              <a:off x="762" y="762"/>
              <a:ext cx="4796155" cy="1569720"/>
            </a:xfrm>
            <a:custGeom>
              <a:avLst/>
              <a:gdLst/>
              <a:ahLst/>
              <a:cxnLst/>
              <a:rect l="l" t="t" r="r" b="b"/>
              <a:pathLst>
                <a:path w="4796155" h="1569720">
                  <a:moveTo>
                    <a:pt x="4796028" y="0"/>
                  </a:moveTo>
                  <a:lnTo>
                    <a:pt x="0" y="0"/>
                  </a:lnTo>
                  <a:lnTo>
                    <a:pt x="0" y="1569719"/>
                  </a:lnTo>
                  <a:lnTo>
                    <a:pt x="4796028" y="1569719"/>
                  </a:lnTo>
                  <a:lnTo>
                    <a:pt x="4796028" y="0"/>
                  </a:lnTo>
                  <a:close/>
                </a:path>
              </a:pathLst>
            </a:custGeom>
            <a:solidFill>
              <a:srgbClr val="FBBA05"/>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p:nvPr/>
          </p:nvSpPr>
          <p:spPr>
            <a:xfrm>
              <a:off x="762" y="762"/>
              <a:ext cx="4796155" cy="1569720"/>
            </a:xfrm>
            <a:custGeom>
              <a:avLst/>
              <a:gdLst/>
              <a:ahLst/>
              <a:cxnLst/>
              <a:rect l="l" t="t" r="r" b="b"/>
              <a:pathLst>
                <a:path w="4796155" h="1569720">
                  <a:moveTo>
                    <a:pt x="0" y="1569719"/>
                  </a:moveTo>
                  <a:lnTo>
                    <a:pt x="4796028" y="1569719"/>
                  </a:lnTo>
                  <a:lnTo>
                    <a:pt x="4796028" y="0"/>
                  </a:lnTo>
                  <a:lnTo>
                    <a:pt x="0" y="0"/>
                  </a:lnTo>
                  <a:lnTo>
                    <a:pt x="0" y="1569719"/>
                  </a:lnTo>
                  <a:close/>
                </a:path>
              </a:pathLst>
            </a:custGeom>
            <a:ln w="25400">
              <a:solidFill>
                <a:srgbClr val="FBBA05"/>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11" name="object 11"/>
            <p:cNvPicPr/>
            <p:nvPr/>
          </p:nvPicPr>
          <p:blipFill>
            <a:blip r:embed="rId1" cstate="print"/>
            <a:stretch>
              <a:fillRect/>
            </a:stretch>
          </p:blipFill>
          <p:spPr>
            <a:xfrm>
              <a:off x="763" y="0"/>
              <a:ext cx="1609344" cy="1600200"/>
            </a:xfrm>
            <a:prstGeom prst="rect">
              <a:avLst/>
            </a:prstGeom>
          </p:spPr>
        </p:pic>
      </p:grpSp>
      <p:sp>
        <p:nvSpPr>
          <p:cNvPr id="12" name="object 12"/>
          <p:cNvSpPr txBox="1"/>
          <p:nvPr/>
        </p:nvSpPr>
        <p:spPr>
          <a:xfrm>
            <a:off x="0" y="4264756"/>
            <a:ext cx="9144000" cy="961390"/>
          </a:xfrm>
          <a:prstGeom prst="rect">
            <a:avLst/>
          </a:prstGeom>
          <a:solidFill>
            <a:srgbClr val="FCCF51"/>
          </a:solidFill>
        </p:spPr>
        <p:txBody>
          <a:bodyPr vert="horz" wrap="square" lIns="0" tIns="38100" rIns="0" bIns="0" rtlCol="0">
            <a:spAutoFit/>
          </a:bodyPr>
          <a:lstStyle/>
          <a:p>
            <a:pPr algn="ctr">
              <a:lnSpc>
                <a:spcPct val="100000"/>
              </a:lnSpc>
              <a:spcBef>
                <a:spcPts val="300"/>
              </a:spcBef>
            </a:pPr>
            <a:r>
              <a:rPr lang="en-US" sz="2000" b="1" spc="-5" dirty="0">
                <a:solidFill>
                  <a:srgbClr val="0F243E"/>
                </a:solidFill>
                <a:latin typeface="Times New Roman" panose="02020603050405020304" pitchFamily="18" charset="0"/>
                <a:cs typeface="Times New Roman" panose="02020603050405020304" pitchFamily="18" charset="0"/>
              </a:rPr>
              <a:t>A.Radhika</a:t>
            </a:r>
            <a:r>
              <a:rPr sz="2000" b="1" spc="-5" dirty="0">
                <a:solidFill>
                  <a:srgbClr val="0F243E"/>
                </a:solidFill>
                <a:latin typeface="Times New Roman" panose="02020603050405020304" pitchFamily="18" charset="0"/>
                <a:cs typeface="Times New Roman" panose="02020603050405020304" pitchFamily="18" charset="0"/>
              </a:rPr>
              <a:t>,</a:t>
            </a:r>
            <a:r>
              <a:rPr sz="2000" b="1" spc="-25" dirty="0">
                <a:solidFill>
                  <a:srgbClr val="0F243E"/>
                </a:solidFill>
                <a:latin typeface="Times New Roman" panose="02020603050405020304" pitchFamily="18" charset="0"/>
                <a:cs typeface="Times New Roman" panose="02020603050405020304" pitchFamily="18" charset="0"/>
              </a:rPr>
              <a:t> </a:t>
            </a:r>
            <a:r>
              <a:rPr sz="1400" b="1" spc="-5" dirty="0">
                <a:solidFill>
                  <a:srgbClr val="0F243E"/>
                </a:solidFill>
                <a:latin typeface="Times New Roman" panose="02020603050405020304" pitchFamily="18" charset="0"/>
                <a:cs typeface="Times New Roman" panose="02020603050405020304" pitchFamily="18" charset="0"/>
              </a:rPr>
              <a:t>Assistant</a:t>
            </a:r>
            <a:r>
              <a:rPr sz="1400" b="1" spc="-15" dirty="0">
                <a:solidFill>
                  <a:srgbClr val="0F243E"/>
                </a:solidFill>
                <a:latin typeface="Times New Roman" panose="02020603050405020304" pitchFamily="18" charset="0"/>
                <a:cs typeface="Times New Roman" panose="02020603050405020304" pitchFamily="18" charset="0"/>
              </a:rPr>
              <a:t> </a:t>
            </a:r>
            <a:r>
              <a:rPr sz="1400" b="1" spc="-5" dirty="0">
                <a:solidFill>
                  <a:srgbClr val="0F243E"/>
                </a:solidFill>
                <a:latin typeface="Times New Roman" panose="02020603050405020304" pitchFamily="18" charset="0"/>
                <a:cs typeface="Times New Roman" panose="02020603050405020304" pitchFamily="18" charset="0"/>
              </a:rPr>
              <a:t>Professor</a:t>
            </a:r>
            <a:endParaRPr sz="1400" dirty="0">
              <a:latin typeface="Times New Roman" panose="02020603050405020304" pitchFamily="18" charset="0"/>
              <a:cs typeface="Times New Roman" panose="02020603050405020304" pitchFamily="18" charset="0"/>
            </a:endParaRPr>
          </a:p>
          <a:p>
            <a:pPr algn="ctr">
              <a:lnSpc>
                <a:spcPct val="100000"/>
              </a:lnSpc>
            </a:pPr>
            <a:r>
              <a:rPr sz="2000" b="1" dirty="0">
                <a:solidFill>
                  <a:srgbClr val="001F5F"/>
                </a:solidFill>
                <a:latin typeface="Times New Roman" panose="02020603050405020304" pitchFamily="18" charset="0"/>
                <a:cs typeface="Times New Roman" panose="02020603050405020304" pitchFamily="18" charset="0"/>
              </a:rPr>
              <a:t>Department</a:t>
            </a:r>
            <a:r>
              <a:rPr sz="2000" b="1" spc="-10" dirty="0">
                <a:solidFill>
                  <a:srgbClr val="001F5F"/>
                </a:solidFill>
                <a:latin typeface="Times New Roman" panose="02020603050405020304" pitchFamily="18" charset="0"/>
                <a:cs typeface="Times New Roman" panose="02020603050405020304" pitchFamily="18" charset="0"/>
              </a:rPr>
              <a:t> </a:t>
            </a:r>
            <a:r>
              <a:rPr sz="2000" b="1" spc="-5" dirty="0">
                <a:solidFill>
                  <a:srgbClr val="001F5F"/>
                </a:solidFill>
                <a:latin typeface="Times New Roman" panose="02020603050405020304" pitchFamily="18" charset="0"/>
                <a:cs typeface="Times New Roman" panose="02020603050405020304" pitchFamily="18" charset="0"/>
              </a:rPr>
              <a:t>of </a:t>
            </a:r>
            <a:r>
              <a:rPr lang="en-US" sz="2000" b="1" spc="-5" dirty="0">
                <a:solidFill>
                  <a:srgbClr val="001F5F"/>
                </a:solidFill>
                <a:latin typeface="Times New Roman" panose="02020603050405020304" pitchFamily="18" charset="0"/>
                <a:cs typeface="Times New Roman" panose="02020603050405020304" pitchFamily="18" charset="0"/>
              </a:rPr>
              <a:t>Information</a:t>
            </a:r>
            <a:r>
              <a:rPr sz="2000" b="1" spc="-35" dirty="0">
                <a:solidFill>
                  <a:srgbClr val="001F5F"/>
                </a:solidFill>
                <a:latin typeface="Times New Roman" panose="02020603050405020304" pitchFamily="18" charset="0"/>
                <a:cs typeface="Times New Roman" panose="02020603050405020304" pitchFamily="18" charset="0"/>
              </a:rPr>
              <a:t> </a:t>
            </a:r>
            <a:r>
              <a:rPr lang="en-US" sz="2000" b="1" spc="-5" dirty="0">
                <a:solidFill>
                  <a:srgbClr val="001F5F"/>
                </a:solidFill>
                <a:latin typeface="Times New Roman" panose="02020603050405020304" pitchFamily="18" charset="0"/>
                <a:cs typeface="Times New Roman" panose="02020603050405020304" pitchFamily="18" charset="0"/>
              </a:rPr>
              <a:t>Technology</a:t>
            </a:r>
            <a:endParaRPr sz="2000" dirty="0">
              <a:latin typeface="Times New Roman" panose="02020603050405020304" pitchFamily="18" charset="0"/>
              <a:cs typeface="Times New Roman" panose="02020603050405020304" pitchFamily="18" charset="0"/>
            </a:endParaRPr>
          </a:p>
          <a:p>
            <a:pPr marL="635" algn="ctr">
              <a:lnSpc>
                <a:spcPct val="100000"/>
              </a:lnSpc>
            </a:pPr>
            <a:r>
              <a:rPr sz="2000" b="1" dirty="0">
                <a:solidFill>
                  <a:srgbClr val="001F5F"/>
                </a:solidFill>
                <a:latin typeface="Times New Roman" panose="02020603050405020304" pitchFamily="18" charset="0"/>
                <a:cs typeface="Times New Roman" panose="02020603050405020304" pitchFamily="18" charset="0"/>
              </a:rPr>
              <a:t>B</a:t>
            </a:r>
            <a:r>
              <a:rPr sz="2000" b="1" spc="-15" dirty="0">
                <a:solidFill>
                  <a:srgbClr val="001F5F"/>
                </a:solidFill>
                <a:latin typeface="Times New Roman" panose="02020603050405020304" pitchFamily="18" charset="0"/>
                <a:cs typeface="Times New Roman" panose="02020603050405020304" pitchFamily="18" charset="0"/>
              </a:rPr>
              <a:t> </a:t>
            </a:r>
            <a:r>
              <a:rPr sz="2000" b="1" dirty="0">
                <a:solidFill>
                  <a:srgbClr val="001F5F"/>
                </a:solidFill>
                <a:latin typeface="Times New Roman" panose="02020603050405020304" pitchFamily="18" charset="0"/>
                <a:cs typeface="Times New Roman" panose="02020603050405020304" pitchFamily="18" charset="0"/>
              </a:rPr>
              <a:t>V</a:t>
            </a:r>
            <a:r>
              <a:rPr sz="2000" b="1" spc="-10" dirty="0">
                <a:solidFill>
                  <a:srgbClr val="001F5F"/>
                </a:solidFill>
                <a:latin typeface="Times New Roman" panose="02020603050405020304" pitchFamily="18" charset="0"/>
                <a:cs typeface="Times New Roman" panose="02020603050405020304" pitchFamily="18" charset="0"/>
              </a:rPr>
              <a:t> </a:t>
            </a:r>
            <a:r>
              <a:rPr sz="2000" b="1" dirty="0">
                <a:solidFill>
                  <a:srgbClr val="001F5F"/>
                </a:solidFill>
                <a:latin typeface="Times New Roman" panose="02020603050405020304" pitchFamily="18" charset="0"/>
                <a:cs typeface="Times New Roman" panose="02020603050405020304" pitchFamily="18" charset="0"/>
              </a:rPr>
              <a:t>Raju</a:t>
            </a:r>
            <a:r>
              <a:rPr sz="2000" b="1" spc="-10" dirty="0">
                <a:solidFill>
                  <a:srgbClr val="001F5F"/>
                </a:solidFill>
                <a:latin typeface="Times New Roman" panose="02020603050405020304" pitchFamily="18" charset="0"/>
                <a:cs typeface="Times New Roman" panose="02020603050405020304" pitchFamily="18" charset="0"/>
              </a:rPr>
              <a:t> </a:t>
            </a:r>
            <a:r>
              <a:rPr sz="2000" b="1" dirty="0">
                <a:solidFill>
                  <a:srgbClr val="001F5F"/>
                </a:solidFill>
                <a:latin typeface="Times New Roman" panose="02020603050405020304" pitchFamily="18" charset="0"/>
                <a:cs typeface="Times New Roman" panose="02020603050405020304" pitchFamily="18" charset="0"/>
              </a:rPr>
              <a:t>Institute</a:t>
            </a:r>
            <a:r>
              <a:rPr sz="2000" b="1" spc="-10" dirty="0">
                <a:solidFill>
                  <a:srgbClr val="001F5F"/>
                </a:solidFill>
                <a:latin typeface="Times New Roman" panose="02020603050405020304" pitchFamily="18" charset="0"/>
                <a:cs typeface="Times New Roman" panose="02020603050405020304" pitchFamily="18" charset="0"/>
              </a:rPr>
              <a:t> </a:t>
            </a:r>
            <a:r>
              <a:rPr sz="2000" b="1" dirty="0">
                <a:solidFill>
                  <a:srgbClr val="001F5F"/>
                </a:solidFill>
                <a:latin typeface="Times New Roman" panose="02020603050405020304" pitchFamily="18" charset="0"/>
                <a:cs typeface="Times New Roman" panose="02020603050405020304" pitchFamily="18" charset="0"/>
              </a:rPr>
              <a:t>of</a:t>
            </a:r>
            <a:r>
              <a:rPr sz="2000" b="1" spc="-5" dirty="0">
                <a:solidFill>
                  <a:srgbClr val="001F5F"/>
                </a:solidFill>
                <a:latin typeface="Times New Roman" panose="02020603050405020304" pitchFamily="18" charset="0"/>
                <a:cs typeface="Times New Roman" panose="02020603050405020304" pitchFamily="18" charset="0"/>
              </a:rPr>
              <a:t> Technology,</a:t>
            </a:r>
            <a:r>
              <a:rPr sz="2000" b="1" spc="-45" dirty="0">
                <a:solidFill>
                  <a:srgbClr val="001F5F"/>
                </a:solidFill>
                <a:latin typeface="Times New Roman" panose="02020603050405020304" pitchFamily="18" charset="0"/>
                <a:cs typeface="Times New Roman" panose="02020603050405020304" pitchFamily="18" charset="0"/>
              </a:rPr>
              <a:t> </a:t>
            </a:r>
            <a:r>
              <a:rPr sz="2000" b="1" dirty="0">
                <a:solidFill>
                  <a:srgbClr val="001F5F"/>
                </a:solidFill>
                <a:latin typeface="Times New Roman" panose="02020603050405020304" pitchFamily="18" charset="0"/>
                <a:cs typeface="Times New Roman" panose="02020603050405020304" pitchFamily="18" charset="0"/>
              </a:rPr>
              <a:t>Narsapur</a:t>
            </a:r>
            <a:endParaRPr sz="2000" dirty="0">
              <a:latin typeface="Times New Roman" panose="02020603050405020304" pitchFamily="18" charset="0"/>
              <a:cs typeface="Times New Roman" panose="02020603050405020304" pitchFamily="18" charset="0"/>
            </a:endParaRPr>
          </a:p>
        </p:txBody>
      </p:sp>
      <p:grpSp>
        <p:nvGrpSpPr>
          <p:cNvPr id="13" name="Group 2"/>
          <p:cNvGrpSpPr/>
          <p:nvPr/>
        </p:nvGrpSpPr>
        <p:grpSpPr bwMode="auto">
          <a:xfrm>
            <a:off x="7391400" y="0"/>
            <a:ext cx="1752600" cy="1600200"/>
            <a:chOff x="9252" y="1439"/>
            <a:chExt cx="1501" cy="1410"/>
          </a:xfrm>
        </p:grpSpPr>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7" y="1454"/>
              <a:ext cx="1447" cy="1370"/>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
            <p:cNvSpPr/>
            <p:nvPr/>
          </p:nvSpPr>
          <p:spPr bwMode="auto">
            <a:xfrm>
              <a:off x="9252" y="1439"/>
              <a:ext cx="1501" cy="1410"/>
            </a:xfrm>
            <a:custGeom>
              <a:avLst/>
              <a:gdLst>
                <a:gd name="T0" fmla="+- 0 10753 9252"/>
                <a:gd name="T1" fmla="*/ T0 w 1501"/>
                <a:gd name="T2" fmla="+- 0 1439 1439"/>
                <a:gd name="T3" fmla="*/ 1439 h 1410"/>
                <a:gd name="T4" fmla="+- 0 9252 9252"/>
                <a:gd name="T5" fmla="*/ T4 w 1501"/>
                <a:gd name="T6" fmla="+- 0 1439 1439"/>
                <a:gd name="T7" fmla="*/ 1439 h 1410"/>
                <a:gd name="T8" fmla="+- 0 9252 9252"/>
                <a:gd name="T9" fmla="*/ T8 w 1501"/>
                <a:gd name="T10" fmla="+- 0 2849 1439"/>
                <a:gd name="T11" fmla="*/ 2849 h 1410"/>
                <a:gd name="T12" fmla="+- 0 10753 9252"/>
                <a:gd name="T13" fmla="*/ T12 w 1501"/>
                <a:gd name="T14" fmla="+- 0 2849 1439"/>
                <a:gd name="T15" fmla="*/ 2849 h 1410"/>
                <a:gd name="T16" fmla="+- 0 10753 9252"/>
                <a:gd name="T17" fmla="*/ T16 w 1501"/>
                <a:gd name="T18" fmla="+- 0 2841 1439"/>
                <a:gd name="T19" fmla="*/ 2841 h 1410"/>
                <a:gd name="T20" fmla="+- 0 9267 9252"/>
                <a:gd name="T21" fmla="*/ T20 w 1501"/>
                <a:gd name="T22" fmla="+- 0 2841 1439"/>
                <a:gd name="T23" fmla="*/ 2841 h 1410"/>
                <a:gd name="T24" fmla="+- 0 9259 9252"/>
                <a:gd name="T25" fmla="*/ T24 w 1501"/>
                <a:gd name="T26" fmla="+- 0 2834 1439"/>
                <a:gd name="T27" fmla="*/ 2834 h 1410"/>
                <a:gd name="T28" fmla="+- 0 9267 9252"/>
                <a:gd name="T29" fmla="*/ T28 w 1501"/>
                <a:gd name="T30" fmla="+- 0 2834 1439"/>
                <a:gd name="T31" fmla="*/ 2834 h 1410"/>
                <a:gd name="T32" fmla="+- 0 9267 9252"/>
                <a:gd name="T33" fmla="*/ T32 w 1501"/>
                <a:gd name="T34" fmla="+- 0 1454 1439"/>
                <a:gd name="T35" fmla="*/ 1454 h 1410"/>
                <a:gd name="T36" fmla="+- 0 9259 9252"/>
                <a:gd name="T37" fmla="*/ T36 w 1501"/>
                <a:gd name="T38" fmla="+- 0 1454 1439"/>
                <a:gd name="T39" fmla="*/ 1454 h 1410"/>
                <a:gd name="T40" fmla="+- 0 9267 9252"/>
                <a:gd name="T41" fmla="*/ T40 w 1501"/>
                <a:gd name="T42" fmla="+- 0 1446 1439"/>
                <a:gd name="T43" fmla="*/ 1446 h 1410"/>
                <a:gd name="T44" fmla="+- 0 10753 9252"/>
                <a:gd name="T45" fmla="*/ T44 w 1501"/>
                <a:gd name="T46" fmla="+- 0 1446 1439"/>
                <a:gd name="T47" fmla="*/ 1446 h 1410"/>
                <a:gd name="T48" fmla="+- 0 10753 9252"/>
                <a:gd name="T49" fmla="*/ T48 w 1501"/>
                <a:gd name="T50" fmla="+- 0 1439 1439"/>
                <a:gd name="T51" fmla="*/ 1439 h 1410"/>
                <a:gd name="T52" fmla="+- 0 9267 9252"/>
                <a:gd name="T53" fmla="*/ T52 w 1501"/>
                <a:gd name="T54" fmla="+- 0 2834 1439"/>
                <a:gd name="T55" fmla="*/ 2834 h 1410"/>
                <a:gd name="T56" fmla="+- 0 9259 9252"/>
                <a:gd name="T57" fmla="*/ T56 w 1501"/>
                <a:gd name="T58" fmla="+- 0 2834 1439"/>
                <a:gd name="T59" fmla="*/ 2834 h 1410"/>
                <a:gd name="T60" fmla="+- 0 9267 9252"/>
                <a:gd name="T61" fmla="*/ T60 w 1501"/>
                <a:gd name="T62" fmla="+- 0 2841 1439"/>
                <a:gd name="T63" fmla="*/ 2841 h 1410"/>
                <a:gd name="T64" fmla="+- 0 9267 9252"/>
                <a:gd name="T65" fmla="*/ T64 w 1501"/>
                <a:gd name="T66" fmla="+- 0 2834 1439"/>
                <a:gd name="T67" fmla="*/ 2834 h 1410"/>
                <a:gd name="T68" fmla="+- 0 10738 9252"/>
                <a:gd name="T69" fmla="*/ T68 w 1501"/>
                <a:gd name="T70" fmla="+- 0 2834 1439"/>
                <a:gd name="T71" fmla="*/ 2834 h 1410"/>
                <a:gd name="T72" fmla="+- 0 9267 9252"/>
                <a:gd name="T73" fmla="*/ T72 w 1501"/>
                <a:gd name="T74" fmla="+- 0 2834 1439"/>
                <a:gd name="T75" fmla="*/ 2834 h 1410"/>
                <a:gd name="T76" fmla="+- 0 9267 9252"/>
                <a:gd name="T77" fmla="*/ T76 w 1501"/>
                <a:gd name="T78" fmla="+- 0 2841 1439"/>
                <a:gd name="T79" fmla="*/ 2841 h 1410"/>
                <a:gd name="T80" fmla="+- 0 10738 9252"/>
                <a:gd name="T81" fmla="*/ T80 w 1501"/>
                <a:gd name="T82" fmla="+- 0 2841 1439"/>
                <a:gd name="T83" fmla="*/ 2841 h 1410"/>
                <a:gd name="T84" fmla="+- 0 10738 9252"/>
                <a:gd name="T85" fmla="*/ T84 w 1501"/>
                <a:gd name="T86" fmla="+- 0 2834 1439"/>
                <a:gd name="T87" fmla="*/ 2834 h 1410"/>
                <a:gd name="T88" fmla="+- 0 10738 9252"/>
                <a:gd name="T89" fmla="*/ T88 w 1501"/>
                <a:gd name="T90" fmla="+- 0 1446 1439"/>
                <a:gd name="T91" fmla="*/ 1446 h 1410"/>
                <a:gd name="T92" fmla="+- 0 10738 9252"/>
                <a:gd name="T93" fmla="*/ T92 w 1501"/>
                <a:gd name="T94" fmla="+- 0 2841 1439"/>
                <a:gd name="T95" fmla="*/ 2841 h 1410"/>
                <a:gd name="T96" fmla="+- 0 10745 9252"/>
                <a:gd name="T97" fmla="*/ T96 w 1501"/>
                <a:gd name="T98" fmla="+- 0 2834 1439"/>
                <a:gd name="T99" fmla="*/ 2834 h 1410"/>
                <a:gd name="T100" fmla="+- 0 10753 9252"/>
                <a:gd name="T101" fmla="*/ T100 w 1501"/>
                <a:gd name="T102" fmla="+- 0 2834 1439"/>
                <a:gd name="T103" fmla="*/ 2834 h 1410"/>
                <a:gd name="T104" fmla="+- 0 10753 9252"/>
                <a:gd name="T105" fmla="*/ T104 w 1501"/>
                <a:gd name="T106" fmla="+- 0 1454 1439"/>
                <a:gd name="T107" fmla="*/ 1454 h 1410"/>
                <a:gd name="T108" fmla="+- 0 10745 9252"/>
                <a:gd name="T109" fmla="*/ T108 w 1501"/>
                <a:gd name="T110" fmla="+- 0 1454 1439"/>
                <a:gd name="T111" fmla="*/ 1454 h 1410"/>
                <a:gd name="T112" fmla="+- 0 10738 9252"/>
                <a:gd name="T113" fmla="*/ T112 w 1501"/>
                <a:gd name="T114" fmla="+- 0 1446 1439"/>
                <a:gd name="T115" fmla="*/ 1446 h 1410"/>
                <a:gd name="T116" fmla="+- 0 10753 9252"/>
                <a:gd name="T117" fmla="*/ T116 w 1501"/>
                <a:gd name="T118" fmla="+- 0 2834 1439"/>
                <a:gd name="T119" fmla="*/ 2834 h 1410"/>
                <a:gd name="T120" fmla="+- 0 10745 9252"/>
                <a:gd name="T121" fmla="*/ T120 w 1501"/>
                <a:gd name="T122" fmla="+- 0 2834 1439"/>
                <a:gd name="T123" fmla="*/ 2834 h 1410"/>
                <a:gd name="T124" fmla="+- 0 10738 9252"/>
                <a:gd name="T125" fmla="*/ T124 w 1501"/>
                <a:gd name="T126" fmla="+- 0 2841 1439"/>
                <a:gd name="T127" fmla="*/ 2841 h 1410"/>
                <a:gd name="T128" fmla="+- 0 10753 9252"/>
                <a:gd name="T129" fmla="*/ T128 w 1501"/>
                <a:gd name="T130" fmla="+- 0 2841 1439"/>
                <a:gd name="T131" fmla="*/ 2841 h 1410"/>
                <a:gd name="T132" fmla="+- 0 10753 9252"/>
                <a:gd name="T133" fmla="*/ T132 w 1501"/>
                <a:gd name="T134" fmla="+- 0 2834 1439"/>
                <a:gd name="T135" fmla="*/ 2834 h 1410"/>
                <a:gd name="T136" fmla="+- 0 9267 9252"/>
                <a:gd name="T137" fmla="*/ T136 w 1501"/>
                <a:gd name="T138" fmla="+- 0 1446 1439"/>
                <a:gd name="T139" fmla="*/ 1446 h 1410"/>
                <a:gd name="T140" fmla="+- 0 9259 9252"/>
                <a:gd name="T141" fmla="*/ T140 w 1501"/>
                <a:gd name="T142" fmla="+- 0 1454 1439"/>
                <a:gd name="T143" fmla="*/ 1454 h 1410"/>
                <a:gd name="T144" fmla="+- 0 9267 9252"/>
                <a:gd name="T145" fmla="*/ T144 w 1501"/>
                <a:gd name="T146" fmla="+- 0 1454 1439"/>
                <a:gd name="T147" fmla="*/ 1454 h 1410"/>
                <a:gd name="T148" fmla="+- 0 9267 9252"/>
                <a:gd name="T149" fmla="*/ T148 w 1501"/>
                <a:gd name="T150" fmla="+- 0 1446 1439"/>
                <a:gd name="T151" fmla="*/ 1446 h 1410"/>
                <a:gd name="T152" fmla="+- 0 10738 9252"/>
                <a:gd name="T153" fmla="*/ T152 w 1501"/>
                <a:gd name="T154" fmla="+- 0 1446 1439"/>
                <a:gd name="T155" fmla="*/ 1446 h 1410"/>
                <a:gd name="T156" fmla="+- 0 9267 9252"/>
                <a:gd name="T157" fmla="*/ T156 w 1501"/>
                <a:gd name="T158" fmla="+- 0 1446 1439"/>
                <a:gd name="T159" fmla="*/ 1446 h 1410"/>
                <a:gd name="T160" fmla="+- 0 9267 9252"/>
                <a:gd name="T161" fmla="*/ T160 w 1501"/>
                <a:gd name="T162" fmla="+- 0 1454 1439"/>
                <a:gd name="T163" fmla="*/ 1454 h 1410"/>
                <a:gd name="T164" fmla="+- 0 10738 9252"/>
                <a:gd name="T165" fmla="*/ T164 w 1501"/>
                <a:gd name="T166" fmla="+- 0 1454 1439"/>
                <a:gd name="T167" fmla="*/ 1454 h 1410"/>
                <a:gd name="T168" fmla="+- 0 10738 9252"/>
                <a:gd name="T169" fmla="*/ T168 w 1501"/>
                <a:gd name="T170" fmla="+- 0 1446 1439"/>
                <a:gd name="T171" fmla="*/ 1446 h 1410"/>
                <a:gd name="T172" fmla="+- 0 10753 9252"/>
                <a:gd name="T173" fmla="*/ T172 w 1501"/>
                <a:gd name="T174" fmla="+- 0 1446 1439"/>
                <a:gd name="T175" fmla="*/ 1446 h 1410"/>
                <a:gd name="T176" fmla="+- 0 10738 9252"/>
                <a:gd name="T177" fmla="*/ T176 w 1501"/>
                <a:gd name="T178" fmla="+- 0 1446 1439"/>
                <a:gd name="T179" fmla="*/ 1446 h 1410"/>
                <a:gd name="T180" fmla="+- 0 10745 9252"/>
                <a:gd name="T181" fmla="*/ T180 w 1501"/>
                <a:gd name="T182" fmla="+- 0 1454 1439"/>
                <a:gd name="T183" fmla="*/ 1454 h 1410"/>
                <a:gd name="T184" fmla="+- 0 10753 9252"/>
                <a:gd name="T185" fmla="*/ T184 w 1501"/>
                <a:gd name="T186" fmla="+- 0 1454 1439"/>
                <a:gd name="T187" fmla="*/ 1454 h 1410"/>
                <a:gd name="T188" fmla="+- 0 10753 9252"/>
                <a:gd name="T189" fmla="*/ T188 w 1501"/>
                <a:gd name="T190" fmla="+- 0 1446 1439"/>
                <a:gd name="T191" fmla="*/ 1446 h 141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1501" h="1410">
                  <a:moveTo>
                    <a:pt x="1501" y="0"/>
                  </a:moveTo>
                  <a:lnTo>
                    <a:pt x="0" y="0"/>
                  </a:lnTo>
                  <a:lnTo>
                    <a:pt x="0" y="1410"/>
                  </a:lnTo>
                  <a:lnTo>
                    <a:pt x="1501" y="1410"/>
                  </a:lnTo>
                  <a:lnTo>
                    <a:pt x="1501" y="1402"/>
                  </a:lnTo>
                  <a:lnTo>
                    <a:pt x="15" y="1402"/>
                  </a:lnTo>
                  <a:lnTo>
                    <a:pt x="7" y="1395"/>
                  </a:lnTo>
                  <a:lnTo>
                    <a:pt x="15" y="1395"/>
                  </a:lnTo>
                  <a:lnTo>
                    <a:pt x="15" y="15"/>
                  </a:lnTo>
                  <a:lnTo>
                    <a:pt x="7" y="15"/>
                  </a:lnTo>
                  <a:lnTo>
                    <a:pt x="15" y="7"/>
                  </a:lnTo>
                  <a:lnTo>
                    <a:pt x="1501" y="7"/>
                  </a:lnTo>
                  <a:lnTo>
                    <a:pt x="1501" y="0"/>
                  </a:lnTo>
                  <a:close/>
                  <a:moveTo>
                    <a:pt x="15" y="1395"/>
                  </a:moveTo>
                  <a:lnTo>
                    <a:pt x="7" y="1395"/>
                  </a:lnTo>
                  <a:lnTo>
                    <a:pt x="15" y="1402"/>
                  </a:lnTo>
                  <a:lnTo>
                    <a:pt x="15" y="1395"/>
                  </a:lnTo>
                  <a:close/>
                  <a:moveTo>
                    <a:pt x="1486" y="1395"/>
                  </a:moveTo>
                  <a:lnTo>
                    <a:pt x="15" y="1395"/>
                  </a:lnTo>
                  <a:lnTo>
                    <a:pt x="15" y="1402"/>
                  </a:lnTo>
                  <a:lnTo>
                    <a:pt x="1486" y="1402"/>
                  </a:lnTo>
                  <a:lnTo>
                    <a:pt x="1486" y="1395"/>
                  </a:lnTo>
                  <a:close/>
                  <a:moveTo>
                    <a:pt x="1486" y="7"/>
                  </a:moveTo>
                  <a:lnTo>
                    <a:pt x="1486" y="1402"/>
                  </a:lnTo>
                  <a:lnTo>
                    <a:pt x="1493" y="1395"/>
                  </a:lnTo>
                  <a:lnTo>
                    <a:pt x="1501" y="1395"/>
                  </a:lnTo>
                  <a:lnTo>
                    <a:pt x="1501" y="15"/>
                  </a:lnTo>
                  <a:lnTo>
                    <a:pt x="1493" y="15"/>
                  </a:lnTo>
                  <a:lnTo>
                    <a:pt x="1486" y="7"/>
                  </a:lnTo>
                  <a:close/>
                  <a:moveTo>
                    <a:pt x="1501" y="1395"/>
                  </a:moveTo>
                  <a:lnTo>
                    <a:pt x="1493" y="1395"/>
                  </a:lnTo>
                  <a:lnTo>
                    <a:pt x="1486" y="1402"/>
                  </a:lnTo>
                  <a:lnTo>
                    <a:pt x="1501" y="1402"/>
                  </a:lnTo>
                  <a:lnTo>
                    <a:pt x="1501" y="1395"/>
                  </a:lnTo>
                  <a:close/>
                  <a:moveTo>
                    <a:pt x="15" y="7"/>
                  </a:moveTo>
                  <a:lnTo>
                    <a:pt x="7" y="15"/>
                  </a:lnTo>
                  <a:lnTo>
                    <a:pt x="15" y="15"/>
                  </a:lnTo>
                  <a:lnTo>
                    <a:pt x="15" y="7"/>
                  </a:lnTo>
                  <a:close/>
                  <a:moveTo>
                    <a:pt x="1486" y="7"/>
                  </a:moveTo>
                  <a:lnTo>
                    <a:pt x="15" y="7"/>
                  </a:lnTo>
                  <a:lnTo>
                    <a:pt x="15" y="15"/>
                  </a:lnTo>
                  <a:lnTo>
                    <a:pt x="1486" y="15"/>
                  </a:lnTo>
                  <a:lnTo>
                    <a:pt x="1486" y="7"/>
                  </a:lnTo>
                  <a:close/>
                  <a:moveTo>
                    <a:pt x="1501" y="7"/>
                  </a:moveTo>
                  <a:lnTo>
                    <a:pt x="1486" y="7"/>
                  </a:lnTo>
                  <a:lnTo>
                    <a:pt x="1493" y="15"/>
                  </a:lnTo>
                  <a:lnTo>
                    <a:pt x="1501" y="15"/>
                  </a:lnTo>
                  <a:lnTo>
                    <a:pt x="1501" y="7"/>
                  </a:lnTo>
                  <a:close/>
                </a:path>
              </a:pathLst>
            </a:custGeom>
            <a:solidFill>
              <a:srgbClr val="000000">
                <a:alpha val="43137"/>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722" y="762000"/>
            <a:ext cx="3916679" cy="565785"/>
          </a:xfrm>
          <a:prstGeom prst="rect">
            <a:avLst/>
          </a:prstGeom>
        </p:spPr>
        <p:txBody>
          <a:bodyPr vert="horz" wrap="square" lIns="0" tIns="12065" rIns="0" bIns="0" rtlCol="0">
            <a:spAutoFit/>
          </a:bodyPr>
          <a:lstStyle/>
          <a:p>
            <a:pPr marL="663575" marR="5080" indent="-651510" algn="l">
              <a:lnSpc>
                <a:spcPct val="100000"/>
              </a:lnSpc>
              <a:spcBef>
                <a:spcPts val="95"/>
              </a:spcBef>
            </a:pPr>
            <a:r>
              <a:rPr lang="en-IN" sz="3600" b="1" i="0" u="none" strike="noStrike" baseline="0" dirty="0">
                <a:solidFill>
                  <a:srgbClr val="000000"/>
                </a:solidFill>
                <a:latin typeface="Times New Roman" panose="02020603050405020304" pitchFamily="18" charset="0"/>
                <a:cs typeface="Times New Roman" panose="02020603050405020304" pitchFamily="18" charset="0"/>
              </a:rPr>
              <a:t>M</a:t>
            </a:r>
            <a:r>
              <a:rPr lang="en-US" altLang="en-IN" sz="3600" b="1" i="0" u="none" strike="noStrike" baseline="0" dirty="0">
                <a:solidFill>
                  <a:srgbClr val="000000"/>
                </a:solidFill>
                <a:latin typeface="Times New Roman" panose="02020603050405020304" pitchFamily="18" charset="0"/>
                <a:cs typeface="Times New Roman" panose="02020603050405020304" pitchFamily="18" charset="0"/>
              </a:rPr>
              <a:t>ethodology</a:t>
            </a:r>
            <a:endParaRPr lang="en-US" altLang="en-IN" sz="3600" b="1"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4888103" y="307414"/>
            <a:ext cx="2780665" cy="1365885"/>
          </a:xfrm>
          <a:prstGeom prst="rect">
            <a:avLst/>
          </a:prstGeom>
        </p:spPr>
        <p:txBody>
          <a:bodyPr vert="horz" wrap="square" lIns="0" tIns="0" rIns="0" bIns="0" rtlCol="0">
            <a:spAutoFit/>
          </a:bodyPr>
          <a:lstStyle/>
          <a:p>
            <a:pPr>
              <a:lnSpc>
                <a:spcPts val="2055"/>
              </a:lnSpc>
            </a:pPr>
            <a:r>
              <a:rPr sz="1800" b="0" spc="-5" dirty="0">
                <a:solidFill>
                  <a:srgbClr val="0D0D0D"/>
                </a:solidFill>
                <a:latin typeface="Times New Roman" panose="02020603050405020304" pitchFamily="18" charset="0"/>
                <a:cs typeface="Times New Roman" panose="02020603050405020304" pitchFamily="18" charset="0"/>
              </a:rPr>
              <a:t>Introduction</a:t>
            </a:r>
            <a:endParaRPr sz="1800">
              <a:latin typeface="Times New Roman" panose="02020603050405020304" pitchFamily="18" charset="0"/>
              <a:cs typeface="Times New Roman" panose="02020603050405020304" pitchFamily="18" charset="0"/>
            </a:endParaRPr>
          </a:p>
          <a:p>
            <a:pPr marR="864870">
              <a:lnSpc>
                <a:spcPct val="100000"/>
              </a:lnSpc>
            </a:pPr>
            <a:r>
              <a:rPr sz="1800" b="0" spc="-5" dirty="0">
                <a:solidFill>
                  <a:srgbClr val="0D0D0D"/>
                </a:solidFill>
                <a:latin typeface="Times New Roman" panose="02020603050405020304" pitchFamily="18" charset="0"/>
                <a:cs typeface="Times New Roman" panose="02020603050405020304" pitchFamily="18" charset="0"/>
              </a:rPr>
              <a:t>Existing System </a:t>
            </a:r>
            <a:r>
              <a:rPr sz="1800" b="0" dirty="0">
                <a:solidFill>
                  <a:srgbClr val="0D0D0D"/>
                </a:solidFill>
                <a:latin typeface="Times New Roman" panose="02020603050405020304" pitchFamily="18" charset="0"/>
                <a:cs typeface="Times New Roman" panose="02020603050405020304" pitchFamily="18" charset="0"/>
              </a:rPr>
              <a:t> </a:t>
            </a:r>
            <a:r>
              <a:rPr sz="1800" b="0" spc="-5" dirty="0">
                <a:solidFill>
                  <a:srgbClr val="0D0D0D"/>
                </a:solidFill>
                <a:latin typeface="Times New Roman" panose="02020603050405020304" pitchFamily="18" charset="0"/>
                <a:cs typeface="Times New Roman" panose="02020603050405020304" pitchFamily="18" charset="0"/>
              </a:rPr>
              <a:t>Proposed</a:t>
            </a:r>
            <a:r>
              <a:rPr sz="1800" b="0" spc="-70" dirty="0">
                <a:solidFill>
                  <a:srgbClr val="0D0D0D"/>
                </a:solidFill>
                <a:latin typeface="Times New Roman" panose="02020603050405020304" pitchFamily="18" charset="0"/>
                <a:cs typeface="Times New Roman" panose="02020603050405020304" pitchFamily="18" charset="0"/>
              </a:rPr>
              <a:t> </a:t>
            </a:r>
            <a:r>
              <a:rPr sz="1800" b="0" spc="-5" dirty="0">
                <a:solidFill>
                  <a:srgbClr val="0D0D0D"/>
                </a:solidFill>
                <a:latin typeface="Times New Roman" panose="02020603050405020304" pitchFamily="18" charset="0"/>
                <a:cs typeface="Times New Roman" panose="02020603050405020304" pitchFamily="18" charset="0"/>
              </a:rPr>
              <a:t>System</a:t>
            </a:r>
            <a:endParaRPr sz="1800">
              <a:latin typeface="Times New Roman" panose="02020603050405020304" pitchFamily="18" charset="0"/>
              <a:cs typeface="Times New Roman" panose="02020603050405020304" pitchFamily="18" charset="0"/>
            </a:endParaRPr>
          </a:p>
          <a:p>
            <a:pPr>
              <a:lnSpc>
                <a:spcPts val="2150"/>
              </a:lnSpc>
              <a:spcBef>
                <a:spcPts val="25"/>
              </a:spcBef>
            </a:pPr>
            <a:r>
              <a:rPr sz="1800" b="1" spc="-5" dirty="0">
                <a:solidFill>
                  <a:srgbClr val="0D0D0D"/>
                </a:solidFill>
                <a:latin typeface="Times New Roman" panose="02020603050405020304" pitchFamily="18" charset="0"/>
                <a:cs typeface="Times New Roman" panose="02020603050405020304" pitchFamily="18" charset="0"/>
              </a:rPr>
              <a:t>Software</a:t>
            </a:r>
            <a:r>
              <a:rPr sz="1800" b="1" spc="-55" dirty="0">
                <a:solidFill>
                  <a:srgbClr val="0D0D0D"/>
                </a:solidFill>
                <a:latin typeface="Times New Roman" panose="02020603050405020304" pitchFamily="18" charset="0"/>
                <a:cs typeface="Times New Roman" panose="02020603050405020304" pitchFamily="18" charset="0"/>
              </a:rPr>
              <a:t> </a:t>
            </a:r>
            <a:r>
              <a:rPr sz="1800" b="1" dirty="0">
                <a:solidFill>
                  <a:srgbClr val="0D0D0D"/>
                </a:solidFill>
                <a:latin typeface="Times New Roman" panose="02020603050405020304" pitchFamily="18" charset="0"/>
                <a:cs typeface="Times New Roman" panose="02020603050405020304" pitchFamily="18" charset="0"/>
              </a:rPr>
              <a:t>Requirements</a:t>
            </a:r>
            <a:endParaRPr sz="1800">
              <a:latin typeface="Times New Roman" panose="02020603050405020304" pitchFamily="18" charset="0"/>
              <a:cs typeface="Times New Roman" panose="02020603050405020304" pitchFamily="18" charset="0"/>
            </a:endParaRPr>
          </a:p>
          <a:p>
            <a:pPr>
              <a:lnSpc>
                <a:spcPts val="2150"/>
              </a:lnSpc>
            </a:pPr>
            <a:r>
              <a:rPr sz="1800" b="0" dirty="0">
                <a:solidFill>
                  <a:srgbClr val="0D0D0D"/>
                </a:solidFill>
                <a:latin typeface="Times New Roman" panose="02020603050405020304" pitchFamily="18" charset="0"/>
                <a:cs typeface="Times New Roman" panose="02020603050405020304" pitchFamily="18" charset="0"/>
              </a:rPr>
              <a:t>References</a:t>
            </a:r>
            <a:endParaRPr sz="1800">
              <a:latin typeface="Times New Roman" panose="02020603050405020304" pitchFamily="18" charset="0"/>
              <a:cs typeface="Times New Roman" panose="02020603050405020304" pitchFamily="18" charset="0"/>
            </a:endParaRPr>
          </a:p>
        </p:txBody>
      </p:sp>
      <p:grpSp>
        <p:nvGrpSpPr>
          <p:cNvPr id="6" name="object 6"/>
          <p:cNvGrpSpPr/>
          <p:nvPr/>
        </p:nvGrpSpPr>
        <p:grpSpPr>
          <a:xfrm>
            <a:off x="4784090" y="0"/>
            <a:ext cx="4368800" cy="2006600"/>
            <a:chOff x="4784090" y="0"/>
            <a:chExt cx="4368800" cy="2006600"/>
          </a:xfrm>
        </p:grpSpPr>
        <p:sp>
          <p:nvSpPr>
            <p:cNvPr id="7" name="object 7"/>
            <p:cNvSpPr/>
            <p:nvPr/>
          </p:nvSpPr>
          <p:spPr>
            <a:xfrm>
              <a:off x="4796790" y="762"/>
              <a:ext cx="4343400" cy="1981200"/>
            </a:xfrm>
            <a:custGeom>
              <a:avLst/>
              <a:gdLst/>
              <a:ahLst/>
              <a:cxnLst/>
              <a:rect l="l" t="t" r="r" b="b"/>
              <a:pathLst>
                <a:path w="4343400" h="1981200">
                  <a:moveTo>
                    <a:pt x="4343400" y="0"/>
                  </a:moveTo>
                  <a:lnTo>
                    <a:pt x="0" y="0"/>
                  </a:lnTo>
                  <a:lnTo>
                    <a:pt x="0" y="1981200"/>
                  </a:lnTo>
                  <a:lnTo>
                    <a:pt x="4343400" y="1981200"/>
                  </a:lnTo>
                  <a:lnTo>
                    <a:pt x="4343400" y="0"/>
                  </a:lnTo>
                  <a:close/>
                </a:path>
              </a:pathLst>
            </a:custGeom>
            <a:solidFill>
              <a:srgbClr val="FCC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4796790" y="762"/>
              <a:ext cx="4343400" cy="1981200"/>
            </a:xfrm>
            <a:custGeom>
              <a:avLst/>
              <a:gdLst/>
              <a:ahLst/>
              <a:cxnLst/>
              <a:rect l="l" t="t" r="r" b="b"/>
              <a:pathLst>
                <a:path w="4343400" h="1981200">
                  <a:moveTo>
                    <a:pt x="0" y="1981200"/>
                  </a:moveTo>
                  <a:lnTo>
                    <a:pt x="4343400" y="1981200"/>
                  </a:lnTo>
                  <a:lnTo>
                    <a:pt x="4343400" y="0"/>
                  </a:lnTo>
                  <a:lnTo>
                    <a:pt x="0" y="0"/>
                  </a:lnTo>
                  <a:lnTo>
                    <a:pt x="0" y="1981200"/>
                  </a:lnTo>
                  <a:close/>
                </a:path>
              </a:pathLst>
            </a:custGeom>
            <a:ln w="25400">
              <a:solidFill>
                <a:srgbClr val="FCCF51"/>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4" name="TextBox 13"/>
          <p:cNvSpPr txBox="1"/>
          <p:nvPr/>
        </p:nvSpPr>
        <p:spPr>
          <a:xfrm>
            <a:off x="288658" y="2301001"/>
            <a:ext cx="8599678" cy="3692525"/>
          </a:xfrm>
          <a:prstGeom prst="rect">
            <a:avLst/>
          </a:prstGeom>
          <a:noFill/>
        </p:spPr>
        <p:txBody>
          <a:bodyPr wrap="square" rtlCol="0">
            <a:spAutoFit/>
          </a:bodyPr>
          <a:lstStyle/>
          <a:p>
            <a:pPr marL="285750" indent="-285750">
              <a:buFont typeface="Wingdings" panose="05000000000000000000" charset="0"/>
              <a:buChar char="Ø"/>
            </a:pPr>
            <a:r>
              <a:rPr lang="en-US" dirty="0">
                <a:solidFill>
                  <a:schemeClr val="tx1"/>
                </a:solidFill>
                <a:latin typeface="Bookman Old Style" panose="02050604050505020204" pitchFamily="18" charset="0"/>
                <a:sym typeface="+mn-ea"/>
              </a:rPr>
              <a:t>The methodology consists of 4 main stages- Data Preprocessing, Data Cleansing, Data Preparation, Encoding the data. Initially, the seven IPL seasons real-time dataset is taken in CSV</a:t>
            </a:r>
            <a:r>
              <a:rPr lang="en-IN" altLang="en-US" dirty="0">
                <a:solidFill>
                  <a:schemeClr val="tx1"/>
                </a:solidFill>
                <a:latin typeface="Bookman Old Style" panose="02050604050505020204" pitchFamily="18" charset="0"/>
                <a:sym typeface="+mn-ea"/>
              </a:rPr>
              <a:t>(comma-separated values) </a:t>
            </a:r>
            <a:r>
              <a:rPr lang="en-US" dirty="0">
                <a:solidFill>
                  <a:schemeClr val="tx1"/>
                </a:solidFill>
                <a:latin typeface="Bookman Old Style" panose="02050604050505020204" pitchFamily="18" charset="0"/>
                <a:sym typeface="+mn-ea"/>
              </a:rPr>
              <a:t>format. </a:t>
            </a:r>
            <a:endParaRPr lang="en-US" dirty="0">
              <a:solidFill>
                <a:schemeClr val="tx1"/>
              </a:solidFill>
              <a:latin typeface="Bookman Old Style" panose="02050604050505020204" pitchFamily="18" charset="0"/>
            </a:endParaRPr>
          </a:p>
          <a:p>
            <a:pPr marL="285750" indent="-285750">
              <a:buFont typeface="Wingdings" panose="05000000000000000000" charset="0"/>
              <a:buChar char="Ø"/>
            </a:pPr>
            <a:r>
              <a:rPr lang="en-US" dirty="0">
                <a:solidFill>
                  <a:schemeClr val="tx1"/>
                </a:solidFill>
                <a:latin typeface="Bookman Old Style" panose="02050604050505020204" pitchFamily="18" charset="0"/>
                <a:sym typeface="+mn-ea"/>
              </a:rPr>
              <a:t>In data preprocessing phase, the data is incomplete, noisy and inconsistent. Data is to be filled with missing values and correct the inconsistencies. </a:t>
            </a:r>
            <a:endParaRPr lang="en-US" dirty="0">
              <a:solidFill>
                <a:schemeClr val="tx1"/>
              </a:solidFill>
              <a:latin typeface="Bookman Old Style" panose="02050604050505020204" pitchFamily="18" charset="0"/>
            </a:endParaRPr>
          </a:p>
          <a:p>
            <a:pPr marL="285750" indent="-285750">
              <a:buFont typeface="Wingdings" panose="05000000000000000000" charset="0"/>
              <a:buChar char="Ø"/>
            </a:pPr>
            <a:r>
              <a:rPr lang="en-US" dirty="0">
                <a:solidFill>
                  <a:schemeClr val="tx1"/>
                </a:solidFill>
                <a:latin typeface="Bookman Old Style" panose="02050604050505020204" pitchFamily="18" charset="0"/>
                <a:sym typeface="+mn-ea"/>
              </a:rPr>
              <a:t>In data cleansing phase, data validation is done by maintaining consistency across the dataset and data enhancement is done by adding related information to the dataset. </a:t>
            </a:r>
            <a:endParaRPr lang="en-US" dirty="0">
              <a:solidFill>
                <a:schemeClr val="tx1"/>
              </a:solidFill>
              <a:latin typeface="Bookman Old Style" panose="02050604050505020204" pitchFamily="18" charset="0"/>
            </a:endParaRPr>
          </a:p>
          <a:p>
            <a:pPr marL="285750" indent="-285750">
              <a:buFont typeface="Wingdings" panose="05000000000000000000" charset="0"/>
              <a:buChar char="Ø"/>
            </a:pPr>
            <a:r>
              <a:rPr lang="en-US" dirty="0">
                <a:solidFill>
                  <a:schemeClr val="tx1"/>
                </a:solidFill>
                <a:latin typeface="Bookman Old Style" panose="02050604050505020204" pitchFamily="18" charset="0"/>
                <a:sym typeface="+mn-ea"/>
              </a:rPr>
              <a:t>The data preparation is significant for achieving optimal results. This involves choosing an outcome measure to evaluate different predictor variables. </a:t>
            </a:r>
            <a:endParaRPr lang="en-US" dirty="0">
              <a:solidFill>
                <a:schemeClr val="tx1"/>
              </a:solidFill>
              <a:latin typeface="Bookman Old Style" panose="02050604050505020204" pitchFamily="18" charset="0"/>
              <a:cs typeface="Times New Roman" panose="02020603050405020304" pitchFamily="18" charset="0"/>
              <a:sym typeface="+mn-ea"/>
            </a:endParaRPr>
          </a:p>
        </p:txBody>
      </p:sp>
      <p:sp>
        <p:nvSpPr>
          <p:cNvPr id="10" name="Rectangle 9"/>
          <p:cNvSpPr/>
          <p:nvPr/>
        </p:nvSpPr>
        <p:spPr>
          <a:xfrm>
            <a:off x="4796790" y="-17597"/>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846063" y="69078"/>
            <a:ext cx="2290762" cy="1660525"/>
          </a:xfrm>
          <a:prstGeom prst="rect">
            <a:avLst/>
          </a:prstGeom>
          <a:noFill/>
        </p:spPr>
        <p:txBody>
          <a:bodyPr wrap="square">
            <a:spAutoFit/>
          </a:bodyPr>
          <a:lstStyle/>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0"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722" y="762000"/>
            <a:ext cx="3916679" cy="565785"/>
          </a:xfrm>
          <a:prstGeom prst="rect">
            <a:avLst/>
          </a:prstGeom>
        </p:spPr>
        <p:txBody>
          <a:bodyPr vert="horz" wrap="square" lIns="0" tIns="12065" rIns="0" bIns="0" rtlCol="0">
            <a:spAutoFit/>
          </a:bodyPr>
          <a:lstStyle/>
          <a:p>
            <a:pPr marL="663575" marR="5080" indent="-651510" algn="l">
              <a:lnSpc>
                <a:spcPct val="100000"/>
              </a:lnSpc>
              <a:spcBef>
                <a:spcPts val="95"/>
              </a:spcBef>
            </a:pPr>
            <a:r>
              <a:rPr lang="en-IN" sz="3600" b="1" i="0" u="none" strike="noStrike" baseline="0" dirty="0">
                <a:solidFill>
                  <a:srgbClr val="000000"/>
                </a:solidFill>
                <a:latin typeface="Times New Roman" panose="02020603050405020304" pitchFamily="18" charset="0"/>
                <a:cs typeface="Times New Roman" panose="02020603050405020304" pitchFamily="18" charset="0"/>
              </a:rPr>
              <a:t>M</a:t>
            </a:r>
            <a:r>
              <a:rPr lang="en-US" altLang="en-IN" sz="3600" b="1" i="0" u="none" strike="noStrike" baseline="0" dirty="0">
                <a:solidFill>
                  <a:srgbClr val="000000"/>
                </a:solidFill>
                <a:latin typeface="Times New Roman" panose="02020603050405020304" pitchFamily="18" charset="0"/>
                <a:cs typeface="Times New Roman" panose="02020603050405020304" pitchFamily="18" charset="0"/>
              </a:rPr>
              <a:t>ethodology</a:t>
            </a:r>
            <a:endParaRPr lang="en-US" altLang="en-IN" sz="3600" b="1"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314151" y="2317418"/>
            <a:ext cx="8599678" cy="2214880"/>
          </a:xfrm>
          <a:prstGeom prst="rect">
            <a:avLst/>
          </a:prstGeom>
          <a:noFill/>
        </p:spPr>
        <p:txBody>
          <a:bodyPr wrap="square" rtlCol="0">
            <a:spAutoFit/>
          </a:bodyPr>
          <a:lstStyle/>
          <a:p>
            <a:pPr marL="342900" indent="-342900">
              <a:buFont typeface="Wingdings" panose="05000000000000000000" charset="0"/>
              <a:buChar char="Ø"/>
            </a:pPr>
            <a:r>
              <a:rPr lang="en-US" dirty="0">
                <a:solidFill>
                  <a:schemeClr val="tx1"/>
                </a:solidFill>
                <a:latin typeface="Bookman Old Style" panose="02050604050505020204" pitchFamily="18" charset="0"/>
                <a:sym typeface="+mn-ea"/>
              </a:rPr>
              <a:t>In data Encoding phase, label each term with short names and encode them as numerical values for predictive modeling as implemented below.</a:t>
            </a:r>
            <a:endParaRPr lang="en-US" dirty="0">
              <a:solidFill>
                <a:schemeClr val="tx1"/>
              </a:solidFill>
              <a:latin typeface="Bookman Old Style" panose="02050604050505020204" pitchFamily="18" charset="0"/>
            </a:endParaRPr>
          </a:p>
          <a:p>
            <a:pPr marL="342900" indent="-342900">
              <a:buFont typeface="Wingdings" panose="05000000000000000000" charset="0"/>
              <a:buChar char="Ø"/>
            </a:pPr>
            <a:r>
              <a:rPr lang="en-US" dirty="0">
                <a:solidFill>
                  <a:schemeClr val="tx1"/>
                </a:solidFill>
                <a:latin typeface="Bookman Old Style" panose="02050604050505020204" pitchFamily="18" charset="0"/>
                <a:sym typeface="+mn-ea"/>
              </a:rPr>
              <a:t>The test dataset is taken as input to the learning algorithm, evaluates different scenarios like toss winner, toss decision and team winner. Thus, new data is obtained with final prediction.</a:t>
            </a:r>
            <a:endParaRPr lang="en-US" dirty="0">
              <a:solidFill>
                <a:schemeClr val="tx1"/>
              </a:solidFill>
              <a:latin typeface="Bookman Old Style" panose="02050604050505020204" pitchFamily="18" charset="0"/>
            </a:endParaRPr>
          </a:p>
          <a:p>
            <a:pPr marL="342900" indent="-342900">
              <a:buNone/>
            </a:pPr>
            <a:endParaRPr lang="en-US" sz="2400" dirty="0"/>
          </a:p>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10" name="Rectangle 9"/>
          <p:cNvSpPr/>
          <p:nvPr/>
        </p:nvSpPr>
        <p:spPr>
          <a:xfrm>
            <a:off x="4796790"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846063" y="69078"/>
            <a:ext cx="2290762" cy="1660525"/>
          </a:xfrm>
          <a:prstGeom prst="rect">
            <a:avLst/>
          </a:prstGeom>
          <a:noFill/>
        </p:spPr>
        <p:txBody>
          <a:bodyPr wrap="square">
            <a:spAutoFit/>
          </a:bodyPr>
          <a:lstStyle/>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0"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722" y="762000"/>
            <a:ext cx="3916679" cy="566181"/>
          </a:xfrm>
          <a:prstGeom prst="rect">
            <a:avLst/>
          </a:prstGeom>
        </p:spPr>
        <p:txBody>
          <a:bodyPr vert="horz" wrap="square" lIns="0" tIns="12065" rIns="0" bIns="0" rtlCol="0">
            <a:spAutoFit/>
          </a:bodyPr>
          <a:lstStyle/>
          <a:p>
            <a:pPr marL="663575" marR="5080" indent="-651510" algn="l">
              <a:lnSpc>
                <a:spcPct val="100000"/>
              </a:lnSpc>
              <a:spcBef>
                <a:spcPts val="95"/>
              </a:spcBef>
            </a:pPr>
            <a:r>
              <a:rPr lang="en-US" sz="3600" b="1" dirty="0">
                <a:latin typeface="Times New Roman" panose="02020603050405020304" pitchFamily="18" charset="0"/>
                <a:cs typeface="Times New Roman" panose="02020603050405020304" pitchFamily="18" charset="0"/>
              </a:rPr>
              <a:t>UML Diagrams</a:t>
            </a:r>
            <a:endParaRPr sz="3600" b="1" dirty="0">
              <a:latin typeface="Times New Roman" panose="02020603050405020304" pitchFamily="18" charset="0"/>
              <a:cs typeface="Times New Roman" panose="02020603050405020304" pitchFamily="18" charset="0"/>
            </a:endParaRPr>
          </a:p>
        </p:txBody>
      </p:sp>
      <p:sp>
        <p:nvSpPr>
          <p:cNvPr id="5" name="object 5"/>
          <p:cNvSpPr txBox="1"/>
          <p:nvPr/>
        </p:nvSpPr>
        <p:spPr>
          <a:xfrm>
            <a:off x="4888103" y="307414"/>
            <a:ext cx="2780665" cy="1365885"/>
          </a:xfrm>
          <a:prstGeom prst="rect">
            <a:avLst/>
          </a:prstGeom>
        </p:spPr>
        <p:txBody>
          <a:bodyPr vert="horz" wrap="square" lIns="0" tIns="0" rIns="0" bIns="0" rtlCol="0">
            <a:spAutoFit/>
          </a:bodyPr>
          <a:lstStyle/>
          <a:p>
            <a:pPr>
              <a:lnSpc>
                <a:spcPts val="2055"/>
              </a:lnSpc>
            </a:pPr>
            <a:r>
              <a:rPr b="0" spc="-5" dirty="0">
                <a:solidFill>
                  <a:srgbClr val="0D0D0D"/>
                </a:solidFill>
                <a:latin typeface="Times New Roman" panose="02020603050405020304" pitchFamily="18" charset="0"/>
                <a:cs typeface="Times New Roman" panose="02020603050405020304" pitchFamily="18" charset="0"/>
              </a:rPr>
              <a:t>Introduction</a:t>
            </a:r>
            <a:endParaRPr>
              <a:latin typeface="Times New Roman" panose="02020603050405020304" pitchFamily="18" charset="0"/>
              <a:cs typeface="Times New Roman" panose="02020603050405020304" pitchFamily="18" charset="0"/>
            </a:endParaRPr>
          </a:p>
          <a:p>
            <a:pPr marR="864870">
              <a:lnSpc>
                <a:spcPct val="100000"/>
              </a:lnSpc>
            </a:pPr>
            <a:r>
              <a:rPr b="0" spc="-5" dirty="0">
                <a:solidFill>
                  <a:srgbClr val="0D0D0D"/>
                </a:solidFill>
                <a:latin typeface="Times New Roman" panose="02020603050405020304" pitchFamily="18" charset="0"/>
                <a:cs typeface="Times New Roman" panose="02020603050405020304" pitchFamily="18" charset="0"/>
              </a:rPr>
              <a:t>Existing System </a:t>
            </a:r>
            <a:r>
              <a:rPr b="0" dirty="0">
                <a:solidFill>
                  <a:srgbClr val="0D0D0D"/>
                </a:solidFill>
                <a:latin typeface="Times New Roman" panose="02020603050405020304" pitchFamily="18" charset="0"/>
                <a:cs typeface="Times New Roman" panose="02020603050405020304" pitchFamily="18" charset="0"/>
              </a:rPr>
              <a:t> </a:t>
            </a:r>
            <a:r>
              <a:rPr b="0" spc="-5" dirty="0">
                <a:solidFill>
                  <a:srgbClr val="0D0D0D"/>
                </a:solidFill>
                <a:latin typeface="Times New Roman" panose="02020603050405020304" pitchFamily="18" charset="0"/>
                <a:cs typeface="Times New Roman" panose="02020603050405020304" pitchFamily="18" charset="0"/>
              </a:rPr>
              <a:t>Proposed</a:t>
            </a:r>
            <a:r>
              <a:rPr b="0" spc="-70" dirty="0">
                <a:solidFill>
                  <a:srgbClr val="0D0D0D"/>
                </a:solidFill>
                <a:latin typeface="Times New Roman" panose="02020603050405020304" pitchFamily="18" charset="0"/>
                <a:cs typeface="Times New Roman" panose="02020603050405020304" pitchFamily="18" charset="0"/>
              </a:rPr>
              <a:t> </a:t>
            </a:r>
            <a:r>
              <a:rPr b="0" spc="-5" dirty="0">
                <a:solidFill>
                  <a:srgbClr val="0D0D0D"/>
                </a:solidFill>
                <a:latin typeface="Times New Roman" panose="02020603050405020304" pitchFamily="18" charset="0"/>
                <a:cs typeface="Times New Roman" panose="02020603050405020304" pitchFamily="18" charset="0"/>
              </a:rPr>
              <a:t>System</a:t>
            </a:r>
            <a:endParaRPr>
              <a:latin typeface="Times New Roman" panose="02020603050405020304" pitchFamily="18" charset="0"/>
              <a:cs typeface="Times New Roman" panose="02020603050405020304" pitchFamily="18" charset="0"/>
            </a:endParaRPr>
          </a:p>
          <a:p>
            <a:pPr>
              <a:lnSpc>
                <a:spcPts val="2150"/>
              </a:lnSpc>
              <a:spcBef>
                <a:spcPts val="25"/>
              </a:spcBef>
            </a:pPr>
            <a:r>
              <a:rPr b="1" spc="-5" dirty="0">
                <a:solidFill>
                  <a:srgbClr val="0D0D0D"/>
                </a:solidFill>
                <a:latin typeface="Times New Roman" panose="02020603050405020304" pitchFamily="18" charset="0"/>
                <a:cs typeface="Times New Roman" panose="02020603050405020304" pitchFamily="18" charset="0"/>
              </a:rPr>
              <a:t>Software</a:t>
            </a:r>
            <a:r>
              <a:rPr b="1" spc="-55" dirty="0">
                <a:solidFill>
                  <a:srgbClr val="0D0D0D"/>
                </a:solidFill>
                <a:latin typeface="Times New Roman" panose="02020603050405020304" pitchFamily="18" charset="0"/>
                <a:cs typeface="Times New Roman" panose="02020603050405020304" pitchFamily="18" charset="0"/>
              </a:rPr>
              <a:t> </a:t>
            </a:r>
            <a:r>
              <a:rPr b="1" dirty="0">
                <a:solidFill>
                  <a:srgbClr val="0D0D0D"/>
                </a:solidFill>
                <a:latin typeface="Times New Roman" panose="02020603050405020304" pitchFamily="18" charset="0"/>
                <a:cs typeface="Times New Roman" panose="02020603050405020304" pitchFamily="18" charset="0"/>
              </a:rPr>
              <a:t>Requirements</a:t>
            </a:r>
            <a:endParaRPr>
              <a:latin typeface="Times New Roman" panose="02020603050405020304" pitchFamily="18" charset="0"/>
              <a:cs typeface="Times New Roman" panose="02020603050405020304" pitchFamily="18" charset="0"/>
            </a:endParaRPr>
          </a:p>
          <a:p>
            <a:pPr>
              <a:lnSpc>
                <a:spcPts val="2150"/>
              </a:lnSpc>
            </a:pPr>
            <a:r>
              <a:rPr b="0" dirty="0">
                <a:solidFill>
                  <a:srgbClr val="0D0D0D"/>
                </a:solidFill>
                <a:latin typeface="Times New Roman" panose="02020603050405020304" pitchFamily="18" charset="0"/>
                <a:cs typeface="Times New Roman" panose="02020603050405020304" pitchFamily="18" charset="0"/>
              </a:rPr>
              <a:t>References</a:t>
            </a:r>
            <a:endParaRPr>
              <a:latin typeface="Times New Roman" panose="02020603050405020304" pitchFamily="18" charset="0"/>
              <a:cs typeface="Times New Roman" panose="02020603050405020304" pitchFamily="18" charset="0"/>
            </a:endParaRPr>
          </a:p>
        </p:txBody>
      </p:sp>
      <p:sp>
        <p:nvSpPr>
          <p:cNvPr id="11" name="TextBox 10"/>
          <p:cNvSpPr txBox="1"/>
          <p:nvPr/>
        </p:nvSpPr>
        <p:spPr>
          <a:xfrm>
            <a:off x="343430" y="2193848"/>
            <a:ext cx="2247370" cy="369332"/>
          </a:xfrm>
          <a:prstGeom prst="rect">
            <a:avLst/>
          </a:prstGeom>
          <a:noFill/>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USE CASE Diagram:</a:t>
            </a:r>
            <a:endParaRPr lang="en-US" b="0" i="0" baseline="0" dirty="0">
              <a:solidFill>
                <a:srgbClr val="00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4796790"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6849428" y="34190"/>
            <a:ext cx="2290762" cy="1938020"/>
          </a:xfrm>
          <a:prstGeom prst="rect">
            <a:avLst/>
          </a:prstGeom>
          <a:noFill/>
        </p:spPr>
        <p:txBody>
          <a:bodyPr wrap="square">
            <a:spAutoFit/>
          </a:bodyP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UML  Diagrams</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Screen shots</a:t>
            </a:r>
            <a:endParaRPr lang="en-US" sz="1400" dirty="0">
              <a:solidFill>
                <a:srgbClr val="000000"/>
              </a:solidFill>
              <a:latin typeface="Times New Roman" panose="02020603050405020304" pitchFamily="18" charset="0"/>
              <a:cs typeface="Times New Roman" panose="02020603050405020304" pitchFamily="18" charset="0"/>
              <a:sym typeface="+mn-ea"/>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b="0" i="0" baseline="0" dirty="0">
              <a:solidFill>
                <a:srgbClr val="000000"/>
              </a:solidFill>
              <a:latin typeface="Times New Roman" panose="02020603050405020304" pitchFamily="18" charset="0"/>
              <a:cs typeface="Times New Roman" panose="02020603050405020304" pitchFamily="18" charset="0"/>
            </a:endParaRPr>
          </a:p>
        </p:txBody>
      </p:sp>
      <p:pic>
        <p:nvPicPr>
          <p:cNvPr id="101" name="Picture 100"/>
          <p:cNvPicPr/>
          <p:nvPr/>
        </p:nvPicPr>
        <p:blipFill>
          <a:blip r:embed="rId1"/>
          <a:srcRect t="8083" r="49761" b="1917"/>
          <a:stretch>
            <a:fillRect/>
          </a:stretch>
        </p:blipFill>
        <p:spPr>
          <a:xfrm>
            <a:off x="2743200" y="2438400"/>
            <a:ext cx="3964940" cy="426339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533400"/>
            <a:ext cx="4265930" cy="565785"/>
          </a:xfrm>
          <a:prstGeom prst="rect">
            <a:avLst/>
          </a:prstGeom>
        </p:spPr>
        <p:txBody>
          <a:bodyPr vert="horz" wrap="square" lIns="0" tIns="12065" rIns="0" bIns="0" rtlCol="0">
            <a:spAutoFit/>
          </a:bodyPr>
          <a:lstStyle/>
          <a:p>
            <a:pPr marL="663575" marR="5080" indent="-651510" algn="l">
              <a:lnSpc>
                <a:spcPct val="100000"/>
              </a:lnSpc>
              <a:spcBef>
                <a:spcPts val="95"/>
              </a:spcBef>
            </a:pPr>
            <a:r>
              <a:rPr lang="en-US" sz="3600" b="1" dirty="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5" name="object 5"/>
          <p:cNvSpPr txBox="1"/>
          <p:nvPr/>
        </p:nvSpPr>
        <p:spPr>
          <a:xfrm>
            <a:off x="4888103" y="307414"/>
            <a:ext cx="2780665" cy="1371600"/>
          </a:xfrm>
          <a:prstGeom prst="rect">
            <a:avLst/>
          </a:prstGeom>
        </p:spPr>
        <p:txBody>
          <a:bodyPr vert="horz" wrap="square" lIns="0" tIns="0" rIns="0" bIns="0" rtlCol="0">
            <a:spAutoFit/>
          </a:bodyPr>
          <a:lstStyle/>
          <a:p>
            <a:pPr>
              <a:lnSpc>
                <a:spcPts val="2055"/>
              </a:lnSpc>
            </a:pPr>
            <a:r>
              <a:rPr b="0" spc="-5" dirty="0">
                <a:solidFill>
                  <a:srgbClr val="0D0D0D"/>
                </a:solidFill>
                <a:latin typeface="Times New Roman" panose="02020603050405020304" pitchFamily="18" charset="0"/>
                <a:cs typeface="Times New Roman" panose="02020603050405020304" pitchFamily="18" charset="0"/>
              </a:rPr>
              <a:t>Introduction</a:t>
            </a:r>
            <a:endParaRPr>
              <a:latin typeface="Times New Roman" panose="02020603050405020304" pitchFamily="18" charset="0"/>
              <a:cs typeface="Times New Roman" panose="02020603050405020304" pitchFamily="18" charset="0"/>
            </a:endParaRPr>
          </a:p>
          <a:p>
            <a:pPr marR="864870">
              <a:lnSpc>
                <a:spcPct val="100000"/>
              </a:lnSpc>
            </a:pPr>
            <a:r>
              <a:rPr b="0" spc="-5" dirty="0">
                <a:solidFill>
                  <a:srgbClr val="0D0D0D"/>
                </a:solidFill>
                <a:latin typeface="Times New Roman" panose="02020603050405020304" pitchFamily="18" charset="0"/>
                <a:cs typeface="Times New Roman" panose="02020603050405020304" pitchFamily="18" charset="0"/>
              </a:rPr>
              <a:t>Existing System </a:t>
            </a:r>
            <a:r>
              <a:rPr b="0" dirty="0">
                <a:solidFill>
                  <a:srgbClr val="0D0D0D"/>
                </a:solidFill>
                <a:latin typeface="Times New Roman" panose="02020603050405020304" pitchFamily="18" charset="0"/>
                <a:cs typeface="Times New Roman" panose="02020603050405020304" pitchFamily="18" charset="0"/>
              </a:rPr>
              <a:t> </a:t>
            </a:r>
            <a:r>
              <a:rPr b="0" spc="-5" dirty="0">
                <a:solidFill>
                  <a:srgbClr val="0D0D0D"/>
                </a:solidFill>
                <a:latin typeface="Times New Roman" panose="02020603050405020304" pitchFamily="18" charset="0"/>
                <a:cs typeface="Times New Roman" panose="02020603050405020304" pitchFamily="18" charset="0"/>
              </a:rPr>
              <a:t>Proposed</a:t>
            </a:r>
            <a:r>
              <a:rPr b="0" spc="-70" dirty="0">
                <a:solidFill>
                  <a:srgbClr val="0D0D0D"/>
                </a:solidFill>
                <a:latin typeface="Times New Roman" panose="02020603050405020304" pitchFamily="18" charset="0"/>
                <a:cs typeface="Times New Roman" panose="02020603050405020304" pitchFamily="18" charset="0"/>
              </a:rPr>
              <a:t> </a:t>
            </a:r>
            <a:r>
              <a:rPr b="0" spc="-5" dirty="0">
                <a:solidFill>
                  <a:srgbClr val="0D0D0D"/>
                </a:solidFill>
                <a:latin typeface="Times New Roman" panose="02020603050405020304" pitchFamily="18" charset="0"/>
                <a:cs typeface="Times New Roman" panose="02020603050405020304" pitchFamily="18" charset="0"/>
              </a:rPr>
              <a:t>System</a:t>
            </a:r>
            <a:endParaRPr>
              <a:latin typeface="Times New Roman" panose="02020603050405020304" pitchFamily="18" charset="0"/>
              <a:cs typeface="Times New Roman" panose="02020603050405020304" pitchFamily="18" charset="0"/>
            </a:endParaRPr>
          </a:p>
          <a:p>
            <a:pPr>
              <a:lnSpc>
                <a:spcPts val="2150"/>
              </a:lnSpc>
              <a:spcBef>
                <a:spcPts val="25"/>
              </a:spcBef>
            </a:pPr>
            <a:r>
              <a:rPr b="1" spc="-5" dirty="0">
                <a:solidFill>
                  <a:srgbClr val="0D0D0D"/>
                </a:solidFill>
                <a:latin typeface="Times New Roman" panose="02020603050405020304" pitchFamily="18" charset="0"/>
                <a:cs typeface="Times New Roman" panose="02020603050405020304" pitchFamily="18" charset="0"/>
              </a:rPr>
              <a:t>Software</a:t>
            </a:r>
            <a:r>
              <a:rPr b="1" spc="-55" dirty="0">
                <a:solidFill>
                  <a:srgbClr val="0D0D0D"/>
                </a:solidFill>
                <a:latin typeface="Times New Roman" panose="02020603050405020304" pitchFamily="18" charset="0"/>
                <a:cs typeface="Times New Roman" panose="02020603050405020304" pitchFamily="18" charset="0"/>
              </a:rPr>
              <a:t> </a:t>
            </a:r>
            <a:r>
              <a:rPr b="1" dirty="0">
                <a:solidFill>
                  <a:srgbClr val="0D0D0D"/>
                </a:solidFill>
                <a:latin typeface="Times New Roman" panose="02020603050405020304" pitchFamily="18" charset="0"/>
                <a:cs typeface="Times New Roman" panose="02020603050405020304" pitchFamily="18" charset="0"/>
              </a:rPr>
              <a:t>Requirements</a:t>
            </a:r>
            <a:endParaRPr>
              <a:latin typeface="Times New Roman" panose="02020603050405020304" pitchFamily="18" charset="0"/>
              <a:cs typeface="Times New Roman" panose="02020603050405020304" pitchFamily="18" charset="0"/>
            </a:endParaRPr>
          </a:p>
          <a:p>
            <a:pPr>
              <a:lnSpc>
                <a:spcPts val="2150"/>
              </a:lnSpc>
            </a:pPr>
            <a:r>
              <a:rPr b="0" dirty="0">
                <a:solidFill>
                  <a:srgbClr val="0D0D0D"/>
                </a:solidFill>
                <a:latin typeface="Times New Roman" panose="02020603050405020304" pitchFamily="18" charset="0"/>
                <a:cs typeface="Times New Roman" panose="02020603050405020304" pitchFamily="18" charset="0"/>
              </a:rPr>
              <a:t>References</a:t>
            </a:r>
            <a:endParaRPr>
              <a:latin typeface="Times New Roman" panose="02020603050405020304" pitchFamily="18" charset="0"/>
              <a:cs typeface="Times New Roman" panose="02020603050405020304" pitchFamily="18" charset="0"/>
            </a:endParaRPr>
          </a:p>
        </p:txBody>
      </p:sp>
      <p:sp>
        <p:nvSpPr>
          <p:cNvPr id="12" name="TextBox 11"/>
          <p:cNvSpPr txBox="1"/>
          <p:nvPr/>
        </p:nvSpPr>
        <p:spPr>
          <a:xfrm>
            <a:off x="350358" y="2193849"/>
            <a:ext cx="2247370" cy="368300"/>
          </a:xfrm>
          <a:prstGeom prst="rect">
            <a:avLst/>
          </a:prstGeom>
          <a:noFill/>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Sequence Diagram:</a:t>
            </a:r>
            <a:endParaRPr lang="en-US" b="0" i="0" baseline="0" dirty="0">
              <a:solidFill>
                <a:srgbClr val="00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4796790"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6846063" y="69078"/>
            <a:ext cx="2290762" cy="1938020"/>
          </a:xfrm>
          <a:prstGeom prst="rect">
            <a:avLst/>
          </a:prstGeom>
          <a:noFill/>
        </p:spPr>
        <p:txBody>
          <a:bodyPr wrap="square">
            <a:spAutoFit/>
          </a:bodyP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UML  Diagrams</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Screen shots</a:t>
            </a:r>
            <a:endParaRPr lang="en-US" sz="1400" dirty="0">
              <a:solidFill>
                <a:srgbClr val="000000"/>
              </a:solidFill>
              <a:latin typeface="Times New Roman" panose="02020603050405020304" pitchFamily="18" charset="0"/>
              <a:cs typeface="Times New Roman" panose="02020603050405020304" pitchFamily="18" charset="0"/>
              <a:sym typeface="+mn-ea"/>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b="0" i="0" baseline="0" dirty="0">
              <a:solidFill>
                <a:srgbClr val="000000"/>
              </a:solidFill>
              <a:latin typeface="Times New Roman" panose="02020603050405020304" pitchFamily="18" charset="0"/>
              <a:cs typeface="Times New Roman" panose="02020603050405020304" pitchFamily="18" charset="0"/>
            </a:endParaRPr>
          </a:p>
        </p:txBody>
      </p:sp>
      <p:pic>
        <p:nvPicPr>
          <p:cNvPr id="111" name="Content Placeholder 110"/>
          <p:cNvPicPr>
            <a:picLocks noGrp="1" noChangeAspect="1"/>
          </p:cNvPicPr>
          <p:nvPr>
            <p:ph sz="half" idx="2"/>
          </p:nvPr>
        </p:nvPicPr>
        <p:blipFill>
          <a:blip r:embed="rId1"/>
          <a:srcRect l="52403" t="59299" b="2094"/>
          <a:stretch>
            <a:fillRect/>
          </a:stretch>
        </p:blipFill>
        <p:spPr>
          <a:xfrm>
            <a:off x="2473960" y="2743200"/>
            <a:ext cx="4827905" cy="320484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685800"/>
            <a:ext cx="6095365" cy="565785"/>
          </a:xfrm>
          <a:prstGeom prst="rect">
            <a:avLst/>
          </a:prstGeom>
        </p:spPr>
        <p:txBody>
          <a:bodyPr vert="horz" wrap="square" lIns="0" tIns="12065" rIns="0" bIns="0" rtlCol="0">
            <a:spAutoFit/>
          </a:bodyPr>
          <a:lstStyle/>
          <a:p>
            <a:pPr marL="663575" marR="5080" indent="-651510" algn="l">
              <a:lnSpc>
                <a:spcPct val="100000"/>
              </a:lnSpc>
              <a:spcBef>
                <a:spcPts val="95"/>
              </a:spcBef>
            </a:pPr>
            <a:r>
              <a:rPr lang="en-US" sz="3600" b="1" dirty="0">
                <a:latin typeface="Times New Roman" panose="02020603050405020304" pitchFamily="18" charset="0"/>
                <a:cs typeface="Times New Roman" panose="02020603050405020304" pitchFamily="18" charset="0"/>
              </a:rPr>
              <a:t>UML Diagrams</a:t>
            </a:r>
            <a:endParaRPr sz="3600" b="1" dirty="0">
              <a:latin typeface="Times New Roman" panose="02020603050405020304" pitchFamily="18" charset="0"/>
              <a:cs typeface="Times New Roman" panose="02020603050405020304" pitchFamily="18" charset="0"/>
            </a:endParaRPr>
          </a:p>
        </p:txBody>
      </p:sp>
      <p:sp>
        <p:nvSpPr>
          <p:cNvPr id="5" name="object 5"/>
          <p:cNvSpPr txBox="1"/>
          <p:nvPr/>
        </p:nvSpPr>
        <p:spPr>
          <a:xfrm>
            <a:off x="4888103" y="307414"/>
            <a:ext cx="2780665" cy="1365885"/>
          </a:xfrm>
          <a:prstGeom prst="rect">
            <a:avLst/>
          </a:prstGeom>
        </p:spPr>
        <p:txBody>
          <a:bodyPr vert="horz" wrap="square" lIns="0" tIns="0" rIns="0" bIns="0" rtlCol="0">
            <a:spAutoFit/>
          </a:bodyPr>
          <a:lstStyle/>
          <a:p>
            <a:pPr>
              <a:lnSpc>
                <a:spcPts val="2055"/>
              </a:lnSpc>
            </a:pPr>
            <a:r>
              <a:rPr b="0" spc="-5" dirty="0">
                <a:solidFill>
                  <a:srgbClr val="0D0D0D"/>
                </a:solidFill>
                <a:latin typeface="Times New Roman" panose="02020603050405020304" pitchFamily="18" charset="0"/>
                <a:cs typeface="Times New Roman" panose="02020603050405020304" pitchFamily="18" charset="0"/>
              </a:rPr>
              <a:t>Introduction</a:t>
            </a:r>
            <a:endParaRPr>
              <a:latin typeface="Times New Roman" panose="02020603050405020304" pitchFamily="18" charset="0"/>
              <a:cs typeface="Times New Roman" panose="02020603050405020304" pitchFamily="18" charset="0"/>
            </a:endParaRPr>
          </a:p>
          <a:p>
            <a:pPr marR="864870">
              <a:lnSpc>
                <a:spcPct val="100000"/>
              </a:lnSpc>
            </a:pPr>
            <a:r>
              <a:rPr b="0" spc="-5" dirty="0">
                <a:solidFill>
                  <a:srgbClr val="0D0D0D"/>
                </a:solidFill>
                <a:latin typeface="Times New Roman" panose="02020603050405020304" pitchFamily="18" charset="0"/>
                <a:cs typeface="Times New Roman" panose="02020603050405020304" pitchFamily="18" charset="0"/>
              </a:rPr>
              <a:t>Existing System </a:t>
            </a:r>
            <a:r>
              <a:rPr b="0" dirty="0">
                <a:solidFill>
                  <a:srgbClr val="0D0D0D"/>
                </a:solidFill>
                <a:latin typeface="Times New Roman" panose="02020603050405020304" pitchFamily="18" charset="0"/>
                <a:cs typeface="Times New Roman" panose="02020603050405020304" pitchFamily="18" charset="0"/>
              </a:rPr>
              <a:t> </a:t>
            </a:r>
            <a:r>
              <a:rPr b="0" spc="-5" dirty="0">
                <a:solidFill>
                  <a:srgbClr val="0D0D0D"/>
                </a:solidFill>
                <a:latin typeface="Times New Roman" panose="02020603050405020304" pitchFamily="18" charset="0"/>
                <a:cs typeface="Times New Roman" panose="02020603050405020304" pitchFamily="18" charset="0"/>
              </a:rPr>
              <a:t>Proposed</a:t>
            </a:r>
            <a:r>
              <a:rPr b="0" spc="-70" dirty="0">
                <a:solidFill>
                  <a:srgbClr val="0D0D0D"/>
                </a:solidFill>
                <a:latin typeface="Times New Roman" panose="02020603050405020304" pitchFamily="18" charset="0"/>
                <a:cs typeface="Times New Roman" panose="02020603050405020304" pitchFamily="18" charset="0"/>
              </a:rPr>
              <a:t> </a:t>
            </a:r>
            <a:r>
              <a:rPr b="0" spc="-5" dirty="0">
                <a:solidFill>
                  <a:srgbClr val="0D0D0D"/>
                </a:solidFill>
                <a:latin typeface="Times New Roman" panose="02020603050405020304" pitchFamily="18" charset="0"/>
                <a:cs typeface="Times New Roman" panose="02020603050405020304" pitchFamily="18" charset="0"/>
              </a:rPr>
              <a:t>System</a:t>
            </a:r>
            <a:endParaRPr>
              <a:latin typeface="Times New Roman" panose="02020603050405020304" pitchFamily="18" charset="0"/>
              <a:cs typeface="Times New Roman" panose="02020603050405020304" pitchFamily="18" charset="0"/>
            </a:endParaRPr>
          </a:p>
          <a:p>
            <a:pPr>
              <a:lnSpc>
                <a:spcPts val="2150"/>
              </a:lnSpc>
              <a:spcBef>
                <a:spcPts val="25"/>
              </a:spcBef>
            </a:pPr>
            <a:r>
              <a:rPr b="1" spc="-5" dirty="0">
                <a:solidFill>
                  <a:srgbClr val="0D0D0D"/>
                </a:solidFill>
                <a:latin typeface="Times New Roman" panose="02020603050405020304" pitchFamily="18" charset="0"/>
                <a:cs typeface="Times New Roman" panose="02020603050405020304" pitchFamily="18" charset="0"/>
              </a:rPr>
              <a:t>Software</a:t>
            </a:r>
            <a:r>
              <a:rPr b="1" spc="-55" dirty="0">
                <a:solidFill>
                  <a:srgbClr val="0D0D0D"/>
                </a:solidFill>
                <a:latin typeface="Times New Roman" panose="02020603050405020304" pitchFamily="18" charset="0"/>
                <a:cs typeface="Times New Roman" panose="02020603050405020304" pitchFamily="18" charset="0"/>
              </a:rPr>
              <a:t> </a:t>
            </a:r>
            <a:r>
              <a:rPr b="1" dirty="0">
                <a:solidFill>
                  <a:srgbClr val="0D0D0D"/>
                </a:solidFill>
                <a:latin typeface="Times New Roman" panose="02020603050405020304" pitchFamily="18" charset="0"/>
                <a:cs typeface="Times New Roman" panose="02020603050405020304" pitchFamily="18" charset="0"/>
              </a:rPr>
              <a:t>Requirements</a:t>
            </a:r>
            <a:endParaRPr>
              <a:latin typeface="Times New Roman" panose="02020603050405020304" pitchFamily="18" charset="0"/>
              <a:cs typeface="Times New Roman" panose="02020603050405020304" pitchFamily="18" charset="0"/>
            </a:endParaRPr>
          </a:p>
          <a:p>
            <a:pPr>
              <a:lnSpc>
                <a:spcPts val="2150"/>
              </a:lnSpc>
            </a:pPr>
            <a:r>
              <a:rPr b="0" dirty="0">
                <a:solidFill>
                  <a:srgbClr val="0D0D0D"/>
                </a:solidFill>
                <a:latin typeface="Times New Roman" panose="02020603050405020304" pitchFamily="18" charset="0"/>
                <a:cs typeface="Times New Roman" panose="02020603050405020304" pitchFamily="18" charset="0"/>
              </a:rPr>
              <a:t>References</a:t>
            </a:r>
            <a:endParaRPr>
              <a:latin typeface="Times New Roman" panose="02020603050405020304" pitchFamily="18" charset="0"/>
              <a:cs typeface="Times New Roman" panose="02020603050405020304" pitchFamily="18" charset="0"/>
            </a:endParaRPr>
          </a:p>
        </p:txBody>
      </p:sp>
      <p:sp>
        <p:nvSpPr>
          <p:cNvPr id="11" name="TextBox 10"/>
          <p:cNvSpPr txBox="1"/>
          <p:nvPr/>
        </p:nvSpPr>
        <p:spPr>
          <a:xfrm>
            <a:off x="350358" y="2193849"/>
            <a:ext cx="2247370" cy="369332"/>
          </a:xfrm>
          <a:prstGeom prst="rect">
            <a:avLst/>
          </a:prstGeom>
          <a:noFill/>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Activity Diagram:</a:t>
            </a:r>
            <a:endParaRPr lang="en-US" b="0" i="0" baseline="0" dirty="0">
              <a:solidFill>
                <a:srgbClr val="00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4793615"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846063" y="69078"/>
            <a:ext cx="2290762" cy="1660525"/>
          </a:xfrm>
          <a:prstGeom prst="rect">
            <a:avLst/>
          </a:prstGeom>
          <a:noFill/>
        </p:spPr>
        <p:txBody>
          <a:bodyPr wrap="square">
            <a:spAutoFit/>
          </a:bodyP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UML  Diagrams</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Screen shots</a:t>
            </a:r>
            <a:endParaRPr lang="en-US" sz="1400" dirty="0">
              <a:solidFill>
                <a:srgbClr val="000000"/>
              </a:solidFill>
              <a:latin typeface="Times New Roman" panose="02020603050405020304" pitchFamily="18" charset="0"/>
              <a:cs typeface="Times New Roman" panose="02020603050405020304" pitchFamily="18" charset="0"/>
              <a:sym typeface="+mn-ea"/>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b="0" i="0" baseline="0" dirty="0">
              <a:solidFill>
                <a:srgbClr val="000000"/>
              </a:solidFill>
              <a:latin typeface="Times New Roman" panose="02020603050405020304" pitchFamily="18" charset="0"/>
              <a:cs typeface="Times New Roman" panose="02020603050405020304" pitchFamily="18" charset="0"/>
            </a:endParaRPr>
          </a:p>
        </p:txBody>
      </p:sp>
      <p:pic>
        <p:nvPicPr>
          <p:cNvPr id="112" name="Content Placeholder 111"/>
          <p:cNvPicPr>
            <a:picLocks noGrp="1" noChangeAspect="1"/>
          </p:cNvPicPr>
          <p:nvPr>
            <p:ph sz="half" idx="2"/>
          </p:nvPr>
        </p:nvPicPr>
        <p:blipFill>
          <a:blip r:embed="rId1"/>
          <a:srcRect l="51980" b="43825"/>
          <a:stretch>
            <a:fillRect/>
          </a:stretch>
        </p:blipFill>
        <p:spPr>
          <a:xfrm>
            <a:off x="3109595" y="2223770"/>
            <a:ext cx="3843655" cy="450532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381000"/>
            <a:ext cx="2497455" cy="873760"/>
          </a:xfrm>
          <a:prstGeom prst="rect">
            <a:avLst/>
          </a:prstGeom>
        </p:spPr>
        <p:txBody>
          <a:bodyPr vert="horz" wrap="square" lIns="0" tIns="12065" rIns="0" bIns="0" rtlCol="0">
            <a:spAutoFit/>
          </a:bodyPr>
          <a:lstStyle/>
          <a:p>
            <a:pPr marL="663575" marR="5080" indent="-651510" algn="ctr">
              <a:spcBef>
                <a:spcPts val="95"/>
              </a:spcBef>
            </a:pPr>
            <a:r>
              <a:rPr lang="en-US" sz="3600" b="1" spc="-5" dirty="0">
                <a:solidFill>
                  <a:srgbClr val="0D0D0D"/>
                </a:solidFill>
                <a:latin typeface="Times New Roman" panose="02020603050405020304" pitchFamily="18" charset="0"/>
                <a:cs typeface="Times New Roman" panose="02020603050405020304" pitchFamily="18" charset="0"/>
              </a:rPr>
              <a:t>Screenshots</a:t>
            </a:r>
            <a:r>
              <a:rPr lang="en-US" sz="2800" b="1" spc="-5" dirty="0">
                <a:solidFill>
                  <a:srgbClr val="0D0D0D"/>
                </a:solidFill>
                <a:latin typeface="Times New Roman" panose="02020603050405020304" pitchFamily="18" charset="0"/>
                <a:cs typeface="Times New Roman" panose="02020603050405020304" pitchFamily="18" charset="0"/>
              </a:rPr>
              <a:t> </a:t>
            </a:r>
            <a:br>
              <a:rPr lang="en-US" sz="2000" b="1" spc="-434" dirty="0">
                <a:solidFill>
                  <a:srgbClr val="0D0D0D"/>
                </a:solidFill>
                <a:latin typeface="Times New Roman" panose="02020603050405020304" pitchFamily="18" charset="0"/>
                <a:cs typeface="Times New Roman" panose="02020603050405020304" pitchFamily="18" charset="0"/>
              </a:rPr>
            </a:br>
            <a:endParaRPr sz="2000" b="1"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1"/>
          </p:nvPr>
        </p:nvSpPr>
        <p:spPr>
          <a:xfrm>
            <a:off x="403859" y="2080387"/>
            <a:ext cx="8336280" cy="1661795"/>
          </a:xfrm>
        </p:spPr>
        <p:txBody>
          <a:bodyPr/>
          <a:lstStyle/>
          <a:p>
            <a:r>
              <a:rPr lang="en-US" sz="1800" dirty="0">
                <a:sym typeface="+mn-ea"/>
              </a:rPr>
              <a:t>The dataset is loaded into the R Software using the function read.csv() and pre-processing is done. It works based on extracting best features by comparing original attribute’s importance. It eliminates all irrelevant features to stabilize the performance of the test. Below is the delivery Dataset</a:t>
            </a:r>
            <a:endParaRPr lang="en-US" sz="1800" dirty="0"/>
          </a:p>
          <a:p>
            <a:endParaRPr lang="en-US" sz="1800"/>
          </a:p>
        </p:txBody>
      </p:sp>
      <p:sp>
        <p:nvSpPr>
          <p:cNvPr id="5" name="object 5"/>
          <p:cNvSpPr txBox="1"/>
          <p:nvPr/>
        </p:nvSpPr>
        <p:spPr>
          <a:xfrm>
            <a:off x="4888103" y="307414"/>
            <a:ext cx="2780665" cy="1371600"/>
          </a:xfrm>
          <a:prstGeom prst="rect">
            <a:avLst/>
          </a:prstGeom>
        </p:spPr>
        <p:txBody>
          <a:bodyPr vert="horz" wrap="square" lIns="0" tIns="0" rIns="0" bIns="0" rtlCol="0">
            <a:spAutoFit/>
          </a:bodyPr>
          <a:lstStyle/>
          <a:p>
            <a:pPr>
              <a:lnSpc>
                <a:spcPts val="2055"/>
              </a:lnSpc>
            </a:pPr>
            <a:r>
              <a:rPr sz="1800" b="0" spc="-5" dirty="0">
                <a:solidFill>
                  <a:srgbClr val="0D0D0D"/>
                </a:solidFill>
                <a:latin typeface="Times New Roman" panose="02020603050405020304" pitchFamily="18" charset="0"/>
                <a:cs typeface="Times New Roman" panose="02020603050405020304" pitchFamily="18" charset="0"/>
              </a:rPr>
              <a:t>Introduction</a:t>
            </a:r>
            <a:endParaRPr sz="1800">
              <a:latin typeface="Times New Roman" panose="02020603050405020304" pitchFamily="18" charset="0"/>
              <a:cs typeface="Times New Roman" panose="02020603050405020304" pitchFamily="18" charset="0"/>
            </a:endParaRPr>
          </a:p>
          <a:p>
            <a:pPr marR="864870">
              <a:lnSpc>
                <a:spcPct val="100000"/>
              </a:lnSpc>
            </a:pPr>
            <a:r>
              <a:rPr sz="1800" b="0" spc="-5" dirty="0">
                <a:solidFill>
                  <a:srgbClr val="0D0D0D"/>
                </a:solidFill>
                <a:latin typeface="Times New Roman" panose="02020603050405020304" pitchFamily="18" charset="0"/>
                <a:cs typeface="Times New Roman" panose="02020603050405020304" pitchFamily="18" charset="0"/>
              </a:rPr>
              <a:t>Existing System </a:t>
            </a:r>
            <a:r>
              <a:rPr sz="1800" b="0" dirty="0">
                <a:solidFill>
                  <a:srgbClr val="0D0D0D"/>
                </a:solidFill>
                <a:latin typeface="Times New Roman" panose="02020603050405020304" pitchFamily="18" charset="0"/>
                <a:cs typeface="Times New Roman" panose="02020603050405020304" pitchFamily="18" charset="0"/>
              </a:rPr>
              <a:t> </a:t>
            </a:r>
            <a:r>
              <a:rPr sz="1800" b="0" spc="-5" dirty="0">
                <a:solidFill>
                  <a:srgbClr val="0D0D0D"/>
                </a:solidFill>
                <a:latin typeface="Times New Roman" panose="02020603050405020304" pitchFamily="18" charset="0"/>
                <a:cs typeface="Times New Roman" panose="02020603050405020304" pitchFamily="18" charset="0"/>
              </a:rPr>
              <a:t>Proposed</a:t>
            </a:r>
            <a:r>
              <a:rPr sz="1800" b="0" spc="-70" dirty="0">
                <a:solidFill>
                  <a:srgbClr val="0D0D0D"/>
                </a:solidFill>
                <a:latin typeface="Times New Roman" panose="02020603050405020304" pitchFamily="18" charset="0"/>
                <a:cs typeface="Times New Roman" panose="02020603050405020304" pitchFamily="18" charset="0"/>
              </a:rPr>
              <a:t> </a:t>
            </a:r>
            <a:r>
              <a:rPr sz="1800" b="0" spc="-5" dirty="0">
                <a:solidFill>
                  <a:srgbClr val="0D0D0D"/>
                </a:solidFill>
                <a:latin typeface="Times New Roman" panose="02020603050405020304" pitchFamily="18" charset="0"/>
                <a:cs typeface="Times New Roman" panose="02020603050405020304" pitchFamily="18" charset="0"/>
              </a:rPr>
              <a:t>System</a:t>
            </a:r>
            <a:endParaRPr sz="1800">
              <a:latin typeface="Times New Roman" panose="02020603050405020304" pitchFamily="18" charset="0"/>
              <a:cs typeface="Times New Roman" panose="02020603050405020304" pitchFamily="18" charset="0"/>
            </a:endParaRPr>
          </a:p>
          <a:p>
            <a:pPr>
              <a:lnSpc>
                <a:spcPts val="2150"/>
              </a:lnSpc>
              <a:spcBef>
                <a:spcPts val="25"/>
              </a:spcBef>
            </a:pPr>
            <a:r>
              <a:rPr sz="1800" b="1" spc="-5" dirty="0">
                <a:solidFill>
                  <a:srgbClr val="0D0D0D"/>
                </a:solidFill>
                <a:latin typeface="Times New Roman" panose="02020603050405020304" pitchFamily="18" charset="0"/>
                <a:cs typeface="Times New Roman" panose="02020603050405020304" pitchFamily="18" charset="0"/>
              </a:rPr>
              <a:t>Software</a:t>
            </a:r>
            <a:r>
              <a:rPr sz="1800" b="1" spc="-55" dirty="0">
                <a:solidFill>
                  <a:srgbClr val="0D0D0D"/>
                </a:solidFill>
                <a:latin typeface="Times New Roman" panose="02020603050405020304" pitchFamily="18" charset="0"/>
                <a:cs typeface="Times New Roman" panose="02020603050405020304" pitchFamily="18" charset="0"/>
              </a:rPr>
              <a:t> </a:t>
            </a:r>
            <a:r>
              <a:rPr sz="1800" b="1" dirty="0">
                <a:solidFill>
                  <a:srgbClr val="0D0D0D"/>
                </a:solidFill>
                <a:latin typeface="Times New Roman" panose="02020603050405020304" pitchFamily="18" charset="0"/>
                <a:cs typeface="Times New Roman" panose="02020603050405020304" pitchFamily="18" charset="0"/>
              </a:rPr>
              <a:t>Requirements</a:t>
            </a:r>
            <a:endParaRPr sz="1800">
              <a:latin typeface="Times New Roman" panose="02020603050405020304" pitchFamily="18" charset="0"/>
              <a:cs typeface="Times New Roman" panose="02020603050405020304" pitchFamily="18" charset="0"/>
            </a:endParaRPr>
          </a:p>
          <a:p>
            <a:pPr>
              <a:lnSpc>
                <a:spcPts val="2150"/>
              </a:lnSpc>
            </a:pPr>
            <a:r>
              <a:rPr sz="1800" b="0" dirty="0">
                <a:solidFill>
                  <a:srgbClr val="0D0D0D"/>
                </a:solidFill>
                <a:latin typeface="Times New Roman" panose="02020603050405020304" pitchFamily="18" charset="0"/>
                <a:cs typeface="Times New Roman" panose="02020603050405020304" pitchFamily="18" charset="0"/>
              </a:rPr>
              <a:t>References</a:t>
            </a:r>
            <a:endParaRPr sz="1800">
              <a:latin typeface="Times New Roman" panose="02020603050405020304" pitchFamily="18" charset="0"/>
              <a:cs typeface="Times New Roman" panose="02020603050405020304" pitchFamily="18" charset="0"/>
            </a:endParaRPr>
          </a:p>
        </p:txBody>
      </p:sp>
      <p:sp>
        <p:nvSpPr>
          <p:cNvPr id="11" name="Rectangle 10"/>
          <p:cNvSpPr/>
          <p:nvPr/>
        </p:nvSpPr>
        <p:spPr>
          <a:xfrm>
            <a:off x="4793425"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6846063" y="69078"/>
            <a:ext cx="2290762" cy="1938020"/>
          </a:xfrm>
          <a:prstGeom prst="rect">
            <a:avLst/>
          </a:prstGeom>
          <a:noFill/>
        </p:spPr>
        <p:txBody>
          <a:bodyPr wrap="square">
            <a:spAutoFit/>
          </a:bodyP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1" dirty="0">
                <a:solidFill>
                  <a:srgbClr val="000000"/>
                </a:solidFill>
                <a:latin typeface="Times New Roman" panose="02020603050405020304" pitchFamily="18" charset="0"/>
                <a:cs typeface="Times New Roman" panose="02020603050405020304" pitchFamily="18" charset="0"/>
                <a:sym typeface="+mn-ea"/>
              </a:rPr>
              <a:t>Screen shots</a:t>
            </a:r>
            <a:endParaRPr lang="en-US" sz="1400" b="1" dirty="0">
              <a:solidFill>
                <a:srgbClr val="000000"/>
              </a:solidFill>
              <a:latin typeface="Times New Roman" panose="02020603050405020304" pitchFamily="18" charset="0"/>
              <a:cs typeface="Times New Roman" panose="02020603050405020304" pitchFamily="18" charset="0"/>
              <a:sym typeface="+mn-ea"/>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2050" name="Picture 2"/>
          <p:cNvPicPr>
            <a:picLocks noGrp="1" noChangeAspect="1" noChangeArrowheads="1"/>
          </p:cNvPicPr>
          <p:nvPr>
            <p:ph sz="half" idx="4294967295"/>
          </p:nvPr>
        </p:nvPicPr>
        <p:blipFill>
          <a:blip r:embed="rId1" cstate="print">
            <a:extLst>
              <a:ext uri="{28A0092B-C50C-407E-A947-70E740481C1C}">
                <a14:useLocalDpi xmlns:a14="http://schemas.microsoft.com/office/drawing/2010/main" val="0"/>
              </a:ext>
            </a:extLst>
          </a:blip>
          <a:srcRect/>
          <a:stretch>
            <a:fillRect/>
          </a:stretch>
        </p:blipFill>
        <p:spPr bwMode="auto">
          <a:xfrm>
            <a:off x="1143000" y="3505200"/>
            <a:ext cx="7042785" cy="3115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3150" y="457200"/>
            <a:ext cx="2645410" cy="873760"/>
          </a:xfrm>
          <a:prstGeom prst="rect">
            <a:avLst/>
          </a:prstGeom>
        </p:spPr>
        <p:txBody>
          <a:bodyPr vert="horz" wrap="square" lIns="0" tIns="12065" rIns="0" bIns="0" rtlCol="0">
            <a:spAutoFit/>
          </a:bodyPr>
          <a:lstStyle/>
          <a:p>
            <a:pPr marL="663575" marR="5080" indent="-651510" algn="ctr">
              <a:spcBef>
                <a:spcPts val="95"/>
              </a:spcBef>
            </a:pPr>
            <a:r>
              <a:rPr lang="en-US" sz="3600" b="1" spc="-5" dirty="0">
                <a:solidFill>
                  <a:srgbClr val="0D0D0D"/>
                </a:solidFill>
                <a:latin typeface="Times New Roman" panose="02020603050405020304" pitchFamily="18" charset="0"/>
                <a:cs typeface="Times New Roman" panose="02020603050405020304" pitchFamily="18" charset="0"/>
              </a:rPr>
              <a:t>Screenshots</a:t>
            </a:r>
            <a:r>
              <a:rPr lang="en-US" sz="2800" b="1" spc="-5" dirty="0">
                <a:solidFill>
                  <a:srgbClr val="0D0D0D"/>
                </a:solidFill>
                <a:latin typeface="Times New Roman" panose="02020603050405020304" pitchFamily="18" charset="0"/>
                <a:cs typeface="Times New Roman" panose="02020603050405020304" pitchFamily="18" charset="0"/>
              </a:rPr>
              <a:t> </a:t>
            </a:r>
            <a:br>
              <a:rPr lang="en-US" sz="2000" b="1" spc="-434" dirty="0">
                <a:solidFill>
                  <a:srgbClr val="0D0D0D"/>
                </a:solidFill>
                <a:latin typeface="Times New Roman" panose="02020603050405020304" pitchFamily="18" charset="0"/>
                <a:cs typeface="Times New Roman" panose="02020603050405020304" pitchFamily="18" charset="0"/>
              </a:rPr>
            </a:br>
            <a:endParaRPr sz="2000" b="1" dirty="0">
              <a:latin typeface="Times New Roman" panose="02020603050405020304" pitchFamily="18" charset="0"/>
              <a:cs typeface="Times New Roman" panose="02020603050405020304" pitchFamily="18" charset="0"/>
            </a:endParaRPr>
          </a:p>
        </p:txBody>
      </p:sp>
      <p:sp>
        <p:nvSpPr>
          <p:cNvPr id="5" name="object 5"/>
          <p:cNvSpPr txBox="1"/>
          <p:nvPr/>
        </p:nvSpPr>
        <p:spPr>
          <a:xfrm>
            <a:off x="4888103" y="307414"/>
            <a:ext cx="2780665" cy="1365885"/>
          </a:xfrm>
          <a:prstGeom prst="rect">
            <a:avLst/>
          </a:prstGeom>
        </p:spPr>
        <p:txBody>
          <a:bodyPr vert="horz" wrap="square" lIns="0" tIns="0" rIns="0" bIns="0" rtlCol="0">
            <a:spAutoFit/>
          </a:bodyPr>
          <a:lstStyle/>
          <a:p>
            <a:pPr>
              <a:lnSpc>
                <a:spcPts val="2055"/>
              </a:lnSpc>
            </a:pPr>
            <a:r>
              <a:rPr sz="1800" b="0" spc="-5" dirty="0">
                <a:solidFill>
                  <a:srgbClr val="0D0D0D"/>
                </a:solidFill>
                <a:latin typeface="Times New Roman" panose="02020603050405020304" pitchFamily="18" charset="0"/>
                <a:cs typeface="Times New Roman" panose="02020603050405020304" pitchFamily="18" charset="0"/>
              </a:rPr>
              <a:t>Introduction</a:t>
            </a:r>
            <a:endParaRPr sz="1800">
              <a:latin typeface="Times New Roman" panose="02020603050405020304" pitchFamily="18" charset="0"/>
              <a:cs typeface="Times New Roman" panose="02020603050405020304" pitchFamily="18" charset="0"/>
            </a:endParaRPr>
          </a:p>
          <a:p>
            <a:pPr marR="864870">
              <a:lnSpc>
                <a:spcPct val="100000"/>
              </a:lnSpc>
            </a:pPr>
            <a:r>
              <a:rPr sz="1800" b="0" spc="-5" dirty="0">
                <a:solidFill>
                  <a:srgbClr val="0D0D0D"/>
                </a:solidFill>
                <a:latin typeface="Times New Roman" panose="02020603050405020304" pitchFamily="18" charset="0"/>
                <a:cs typeface="Times New Roman" panose="02020603050405020304" pitchFamily="18" charset="0"/>
              </a:rPr>
              <a:t>Existing System </a:t>
            </a:r>
            <a:r>
              <a:rPr sz="1800" b="0" dirty="0">
                <a:solidFill>
                  <a:srgbClr val="0D0D0D"/>
                </a:solidFill>
                <a:latin typeface="Times New Roman" panose="02020603050405020304" pitchFamily="18" charset="0"/>
                <a:cs typeface="Times New Roman" panose="02020603050405020304" pitchFamily="18" charset="0"/>
              </a:rPr>
              <a:t> </a:t>
            </a:r>
            <a:r>
              <a:rPr sz="1800" b="0" spc="-5" dirty="0">
                <a:solidFill>
                  <a:srgbClr val="0D0D0D"/>
                </a:solidFill>
                <a:latin typeface="Times New Roman" panose="02020603050405020304" pitchFamily="18" charset="0"/>
                <a:cs typeface="Times New Roman" panose="02020603050405020304" pitchFamily="18" charset="0"/>
              </a:rPr>
              <a:t>Proposed</a:t>
            </a:r>
            <a:r>
              <a:rPr sz="1800" b="0" spc="-70" dirty="0">
                <a:solidFill>
                  <a:srgbClr val="0D0D0D"/>
                </a:solidFill>
                <a:latin typeface="Times New Roman" panose="02020603050405020304" pitchFamily="18" charset="0"/>
                <a:cs typeface="Times New Roman" panose="02020603050405020304" pitchFamily="18" charset="0"/>
              </a:rPr>
              <a:t> </a:t>
            </a:r>
            <a:r>
              <a:rPr sz="1800" b="0" spc="-5" dirty="0">
                <a:solidFill>
                  <a:srgbClr val="0D0D0D"/>
                </a:solidFill>
                <a:latin typeface="Times New Roman" panose="02020603050405020304" pitchFamily="18" charset="0"/>
                <a:cs typeface="Times New Roman" panose="02020603050405020304" pitchFamily="18" charset="0"/>
              </a:rPr>
              <a:t>System</a:t>
            </a:r>
            <a:endParaRPr sz="1800">
              <a:latin typeface="Times New Roman" panose="02020603050405020304" pitchFamily="18" charset="0"/>
              <a:cs typeface="Times New Roman" panose="02020603050405020304" pitchFamily="18" charset="0"/>
            </a:endParaRPr>
          </a:p>
          <a:p>
            <a:pPr>
              <a:lnSpc>
                <a:spcPts val="2150"/>
              </a:lnSpc>
              <a:spcBef>
                <a:spcPts val="25"/>
              </a:spcBef>
            </a:pPr>
            <a:r>
              <a:rPr sz="1800" b="1" spc="-5" dirty="0">
                <a:solidFill>
                  <a:srgbClr val="0D0D0D"/>
                </a:solidFill>
                <a:latin typeface="Times New Roman" panose="02020603050405020304" pitchFamily="18" charset="0"/>
                <a:cs typeface="Times New Roman" panose="02020603050405020304" pitchFamily="18" charset="0"/>
              </a:rPr>
              <a:t>Software</a:t>
            </a:r>
            <a:r>
              <a:rPr sz="1800" b="1" spc="-55" dirty="0">
                <a:solidFill>
                  <a:srgbClr val="0D0D0D"/>
                </a:solidFill>
                <a:latin typeface="Times New Roman" panose="02020603050405020304" pitchFamily="18" charset="0"/>
                <a:cs typeface="Times New Roman" panose="02020603050405020304" pitchFamily="18" charset="0"/>
              </a:rPr>
              <a:t> </a:t>
            </a:r>
            <a:r>
              <a:rPr sz="1800" b="1" dirty="0">
                <a:solidFill>
                  <a:srgbClr val="0D0D0D"/>
                </a:solidFill>
                <a:latin typeface="Times New Roman" panose="02020603050405020304" pitchFamily="18" charset="0"/>
                <a:cs typeface="Times New Roman" panose="02020603050405020304" pitchFamily="18" charset="0"/>
              </a:rPr>
              <a:t>Requirements</a:t>
            </a:r>
            <a:endParaRPr sz="1800">
              <a:latin typeface="Times New Roman" panose="02020603050405020304" pitchFamily="18" charset="0"/>
              <a:cs typeface="Times New Roman" panose="02020603050405020304" pitchFamily="18" charset="0"/>
            </a:endParaRPr>
          </a:p>
          <a:p>
            <a:pPr>
              <a:lnSpc>
                <a:spcPts val="2150"/>
              </a:lnSpc>
            </a:pPr>
            <a:r>
              <a:rPr sz="1800" b="0" dirty="0">
                <a:solidFill>
                  <a:srgbClr val="0D0D0D"/>
                </a:solidFill>
                <a:latin typeface="Times New Roman" panose="02020603050405020304" pitchFamily="18" charset="0"/>
                <a:cs typeface="Times New Roman" panose="02020603050405020304" pitchFamily="18" charset="0"/>
              </a:rPr>
              <a:t>References</a:t>
            </a:r>
            <a:endParaRPr sz="1800">
              <a:latin typeface="Times New Roman" panose="02020603050405020304" pitchFamily="18" charset="0"/>
              <a:cs typeface="Times New Roman" panose="02020603050405020304" pitchFamily="18" charset="0"/>
            </a:endParaRPr>
          </a:p>
        </p:txBody>
      </p:sp>
      <p:sp>
        <p:nvSpPr>
          <p:cNvPr id="11" name="Rectangle 10"/>
          <p:cNvSpPr/>
          <p:nvPr/>
        </p:nvSpPr>
        <p:spPr>
          <a:xfrm>
            <a:off x="4801235" y="-635"/>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6858128" y="20818"/>
            <a:ext cx="2290762" cy="2153285"/>
          </a:xfrm>
          <a:prstGeom prst="rect">
            <a:avLst/>
          </a:prstGeom>
          <a:noFill/>
        </p:spPr>
        <p:txBody>
          <a:bodyPr wrap="square">
            <a:spAutoFit/>
          </a:bodyPr>
          <a:lstStyle/>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1"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333307" y="2072626"/>
            <a:ext cx="2247370" cy="368300"/>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cs typeface="Times New Roman" panose="02020603050405020304" pitchFamily="18" charset="0"/>
              </a:rPr>
              <a:t>Matches Dataset</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3074" name="Picture 2"/>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bwMode="auto">
          <a:xfrm>
            <a:off x="457200" y="3009900"/>
            <a:ext cx="6659880" cy="2719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722" y="762000"/>
            <a:ext cx="3916679" cy="873957"/>
          </a:xfrm>
          <a:prstGeom prst="rect">
            <a:avLst/>
          </a:prstGeom>
        </p:spPr>
        <p:txBody>
          <a:bodyPr vert="horz" wrap="square" lIns="0" tIns="12065" rIns="0" bIns="0" rtlCol="0">
            <a:spAutoFit/>
          </a:bodyPr>
          <a:lstStyle/>
          <a:p>
            <a:pPr marL="663575" marR="5080" indent="-651510" algn="ctr">
              <a:spcBef>
                <a:spcPts val="95"/>
              </a:spcBef>
            </a:pPr>
            <a:r>
              <a:rPr lang="en-US" sz="3600" b="1" spc="-5" dirty="0">
                <a:solidFill>
                  <a:srgbClr val="0D0D0D"/>
                </a:solidFill>
                <a:latin typeface="Times New Roman" panose="02020603050405020304" pitchFamily="18" charset="0"/>
                <a:cs typeface="Times New Roman" panose="02020603050405020304" pitchFamily="18" charset="0"/>
              </a:rPr>
              <a:t>Screenshots</a:t>
            </a:r>
            <a:r>
              <a:rPr lang="en-US" sz="2800" b="1" spc="-5" dirty="0">
                <a:solidFill>
                  <a:srgbClr val="0D0D0D"/>
                </a:solidFill>
                <a:latin typeface="Times New Roman" panose="02020603050405020304" pitchFamily="18" charset="0"/>
                <a:cs typeface="Times New Roman" panose="02020603050405020304" pitchFamily="18" charset="0"/>
              </a:rPr>
              <a:t> </a:t>
            </a:r>
            <a:br>
              <a:rPr lang="en-US" sz="2000" b="1" spc="-434" dirty="0">
                <a:solidFill>
                  <a:srgbClr val="0D0D0D"/>
                </a:solidFill>
                <a:latin typeface="Times New Roman" panose="02020603050405020304" pitchFamily="18" charset="0"/>
                <a:cs typeface="Times New Roman" panose="02020603050405020304" pitchFamily="18" charset="0"/>
              </a:rPr>
            </a:br>
            <a:endParaRPr sz="2000" b="1" dirty="0">
              <a:latin typeface="Times New Roman" panose="02020603050405020304" pitchFamily="18" charset="0"/>
              <a:cs typeface="Times New Roman" panose="02020603050405020304" pitchFamily="18" charset="0"/>
            </a:endParaRPr>
          </a:p>
        </p:txBody>
      </p:sp>
      <p:sp>
        <p:nvSpPr>
          <p:cNvPr id="5" name="object 5"/>
          <p:cNvSpPr txBox="1"/>
          <p:nvPr/>
        </p:nvSpPr>
        <p:spPr>
          <a:xfrm>
            <a:off x="4888103" y="307414"/>
            <a:ext cx="2780665" cy="1365885"/>
          </a:xfrm>
          <a:prstGeom prst="rect">
            <a:avLst/>
          </a:prstGeom>
        </p:spPr>
        <p:txBody>
          <a:bodyPr vert="horz" wrap="square" lIns="0" tIns="0" rIns="0" bIns="0" rtlCol="0">
            <a:spAutoFit/>
          </a:bodyPr>
          <a:lstStyle/>
          <a:p>
            <a:pPr>
              <a:lnSpc>
                <a:spcPts val="2055"/>
              </a:lnSpc>
            </a:pPr>
            <a:r>
              <a:rPr sz="1800" b="0" spc="-5" dirty="0">
                <a:solidFill>
                  <a:srgbClr val="0D0D0D"/>
                </a:solidFill>
                <a:latin typeface="Times New Roman" panose="02020603050405020304" pitchFamily="18" charset="0"/>
                <a:cs typeface="Times New Roman" panose="02020603050405020304" pitchFamily="18" charset="0"/>
              </a:rPr>
              <a:t>Introduction</a:t>
            </a:r>
            <a:endParaRPr sz="1800">
              <a:latin typeface="Times New Roman" panose="02020603050405020304" pitchFamily="18" charset="0"/>
              <a:cs typeface="Times New Roman" panose="02020603050405020304" pitchFamily="18" charset="0"/>
            </a:endParaRPr>
          </a:p>
          <a:p>
            <a:pPr marR="864870">
              <a:lnSpc>
                <a:spcPct val="100000"/>
              </a:lnSpc>
            </a:pPr>
            <a:r>
              <a:rPr sz="1800" b="0" spc="-5" dirty="0">
                <a:solidFill>
                  <a:srgbClr val="0D0D0D"/>
                </a:solidFill>
                <a:latin typeface="Times New Roman" panose="02020603050405020304" pitchFamily="18" charset="0"/>
                <a:cs typeface="Times New Roman" panose="02020603050405020304" pitchFamily="18" charset="0"/>
              </a:rPr>
              <a:t>Existing System </a:t>
            </a:r>
            <a:r>
              <a:rPr sz="1800" b="0" dirty="0">
                <a:solidFill>
                  <a:srgbClr val="0D0D0D"/>
                </a:solidFill>
                <a:latin typeface="Times New Roman" panose="02020603050405020304" pitchFamily="18" charset="0"/>
                <a:cs typeface="Times New Roman" panose="02020603050405020304" pitchFamily="18" charset="0"/>
              </a:rPr>
              <a:t> </a:t>
            </a:r>
            <a:r>
              <a:rPr sz="1800" b="0" spc="-5" dirty="0">
                <a:solidFill>
                  <a:srgbClr val="0D0D0D"/>
                </a:solidFill>
                <a:latin typeface="Times New Roman" panose="02020603050405020304" pitchFamily="18" charset="0"/>
                <a:cs typeface="Times New Roman" panose="02020603050405020304" pitchFamily="18" charset="0"/>
              </a:rPr>
              <a:t>Proposed</a:t>
            </a:r>
            <a:r>
              <a:rPr sz="1800" b="0" spc="-70" dirty="0">
                <a:solidFill>
                  <a:srgbClr val="0D0D0D"/>
                </a:solidFill>
                <a:latin typeface="Times New Roman" panose="02020603050405020304" pitchFamily="18" charset="0"/>
                <a:cs typeface="Times New Roman" panose="02020603050405020304" pitchFamily="18" charset="0"/>
              </a:rPr>
              <a:t> </a:t>
            </a:r>
            <a:r>
              <a:rPr sz="1800" b="0" spc="-5" dirty="0">
                <a:solidFill>
                  <a:srgbClr val="0D0D0D"/>
                </a:solidFill>
                <a:latin typeface="Times New Roman" panose="02020603050405020304" pitchFamily="18" charset="0"/>
                <a:cs typeface="Times New Roman" panose="02020603050405020304" pitchFamily="18" charset="0"/>
              </a:rPr>
              <a:t>System</a:t>
            </a:r>
            <a:endParaRPr sz="1800">
              <a:latin typeface="Times New Roman" panose="02020603050405020304" pitchFamily="18" charset="0"/>
              <a:cs typeface="Times New Roman" panose="02020603050405020304" pitchFamily="18" charset="0"/>
            </a:endParaRPr>
          </a:p>
          <a:p>
            <a:pPr>
              <a:lnSpc>
                <a:spcPts val="2150"/>
              </a:lnSpc>
              <a:spcBef>
                <a:spcPts val="25"/>
              </a:spcBef>
            </a:pPr>
            <a:r>
              <a:rPr sz="1800" b="1" spc="-5" dirty="0">
                <a:solidFill>
                  <a:srgbClr val="0D0D0D"/>
                </a:solidFill>
                <a:latin typeface="Times New Roman" panose="02020603050405020304" pitchFamily="18" charset="0"/>
                <a:cs typeface="Times New Roman" panose="02020603050405020304" pitchFamily="18" charset="0"/>
              </a:rPr>
              <a:t>Software</a:t>
            </a:r>
            <a:r>
              <a:rPr sz="1800" b="1" spc="-55" dirty="0">
                <a:solidFill>
                  <a:srgbClr val="0D0D0D"/>
                </a:solidFill>
                <a:latin typeface="Times New Roman" panose="02020603050405020304" pitchFamily="18" charset="0"/>
                <a:cs typeface="Times New Roman" panose="02020603050405020304" pitchFamily="18" charset="0"/>
              </a:rPr>
              <a:t> </a:t>
            </a:r>
            <a:r>
              <a:rPr sz="1800" b="1" dirty="0">
                <a:solidFill>
                  <a:srgbClr val="0D0D0D"/>
                </a:solidFill>
                <a:latin typeface="Times New Roman" panose="02020603050405020304" pitchFamily="18" charset="0"/>
                <a:cs typeface="Times New Roman" panose="02020603050405020304" pitchFamily="18" charset="0"/>
              </a:rPr>
              <a:t>Requirements</a:t>
            </a:r>
            <a:endParaRPr sz="1800">
              <a:latin typeface="Times New Roman" panose="02020603050405020304" pitchFamily="18" charset="0"/>
              <a:cs typeface="Times New Roman" panose="02020603050405020304" pitchFamily="18" charset="0"/>
            </a:endParaRPr>
          </a:p>
          <a:p>
            <a:pPr>
              <a:lnSpc>
                <a:spcPts val="2150"/>
              </a:lnSpc>
            </a:pPr>
            <a:r>
              <a:rPr sz="1800" b="0" dirty="0">
                <a:solidFill>
                  <a:srgbClr val="0D0D0D"/>
                </a:solidFill>
                <a:latin typeface="Times New Roman" panose="02020603050405020304" pitchFamily="18" charset="0"/>
                <a:cs typeface="Times New Roman" panose="02020603050405020304" pitchFamily="18" charset="0"/>
              </a:rPr>
              <a:t>References</a:t>
            </a:r>
            <a:endParaRPr sz="1800">
              <a:latin typeface="Times New Roman" panose="02020603050405020304" pitchFamily="18" charset="0"/>
              <a:cs typeface="Times New Roman" panose="02020603050405020304" pitchFamily="18" charset="0"/>
            </a:endParaRPr>
          </a:p>
        </p:txBody>
      </p:sp>
      <p:grpSp>
        <p:nvGrpSpPr>
          <p:cNvPr id="6" name="object 6"/>
          <p:cNvGrpSpPr/>
          <p:nvPr/>
        </p:nvGrpSpPr>
        <p:grpSpPr>
          <a:xfrm>
            <a:off x="4784090" y="0"/>
            <a:ext cx="4368800" cy="1997710"/>
            <a:chOff x="4784090" y="0"/>
            <a:chExt cx="4368800" cy="2006600"/>
          </a:xfrm>
        </p:grpSpPr>
        <p:sp>
          <p:nvSpPr>
            <p:cNvPr id="7" name="object 7"/>
            <p:cNvSpPr/>
            <p:nvPr/>
          </p:nvSpPr>
          <p:spPr>
            <a:xfrm>
              <a:off x="4796790" y="762"/>
              <a:ext cx="4343400" cy="1981200"/>
            </a:xfrm>
            <a:custGeom>
              <a:avLst/>
              <a:gdLst/>
              <a:ahLst/>
              <a:cxnLst/>
              <a:rect l="l" t="t" r="r" b="b"/>
              <a:pathLst>
                <a:path w="4343400" h="1981200">
                  <a:moveTo>
                    <a:pt x="4343400" y="0"/>
                  </a:moveTo>
                  <a:lnTo>
                    <a:pt x="0" y="0"/>
                  </a:lnTo>
                  <a:lnTo>
                    <a:pt x="0" y="1981200"/>
                  </a:lnTo>
                  <a:lnTo>
                    <a:pt x="4343400" y="1981200"/>
                  </a:lnTo>
                  <a:lnTo>
                    <a:pt x="4343400" y="0"/>
                  </a:lnTo>
                  <a:close/>
                </a:path>
              </a:pathLst>
            </a:custGeom>
            <a:solidFill>
              <a:srgbClr val="FCC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4796790" y="762"/>
              <a:ext cx="4343400" cy="1981200"/>
            </a:xfrm>
            <a:custGeom>
              <a:avLst/>
              <a:gdLst/>
              <a:ahLst/>
              <a:cxnLst/>
              <a:rect l="l" t="t" r="r" b="b"/>
              <a:pathLst>
                <a:path w="4343400" h="1981200">
                  <a:moveTo>
                    <a:pt x="0" y="1981200"/>
                  </a:moveTo>
                  <a:lnTo>
                    <a:pt x="4343400" y="1981200"/>
                  </a:lnTo>
                  <a:lnTo>
                    <a:pt x="4343400" y="0"/>
                  </a:lnTo>
                  <a:lnTo>
                    <a:pt x="0" y="0"/>
                  </a:lnTo>
                  <a:lnTo>
                    <a:pt x="0" y="1981200"/>
                  </a:lnTo>
                  <a:close/>
                </a:path>
              </a:pathLst>
            </a:custGeom>
            <a:ln w="25400">
              <a:solidFill>
                <a:srgbClr val="FCCF51"/>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0" name="Rectangle 9"/>
          <p:cNvSpPr/>
          <p:nvPr/>
        </p:nvSpPr>
        <p:spPr>
          <a:xfrm>
            <a:off x="4796790"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6846063" y="69078"/>
            <a:ext cx="2290762" cy="2153285"/>
          </a:xfrm>
          <a:prstGeom prst="rect">
            <a:avLst/>
          </a:prstGeom>
          <a:noFill/>
        </p:spPr>
        <p:txBody>
          <a:bodyPr wrap="square">
            <a:spAutoFit/>
          </a:bodyPr>
          <a:lstStyle/>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1"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339090" y="2114550"/>
            <a:ext cx="2720340" cy="4523105"/>
          </a:xfrm>
          <a:prstGeom prst="rect">
            <a:avLst/>
          </a:prstGeom>
          <a:noFill/>
        </p:spPr>
        <p:txBody>
          <a:bodyPr wrap="square">
            <a:spAutoFit/>
          </a:bodyPr>
          <a:lstStyle/>
          <a:p>
            <a:r>
              <a:rPr lang="en-US" b="1" dirty="0">
                <a:sym typeface="+mn-ea"/>
              </a:rPr>
              <a:t>DATA CLEANING &amp; DATA MANIPULATION</a:t>
            </a:r>
            <a:endParaRPr lang="en-IN" b="1" dirty="0"/>
          </a:p>
          <a:p>
            <a:r>
              <a:rPr lang="en-US" dirty="0">
                <a:sym typeface="+mn-ea"/>
              </a:rPr>
              <a:t>Finding Missing values are present in Dataset</a:t>
            </a:r>
            <a:endParaRPr lang="en-US" dirty="0"/>
          </a:p>
          <a:p>
            <a:endParaRPr lang="en-US" dirty="0"/>
          </a:p>
          <a:p>
            <a:r>
              <a:rPr lang="en-US" dirty="0">
                <a:sym typeface="+mn-ea"/>
              </a:rPr>
              <a:t>Finding which samples having missing Values</a:t>
            </a:r>
            <a:endParaRPr lang="en-US" dirty="0"/>
          </a:p>
          <a:p>
            <a:endParaRPr lang="en-US" dirty="0"/>
          </a:p>
          <a:p>
            <a:r>
              <a:rPr lang="en-US" dirty="0">
                <a:sym typeface="+mn-ea"/>
              </a:rPr>
              <a:t>Fetching Rows which consists NA values</a:t>
            </a:r>
            <a:endParaRPr lang="en-US" dirty="0"/>
          </a:p>
          <a:p>
            <a:endParaRPr lang="en-US" dirty="0"/>
          </a:p>
          <a:p>
            <a:r>
              <a:rPr lang="en-US" dirty="0">
                <a:sym typeface="+mn-ea"/>
              </a:rPr>
              <a:t>## There’s a column name METHOD which consists of many NA values , which is removed</a:t>
            </a:r>
            <a:endParaRPr lang="en-US" dirty="0"/>
          </a:p>
          <a:p>
            <a:endParaRPr lang="en-US" sz="1800" b="1"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3420110" y="2509520"/>
            <a:ext cx="5723890" cy="3583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2"/>
          </p:nvPr>
        </p:nvPicPr>
        <p:blipFill>
          <a:blip r:embed="rId1"/>
          <a:stretch>
            <a:fillRect/>
          </a:stretch>
        </p:blipFill>
        <p:spPr>
          <a:xfrm>
            <a:off x="228600" y="2950110"/>
            <a:ext cx="3978275" cy="3153510"/>
          </a:xfrm>
          <a:prstGeom prst="rect">
            <a:avLst/>
          </a:prstGeom>
        </p:spPr>
      </p:pic>
      <p:pic>
        <p:nvPicPr>
          <p:cNvPr id="6" name="Content Placeholder 5"/>
          <p:cNvPicPr>
            <a:picLocks noGrp="1" noChangeAspect="1"/>
          </p:cNvPicPr>
          <p:nvPr>
            <p:ph sz="half" idx="3"/>
          </p:nvPr>
        </p:nvPicPr>
        <p:blipFill>
          <a:blip r:embed="rId2"/>
          <a:stretch>
            <a:fillRect/>
          </a:stretch>
        </p:blipFill>
        <p:spPr>
          <a:xfrm>
            <a:off x="4708527" y="2877337"/>
            <a:ext cx="3978275" cy="3299056"/>
          </a:xfrm>
          <a:prstGeom prst="rect">
            <a:avLst/>
          </a:prstGeom>
        </p:spPr>
      </p:pic>
      <p:sp>
        <p:nvSpPr>
          <p:cNvPr id="7" name="Text Placeholder 2"/>
          <p:cNvSpPr>
            <a:spLocks noGrp="1"/>
          </p:cNvSpPr>
          <p:nvPr/>
        </p:nvSpPr>
        <p:spPr bwMode="auto">
          <a:xfrm>
            <a:off x="304800" y="2133601"/>
            <a:ext cx="3505200" cy="457200"/>
          </a:xfrm>
          <a:prstGeom prst="rect">
            <a:avLst/>
          </a:prstGeom>
          <a:noFill/>
          <a:ln w="9525">
            <a:noFill/>
            <a:miter lim="800000"/>
          </a:ln>
          <a:effectLst/>
        </p:spPr>
        <p:txBody>
          <a:bodyPr vert="horz" wrap="square" lIns="91440" tIns="45720" rIns="91440" bIns="45720" numCol="1" anchor="b" anchorCtr="0" compatLnSpc="1"/>
          <a:lstStyle>
            <a:lvl1pPr marL="0" indent="0" algn="l" rtl="0" fontAlgn="base">
              <a:spcBef>
                <a:spcPct val="20000"/>
              </a:spcBef>
              <a:spcAft>
                <a:spcPct val="0"/>
              </a:spcAft>
              <a:buNone/>
              <a:defRPr sz="2400" b="1">
                <a:solidFill>
                  <a:schemeClr val="tx1"/>
                </a:solidFill>
                <a:latin typeface="+mn-lt"/>
                <a:ea typeface="+mn-ea"/>
                <a:cs typeface="+mn-cs"/>
              </a:defRPr>
            </a:lvl1pPr>
            <a:lvl2pPr marL="457200" indent="0" algn="l" rtl="0" fontAlgn="base">
              <a:spcBef>
                <a:spcPct val="20000"/>
              </a:spcBef>
              <a:spcAft>
                <a:spcPct val="0"/>
              </a:spcAft>
              <a:buNone/>
              <a:defRPr sz="2000" b="1">
                <a:solidFill>
                  <a:schemeClr val="tx1"/>
                </a:solidFill>
                <a:latin typeface="+mn-lt"/>
              </a:defRPr>
            </a:lvl2pPr>
            <a:lvl3pPr marL="914400" indent="0" algn="l" rtl="0" fontAlgn="base">
              <a:spcBef>
                <a:spcPct val="20000"/>
              </a:spcBef>
              <a:spcAft>
                <a:spcPct val="0"/>
              </a:spcAft>
              <a:buNone/>
              <a:defRPr sz="1800" b="1">
                <a:solidFill>
                  <a:schemeClr val="tx1"/>
                </a:solidFill>
                <a:latin typeface="+mn-lt"/>
              </a:defRPr>
            </a:lvl3pPr>
            <a:lvl4pPr marL="1371600" indent="0" algn="l" rtl="0" fontAlgn="base">
              <a:spcBef>
                <a:spcPct val="20000"/>
              </a:spcBef>
              <a:spcAft>
                <a:spcPct val="0"/>
              </a:spcAft>
              <a:buNone/>
              <a:defRPr sz="1600" b="1">
                <a:solidFill>
                  <a:schemeClr val="tx1"/>
                </a:solidFill>
                <a:latin typeface="+mn-lt"/>
              </a:defRPr>
            </a:lvl4pPr>
            <a:lvl5pPr marL="1828800" indent="0" algn="l" rtl="0" fontAlgn="base">
              <a:spcBef>
                <a:spcPct val="20000"/>
              </a:spcBef>
              <a:spcAft>
                <a:spcPct val="0"/>
              </a:spcAft>
              <a:buNone/>
              <a:defRPr sz="1600" b="1">
                <a:solidFill>
                  <a:schemeClr val="tx1"/>
                </a:solidFill>
                <a:latin typeface="+mn-lt"/>
              </a:defRPr>
            </a:lvl5pPr>
            <a:lvl6pPr marL="2286000" indent="0" algn="l" rtl="0" fontAlgn="base">
              <a:spcBef>
                <a:spcPct val="20000"/>
              </a:spcBef>
              <a:spcAft>
                <a:spcPct val="0"/>
              </a:spcAft>
              <a:buNone/>
              <a:defRPr sz="1600" b="1">
                <a:solidFill>
                  <a:schemeClr val="tx1"/>
                </a:solidFill>
                <a:latin typeface="+mn-lt"/>
              </a:defRPr>
            </a:lvl6pPr>
            <a:lvl7pPr marL="2743200" indent="0" algn="l" rtl="0" fontAlgn="base">
              <a:spcBef>
                <a:spcPct val="20000"/>
              </a:spcBef>
              <a:spcAft>
                <a:spcPct val="0"/>
              </a:spcAft>
              <a:buNone/>
              <a:defRPr sz="1600" b="1">
                <a:solidFill>
                  <a:schemeClr val="tx1"/>
                </a:solidFill>
                <a:latin typeface="+mn-lt"/>
              </a:defRPr>
            </a:lvl7pPr>
            <a:lvl8pPr marL="3200400" indent="0" algn="l" rtl="0" fontAlgn="base">
              <a:spcBef>
                <a:spcPct val="20000"/>
              </a:spcBef>
              <a:spcAft>
                <a:spcPct val="0"/>
              </a:spcAft>
              <a:buNone/>
              <a:defRPr sz="1600" b="1">
                <a:solidFill>
                  <a:schemeClr val="tx1"/>
                </a:solidFill>
                <a:latin typeface="+mn-lt"/>
              </a:defRPr>
            </a:lvl8pPr>
            <a:lvl9pPr marL="3657600" indent="0" algn="l" rtl="0" fontAlgn="base">
              <a:spcBef>
                <a:spcPct val="20000"/>
              </a:spcBef>
              <a:spcAft>
                <a:spcPct val="0"/>
              </a:spcAft>
              <a:buNone/>
              <a:defRPr sz="1600" b="1">
                <a:solidFill>
                  <a:schemeClr val="tx1"/>
                </a:solidFill>
                <a:latin typeface="+mn-lt"/>
              </a:defRPr>
            </a:lvl9pPr>
          </a:lstStyle>
          <a:p>
            <a:r>
              <a:rPr lang="en-US" sz="1600" dirty="0"/>
              <a:t>MATCHES PLAYED </a:t>
            </a:r>
            <a:r>
              <a:rPr lang="en-US" sz="1600" dirty="0" err="1"/>
              <a:t>vs</a:t>
            </a:r>
            <a:r>
              <a:rPr lang="en-US" sz="1600" dirty="0"/>
              <a:t> MATCHES WON</a:t>
            </a:r>
            <a:endParaRPr lang="en-IN" sz="1600" dirty="0"/>
          </a:p>
        </p:txBody>
      </p:sp>
      <p:sp>
        <p:nvSpPr>
          <p:cNvPr id="9" name="TextBox 8"/>
          <p:cNvSpPr txBox="1"/>
          <p:nvPr/>
        </p:nvSpPr>
        <p:spPr>
          <a:xfrm>
            <a:off x="5029200" y="2221469"/>
            <a:ext cx="3048000" cy="369332"/>
          </a:xfrm>
          <a:prstGeom prst="rect">
            <a:avLst/>
          </a:prstGeom>
          <a:noFill/>
        </p:spPr>
        <p:txBody>
          <a:bodyPr wrap="square">
            <a:spAutoFit/>
          </a:bodyPr>
          <a:lstStyle/>
          <a:p>
            <a:r>
              <a:rPr lang="en-US" b="1" dirty="0"/>
              <a:t>BALLS PLAYED vs DOT BALLS</a:t>
            </a:r>
            <a:endParaRPr lang="en-US" b="1" dirty="0"/>
          </a:p>
        </p:txBody>
      </p:sp>
      <p:sp>
        <p:nvSpPr>
          <p:cNvPr id="10" name="Text Box 3"/>
          <p:cNvSpPr txBox="1"/>
          <p:nvPr/>
        </p:nvSpPr>
        <p:spPr>
          <a:xfrm>
            <a:off x="899160" y="685800"/>
            <a:ext cx="2854960" cy="983615"/>
          </a:xfrm>
          <a:prstGeom prst="rect">
            <a:avLst/>
          </a:prstGeom>
          <a:noFill/>
        </p:spPr>
        <p:txBody>
          <a:bodyPr wrap="square" rtlCol="0" anchor="t">
            <a:spAutoFit/>
          </a:bodyPr>
          <a:lstStyle/>
          <a:p>
            <a:r>
              <a:rPr lang="en-US" sz="4000" b="1" spc="-5" dirty="0">
                <a:solidFill>
                  <a:srgbClr val="0D0D0D"/>
                </a:solidFill>
                <a:latin typeface="Times New Roman" panose="02020603050405020304" pitchFamily="18" charset="0"/>
                <a:cs typeface="Times New Roman" panose="02020603050405020304" pitchFamily="18" charset="0"/>
                <a:sym typeface="+mn-ea"/>
              </a:rPr>
              <a:t>Screenshots</a:t>
            </a:r>
            <a:r>
              <a:rPr lang="en-US" b="1" spc="-5" dirty="0">
                <a:solidFill>
                  <a:srgbClr val="0D0D0D"/>
                </a:solidFill>
                <a:latin typeface="Times New Roman" panose="02020603050405020304" pitchFamily="18" charset="0"/>
                <a:cs typeface="Times New Roman" panose="02020603050405020304" pitchFamily="18" charset="0"/>
                <a:sym typeface="+mn-ea"/>
              </a:rPr>
              <a:t> </a:t>
            </a:r>
            <a:br>
              <a:rPr lang="en-US" b="1" spc="-434" dirty="0">
                <a:solidFill>
                  <a:srgbClr val="0D0D0D"/>
                </a:solidFill>
                <a:latin typeface="Times New Roman" panose="02020603050405020304" pitchFamily="18" charset="0"/>
                <a:cs typeface="Times New Roman" panose="02020603050405020304" pitchFamily="18" charset="0"/>
                <a:sym typeface="+mn-ea"/>
              </a:rPr>
            </a:br>
            <a:endParaRPr lang="en-US" dirty="0"/>
          </a:p>
        </p:txBody>
      </p:sp>
      <p:sp>
        <p:nvSpPr>
          <p:cNvPr id="11" name="Rectangle 10"/>
          <p:cNvSpPr/>
          <p:nvPr/>
        </p:nvSpPr>
        <p:spPr>
          <a:xfrm>
            <a:off x="4802204" y="762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6853238" y="40506"/>
            <a:ext cx="2290762" cy="2153285"/>
          </a:xfrm>
          <a:prstGeom prst="rect">
            <a:avLst/>
          </a:prstGeom>
          <a:noFill/>
        </p:spPr>
        <p:txBody>
          <a:bodyPr wrap="square">
            <a:spAutoFit/>
          </a:bodyPr>
          <a:lstStyle/>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1"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2"/>
          </p:nvPr>
        </p:nvPicPr>
        <p:blipFill>
          <a:blip r:embed="rId1"/>
          <a:stretch>
            <a:fillRect/>
          </a:stretch>
        </p:blipFill>
        <p:spPr>
          <a:xfrm>
            <a:off x="457200" y="2590800"/>
            <a:ext cx="3978275" cy="3417460"/>
          </a:xfrm>
          <a:prstGeom prst="rect">
            <a:avLst/>
          </a:prstGeom>
        </p:spPr>
      </p:pic>
      <p:pic>
        <p:nvPicPr>
          <p:cNvPr id="6" name="Content Placeholder 5"/>
          <p:cNvPicPr>
            <a:picLocks noGrp="1" noChangeAspect="1"/>
          </p:cNvPicPr>
          <p:nvPr>
            <p:ph sz="half" idx="3"/>
          </p:nvPr>
        </p:nvPicPr>
        <p:blipFill>
          <a:blip r:embed="rId2"/>
          <a:stretch>
            <a:fillRect/>
          </a:stretch>
        </p:blipFill>
        <p:spPr>
          <a:xfrm>
            <a:off x="4738205" y="2687736"/>
            <a:ext cx="3978275" cy="3223588"/>
          </a:xfrm>
          <a:prstGeom prst="rect">
            <a:avLst/>
          </a:prstGeom>
        </p:spPr>
      </p:pic>
      <p:sp>
        <p:nvSpPr>
          <p:cNvPr id="8" name="TextBox 7"/>
          <p:cNvSpPr txBox="1"/>
          <p:nvPr/>
        </p:nvSpPr>
        <p:spPr>
          <a:xfrm>
            <a:off x="1056907" y="2133600"/>
            <a:ext cx="4576812" cy="369332"/>
          </a:xfrm>
          <a:prstGeom prst="rect">
            <a:avLst/>
          </a:prstGeom>
          <a:noFill/>
        </p:spPr>
        <p:txBody>
          <a:bodyPr wrap="square">
            <a:spAutoFit/>
          </a:bodyPr>
          <a:lstStyle/>
          <a:p>
            <a:r>
              <a:rPr lang="en-US" sz="1800" dirty="0"/>
              <a:t>4’s and 6’s Hit by a Team</a:t>
            </a:r>
            <a:endParaRPr lang="en-IN" sz="1800" dirty="0"/>
          </a:p>
        </p:txBody>
      </p:sp>
      <p:sp>
        <p:nvSpPr>
          <p:cNvPr id="10" name="TextBox 9"/>
          <p:cNvSpPr txBox="1"/>
          <p:nvPr/>
        </p:nvSpPr>
        <p:spPr>
          <a:xfrm>
            <a:off x="4879975" y="2133600"/>
            <a:ext cx="4576812" cy="369332"/>
          </a:xfrm>
          <a:prstGeom prst="rect">
            <a:avLst/>
          </a:prstGeom>
          <a:noFill/>
        </p:spPr>
        <p:txBody>
          <a:bodyPr wrap="square">
            <a:spAutoFit/>
          </a:bodyPr>
          <a:lstStyle/>
          <a:p>
            <a:r>
              <a:rPr lang="en-US" sz="1800" dirty="0"/>
              <a:t>Average Team Scores in an Innings</a:t>
            </a:r>
            <a:endParaRPr lang="en-IN" sz="1800" dirty="0"/>
          </a:p>
        </p:txBody>
      </p:sp>
      <p:sp>
        <p:nvSpPr>
          <p:cNvPr id="11" name="Text Box 3"/>
          <p:cNvSpPr txBox="1"/>
          <p:nvPr/>
        </p:nvSpPr>
        <p:spPr>
          <a:xfrm>
            <a:off x="899160" y="685800"/>
            <a:ext cx="2854960" cy="983615"/>
          </a:xfrm>
          <a:prstGeom prst="rect">
            <a:avLst/>
          </a:prstGeom>
          <a:noFill/>
        </p:spPr>
        <p:txBody>
          <a:bodyPr wrap="square" rtlCol="0" anchor="t">
            <a:spAutoFit/>
          </a:bodyPr>
          <a:lstStyle/>
          <a:p>
            <a:r>
              <a:rPr lang="en-US" sz="4000" b="1" spc="-5" dirty="0">
                <a:solidFill>
                  <a:srgbClr val="0D0D0D"/>
                </a:solidFill>
                <a:latin typeface="Times New Roman" panose="02020603050405020304" pitchFamily="18" charset="0"/>
                <a:cs typeface="Times New Roman" panose="02020603050405020304" pitchFamily="18" charset="0"/>
                <a:sym typeface="+mn-ea"/>
              </a:rPr>
              <a:t>Screenshots</a:t>
            </a:r>
            <a:r>
              <a:rPr lang="en-US" b="1" spc="-5" dirty="0">
                <a:solidFill>
                  <a:srgbClr val="0D0D0D"/>
                </a:solidFill>
                <a:latin typeface="Times New Roman" panose="02020603050405020304" pitchFamily="18" charset="0"/>
                <a:cs typeface="Times New Roman" panose="02020603050405020304" pitchFamily="18" charset="0"/>
                <a:sym typeface="+mn-ea"/>
              </a:rPr>
              <a:t> </a:t>
            </a:r>
            <a:br>
              <a:rPr lang="en-US" b="1" spc="-434" dirty="0">
                <a:solidFill>
                  <a:srgbClr val="0D0D0D"/>
                </a:solidFill>
                <a:latin typeface="Times New Roman" panose="02020603050405020304" pitchFamily="18" charset="0"/>
                <a:cs typeface="Times New Roman" panose="02020603050405020304" pitchFamily="18" charset="0"/>
                <a:sym typeface="+mn-ea"/>
              </a:rPr>
            </a:br>
            <a:endParaRPr lang="en-US" dirty="0"/>
          </a:p>
        </p:txBody>
      </p:sp>
      <p:sp>
        <p:nvSpPr>
          <p:cNvPr id="12" name="Rectangle 11"/>
          <p:cNvSpPr/>
          <p:nvPr/>
        </p:nvSpPr>
        <p:spPr>
          <a:xfrm>
            <a:off x="4802204" y="762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853238" y="40506"/>
            <a:ext cx="2290762" cy="2153285"/>
          </a:xfrm>
          <a:prstGeom prst="rect">
            <a:avLst/>
          </a:prstGeom>
          <a:noFill/>
        </p:spPr>
        <p:txBody>
          <a:bodyPr wrap="square">
            <a:spAutoFit/>
          </a:bodyPr>
          <a:lstStyle/>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1"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 name="object 6"/>
          <p:cNvGrpSpPr/>
          <p:nvPr/>
        </p:nvGrpSpPr>
        <p:grpSpPr>
          <a:xfrm>
            <a:off x="-11937" y="0"/>
            <a:ext cx="4821555" cy="2006600"/>
            <a:chOff x="-11937" y="0"/>
            <a:chExt cx="4821555" cy="2006600"/>
          </a:xfrm>
        </p:grpSpPr>
        <p:sp>
          <p:nvSpPr>
            <p:cNvPr id="7" name="object 7"/>
            <p:cNvSpPr/>
            <p:nvPr/>
          </p:nvSpPr>
          <p:spPr>
            <a:xfrm>
              <a:off x="762" y="762"/>
              <a:ext cx="4796155" cy="1981200"/>
            </a:xfrm>
            <a:custGeom>
              <a:avLst/>
              <a:gdLst/>
              <a:ahLst/>
              <a:cxnLst/>
              <a:rect l="l" t="t" r="r" b="b"/>
              <a:pathLst>
                <a:path w="4796155" h="1981200">
                  <a:moveTo>
                    <a:pt x="4796028" y="0"/>
                  </a:moveTo>
                  <a:lnTo>
                    <a:pt x="0" y="0"/>
                  </a:lnTo>
                  <a:lnTo>
                    <a:pt x="0" y="1981200"/>
                  </a:lnTo>
                  <a:lnTo>
                    <a:pt x="4796028" y="1981200"/>
                  </a:lnTo>
                  <a:lnTo>
                    <a:pt x="4796028" y="0"/>
                  </a:lnTo>
                  <a:close/>
                </a:path>
              </a:pathLst>
            </a:custGeom>
            <a:solidFill>
              <a:srgbClr val="FBBA05"/>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762" y="762"/>
              <a:ext cx="4796155" cy="1981200"/>
            </a:xfrm>
            <a:custGeom>
              <a:avLst/>
              <a:gdLst/>
              <a:ahLst/>
              <a:cxnLst/>
              <a:rect l="l" t="t" r="r" b="b"/>
              <a:pathLst>
                <a:path w="4796155" h="1981200">
                  <a:moveTo>
                    <a:pt x="0" y="1981200"/>
                  </a:moveTo>
                  <a:lnTo>
                    <a:pt x="4796028" y="1981200"/>
                  </a:lnTo>
                  <a:lnTo>
                    <a:pt x="4796028" y="0"/>
                  </a:lnTo>
                  <a:lnTo>
                    <a:pt x="0" y="0"/>
                  </a:lnTo>
                  <a:lnTo>
                    <a:pt x="0" y="1981200"/>
                  </a:lnTo>
                  <a:close/>
                </a:path>
              </a:pathLst>
            </a:custGeom>
            <a:ln w="25399">
              <a:solidFill>
                <a:srgbClr val="FBBA05"/>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9" name="object 9"/>
          <p:cNvSpPr txBox="1">
            <a:spLocks noGrp="1"/>
          </p:cNvSpPr>
          <p:nvPr>
            <p:ph type="title"/>
          </p:nvPr>
        </p:nvSpPr>
        <p:spPr>
          <a:xfrm>
            <a:off x="1495171" y="628564"/>
            <a:ext cx="1807210" cy="567463"/>
          </a:xfrm>
          <a:prstGeom prst="rect">
            <a:avLst/>
          </a:prstGeom>
        </p:spPr>
        <p:txBody>
          <a:bodyPr vert="horz" wrap="square" lIns="0" tIns="13335" rIns="0" bIns="0" rtlCol="0">
            <a:spAutoFit/>
          </a:bodyPr>
          <a:lstStyle/>
          <a:p>
            <a:pPr marL="12700">
              <a:lnSpc>
                <a:spcPct val="100000"/>
              </a:lnSpc>
              <a:spcBef>
                <a:spcPts val="105"/>
              </a:spcBef>
            </a:pPr>
            <a:r>
              <a:rPr sz="3600" b="1" spc="-5" dirty="0">
                <a:solidFill>
                  <a:srgbClr val="000000"/>
                </a:solidFill>
                <a:latin typeface="Times New Roman" panose="02020603050405020304" pitchFamily="18" charset="0"/>
                <a:cs typeface="Times New Roman" panose="02020603050405020304" pitchFamily="18" charset="0"/>
              </a:rPr>
              <a:t>Abstract</a:t>
            </a:r>
            <a:endParaRPr sz="36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307340" y="2304414"/>
            <a:ext cx="8386445" cy="5059045"/>
          </a:xfrm>
          <a:prstGeom prst="rect">
            <a:avLst/>
          </a:prstGeom>
        </p:spPr>
        <p:txBody>
          <a:bodyPr vert="horz" wrap="square" lIns="0" tIns="12065" rIns="0" bIns="0" rtlCol="0">
            <a:spAutoFit/>
          </a:bodyPr>
          <a:lstStyle/>
          <a:p>
            <a:pPr marL="355600" marR="5080" indent="-342900" algn="just">
              <a:lnSpc>
                <a:spcPct val="100000"/>
              </a:lnSpc>
              <a:spcBef>
                <a:spcPts val="95"/>
              </a:spcBef>
              <a:buFont typeface="Wingdings" panose="05000000000000000000" pitchFamily="2" charset="2"/>
              <a:buChar char="Ø"/>
              <a:tabLst>
                <a:tab pos="355600" algn="l"/>
              </a:tabLst>
            </a:pPr>
            <a:r>
              <a:rPr lang="en-US" dirty="0">
                <a:solidFill>
                  <a:schemeClr val="tx1">
                    <a:lumMod val="50000"/>
                  </a:schemeClr>
                </a:solidFill>
                <a:latin typeface="Bookman Old Style" panose="02050604050505020204" pitchFamily="18" charset="0"/>
                <a:sym typeface="+mn-ea"/>
              </a:rPr>
              <a:t>In today’s date data analysis is needed for every data analyzer to examine the sets of data to extract the useful information from it and to draw conclusions according to the information. </a:t>
            </a:r>
            <a:endParaRPr lang="en-US" dirty="0">
              <a:solidFill>
                <a:schemeClr val="tx1">
                  <a:lumMod val="50000"/>
                </a:schemeClr>
              </a:solidFill>
              <a:latin typeface="Bookman Old Style" panose="02050604050505020204" pitchFamily="18" charset="0"/>
              <a:sym typeface="+mn-ea"/>
            </a:endParaRPr>
          </a:p>
          <a:p>
            <a:pPr marL="355600" marR="5080" indent="-342900" algn="just">
              <a:lnSpc>
                <a:spcPct val="100000"/>
              </a:lnSpc>
              <a:spcBef>
                <a:spcPts val="95"/>
              </a:spcBef>
              <a:buFont typeface="Wingdings" panose="05000000000000000000" pitchFamily="2" charset="2"/>
              <a:buChar char="Ø"/>
              <a:tabLst>
                <a:tab pos="355600" algn="l"/>
              </a:tabLst>
            </a:pPr>
            <a:r>
              <a:rPr lang="en-US" dirty="0">
                <a:solidFill>
                  <a:schemeClr val="tx1">
                    <a:lumMod val="50000"/>
                  </a:schemeClr>
                </a:solidFill>
                <a:latin typeface="Bookman Old Style" panose="02050604050505020204" pitchFamily="18" charset="0"/>
                <a:sym typeface="+mn-ea"/>
              </a:rPr>
              <a:t>In recent years the analytics is being used in the field of sports to predict and draw various insights. </a:t>
            </a:r>
            <a:endParaRPr lang="en-US" dirty="0"/>
          </a:p>
          <a:p>
            <a:pPr marL="355600" marR="5080" indent="-342900" algn="just">
              <a:lnSpc>
                <a:spcPct val="100000"/>
              </a:lnSpc>
              <a:spcBef>
                <a:spcPts val="95"/>
              </a:spcBef>
              <a:buFont typeface="Wingdings" panose="05000000000000000000" pitchFamily="2" charset="2"/>
              <a:buChar char="Ø"/>
              <a:tabLst>
                <a:tab pos="355600" algn="l"/>
              </a:tabLst>
            </a:pPr>
            <a:r>
              <a:rPr lang="en-IN" dirty="0">
                <a:solidFill>
                  <a:schemeClr val="tx1"/>
                </a:solidFill>
                <a:latin typeface="Bookman Old Style" panose="02050604050505020204" pitchFamily="18" charset="0"/>
                <a:sym typeface="+mn-ea"/>
              </a:rPr>
              <a:t>Due to the involvement of money, team spirit, city loyalty and a massive fan following, the outcome of matches is very important for all stake holders. This, in turn, is dependent on the complex rules governing the game, luck of the team (Toss),the ability of players and their performances on a given day.Various other natural parameters, such as the historical data related to players, play an integral role in predicting the outcome of a cricket match.</a:t>
            </a:r>
            <a:endParaRPr lang="en-IN" dirty="0">
              <a:solidFill>
                <a:schemeClr val="tx1"/>
              </a:solidFill>
              <a:latin typeface="Bookman Old Style" panose="02050604050505020204" pitchFamily="18" charset="0"/>
              <a:sym typeface="+mn-ea"/>
            </a:endParaRPr>
          </a:p>
          <a:p>
            <a:pPr marL="355600" marR="5080" indent="-342900" algn="just">
              <a:lnSpc>
                <a:spcPct val="100000"/>
              </a:lnSpc>
              <a:spcBef>
                <a:spcPts val="95"/>
              </a:spcBef>
              <a:buFont typeface="Wingdings" panose="05000000000000000000" pitchFamily="2" charset="2"/>
              <a:buChar char="Ø"/>
              <a:tabLst>
                <a:tab pos="355600" algn="l"/>
              </a:tabLst>
            </a:pPr>
            <a:r>
              <a:rPr lang="en-IN" dirty="0">
                <a:solidFill>
                  <a:schemeClr val="tx1"/>
                </a:solidFill>
                <a:latin typeface="Bookman Old Style" panose="02050604050505020204" pitchFamily="18" charset="0"/>
                <a:sym typeface="+mn-ea"/>
              </a:rPr>
              <a:t>This Project aims to provide the statistical analysis of players based on different characteristics . To predict the performance of a team depending on individual player statistics. To successfully predict the outcome of IPL matches.</a:t>
            </a:r>
            <a:endParaRPr lang="uk-UA" dirty="0">
              <a:solidFill>
                <a:schemeClr val="tx1"/>
              </a:solidFill>
              <a:latin typeface="Bookman Old Style" panose="02050604050505020204" pitchFamily="18" charset="0"/>
              <a:cs typeface="Times New Roman" panose="02020603050405020304" pitchFamily="18" charset="0"/>
            </a:endParaRPr>
          </a:p>
          <a:p>
            <a:pPr marL="355600" marR="5080" indent="-342900" algn="just">
              <a:lnSpc>
                <a:spcPct val="100000"/>
              </a:lnSpc>
              <a:spcBef>
                <a:spcPts val="95"/>
              </a:spcBef>
              <a:buFont typeface="Wingdings" panose="05000000000000000000" pitchFamily="2" charset="2"/>
              <a:buChar char="Ø"/>
              <a:tabLst>
                <a:tab pos="355600" algn="l"/>
              </a:tabLst>
            </a:pPr>
            <a:endParaRPr lang="en-IN" dirty="0">
              <a:solidFill>
                <a:schemeClr val="tx1"/>
              </a:solidFill>
              <a:latin typeface="Bookman Old Style" panose="02050604050505020204" pitchFamily="18" charset="0"/>
            </a:endParaRPr>
          </a:p>
          <a:p>
            <a:pPr marL="355600" marR="5080" indent="-342900" algn="just">
              <a:lnSpc>
                <a:spcPct val="100000"/>
              </a:lnSpc>
              <a:spcBef>
                <a:spcPts val="95"/>
              </a:spcBef>
              <a:buFont typeface="Wingdings" panose="05000000000000000000" pitchFamily="2" charset="2"/>
              <a:buChar char="Ø"/>
              <a:tabLst>
                <a:tab pos="355600" algn="l"/>
              </a:tabLst>
            </a:pPr>
            <a:endParaRPr lang="en-IN" dirty="0">
              <a:solidFill>
                <a:schemeClr val="tx1"/>
              </a:solidFill>
              <a:latin typeface="Bookman Old Style" panose="02050604050505020204" pitchFamily="18" charset="0"/>
              <a:cs typeface="Times New Roman" panose="02020603050405020304" pitchFamily="18" charset="0"/>
              <a:sym typeface="+mn-ea"/>
            </a:endParaRPr>
          </a:p>
        </p:txBody>
      </p:sp>
      <p:sp>
        <p:nvSpPr>
          <p:cNvPr id="11" name="object 5"/>
          <p:cNvSpPr txBox="1"/>
          <p:nvPr/>
        </p:nvSpPr>
        <p:spPr>
          <a:xfrm>
            <a:off x="4875403" y="10160"/>
            <a:ext cx="4004646" cy="1737014"/>
          </a:xfrm>
          <a:prstGeom prst="rect">
            <a:avLst/>
          </a:prstGeom>
        </p:spPr>
        <p:txBody>
          <a:bodyPr vert="horz" wrap="square" lIns="0" tIns="13335" rIns="0" bIns="0" rtlCol="0">
            <a:spAutoFit/>
          </a:bodyPr>
          <a:lstStyle/>
          <a:p>
            <a:pPr marL="12700" marR="2449830">
              <a:lnSpc>
                <a:spcPct val="100000"/>
              </a:lnSpc>
              <a:spcBef>
                <a:spcPts val="105"/>
              </a:spcBef>
            </a:pPr>
            <a:r>
              <a:rPr sz="1400" b="1" spc="-5" dirty="0">
                <a:solidFill>
                  <a:srgbClr val="0D0D0D"/>
                </a:solidFill>
                <a:latin typeface="Times New Roman" panose="02020603050405020304" pitchFamily="18" charset="0"/>
                <a:cs typeface="Times New Roman" panose="02020603050405020304" pitchFamily="18" charset="0"/>
              </a:rPr>
              <a:t>Abstract </a:t>
            </a:r>
            <a:r>
              <a:rPr sz="1400" b="1" dirty="0">
                <a:solidFill>
                  <a:srgbClr val="0D0D0D"/>
                </a:solidFill>
                <a:latin typeface="Times New Roman" panose="02020603050405020304" pitchFamily="18" charset="0"/>
                <a:cs typeface="Times New Roman" panose="02020603050405020304" pitchFamily="18" charset="0"/>
              </a:rPr>
              <a:t> </a:t>
            </a:r>
            <a:r>
              <a:rPr sz="1400" b="0" dirty="0">
                <a:solidFill>
                  <a:srgbClr val="0D0D0D"/>
                </a:solidFill>
                <a:latin typeface="Times New Roman" panose="02020603050405020304" pitchFamily="18" charset="0"/>
                <a:cs typeface="Times New Roman" panose="02020603050405020304" pitchFamily="18" charset="0"/>
              </a:rPr>
              <a:t>Introduction </a:t>
            </a:r>
            <a:r>
              <a:rPr sz="1400" b="0" spc="5" dirty="0">
                <a:solidFill>
                  <a:srgbClr val="0D0D0D"/>
                </a:solidFill>
                <a:latin typeface="Times New Roman" panose="02020603050405020304" pitchFamily="18" charset="0"/>
                <a:cs typeface="Times New Roman" panose="02020603050405020304" pitchFamily="18" charset="0"/>
              </a:rPr>
              <a:t> </a:t>
            </a:r>
            <a:r>
              <a:rPr sz="1400" b="0" dirty="0">
                <a:solidFill>
                  <a:srgbClr val="0D0D0D"/>
                </a:solidFill>
                <a:latin typeface="Times New Roman" panose="02020603050405020304" pitchFamily="18" charset="0"/>
                <a:cs typeface="Times New Roman" panose="02020603050405020304" pitchFamily="18" charset="0"/>
              </a:rPr>
              <a:t>Existing System </a:t>
            </a:r>
            <a:r>
              <a:rPr sz="1400" b="0" spc="5" dirty="0">
                <a:solidFill>
                  <a:srgbClr val="0D0D0D"/>
                </a:solidFill>
                <a:latin typeface="Times New Roman" panose="02020603050405020304" pitchFamily="18" charset="0"/>
                <a:cs typeface="Times New Roman" panose="02020603050405020304" pitchFamily="18" charset="0"/>
              </a:rPr>
              <a:t> </a:t>
            </a:r>
            <a:r>
              <a:rPr sz="1400" b="0" spc="-5" dirty="0">
                <a:solidFill>
                  <a:srgbClr val="0D0D0D"/>
                </a:solidFill>
                <a:latin typeface="Times New Roman" panose="02020603050405020304" pitchFamily="18" charset="0"/>
                <a:cs typeface="Times New Roman" panose="02020603050405020304" pitchFamily="18" charset="0"/>
              </a:rPr>
              <a:t>Proposed</a:t>
            </a:r>
            <a:r>
              <a:rPr sz="1400" b="0" spc="-95" dirty="0">
                <a:solidFill>
                  <a:srgbClr val="0D0D0D"/>
                </a:solidFill>
                <a:latin typeface="Times New Roman" panose="02020603050405020304" pitchFamily="18" charset="0"/>
                <a:cs typeface="Times New Roman" panose="02020603050405020304" pitchFamily="18" charset="0"/>
              </a:rPr>
              <a:t> </a:t>
            </a:r>
            <a:r>
              <a:rPr sz="1400" b="0" dirty="0">
                <a:solidFill>
                  <a:srgbClr val="0D0D0D"/>
                </a:solidFill>
                <a:latin typeface="Times New Roman" panose="02020603050405020304" pitchFamily="18" charset="0"/>
                <a:cs typeface="Times New Roman" panose="02020603050405020304" pitchFamily="18" charset="0"/>
              </a:rPr>
              <a:t>System</a:t>
            </a:r>
            <a:endParaRPr sz="1400" dirty="0">
              <a:latin typeface="Times New Roman" panose="02020603050405020304" pitchFamily="18" charset="0"/>
              <a:cs typeface="Times New Roman" panose="02020603050405020304" pitchFamily="18" charset="0"/>
            </a:endParaRPr>
          </a:p>
          <a:p>
            <a:pPr marL="12700" marR="810895">
              <a:lnSpc>
                <a:spcPct val="100000"/>
              </a:lnSpc>
            </a:pPr>
            <a:r>
              <a:rPr sz="1400" b="0" spc="-5" dirty="0">
                <a:solidFill>
                  <a:srgbClr val="0D0D0D"/>
                </a:solidFill>
                <a:latin typeface="Times New Roman" panose="02020603050405020304" pitchFamily="18" charset="0"/>
                <a:cs typeface="Times New Roman" panose="02020603050405020304" pitchFamily="18" charset="0"/>
              </a:rPr>
              <a:t>Software </a:t>
            </a:r>
            <a:r>
              <a:rPr sz="1400" b="0" dirty="0">
                <a:solidFill>
                  <a:srgbClr val="0D0D0D"/>
                </a:solidFill>
                <a:latin typeface="Times New Roman" panose="02020603050405020304" pitchFamily="18" charset="0"/>
                <a:cs typeface="Times New Roman" panose="02020603050405020304" pitchFamily="18" charset="0"/>
              </a:rPr>
              <a:t>&amp; </a:t>
            </a:r>
            <a:r>
              <a:rPr sz="1400" b="0" spc="-5" dirty="0">
                <a:solidFill>
                  <a:srgbClr val="0D0D0D"/>
                </a:solidFill>
                <a:latin typeface="Times New Roman" panose="02020603050405020304" pitchFamily="18" charset="0"/>
                <a:cs typeface="Times New Roman" panose="02020603050405020304" pitchFamily="18" charset="0"/>
              </a:rPr>
              <a:t>Hardware </a:t>
            </a:r>
            <a:r>
              <a:rPr sz="1400" b="0" dirty="0">
                <a:solidFill>
                  <a:srgbClr val="0D0D0D"/>
                </a:solidFill>
                <a:latin typeface="Times New Roman" panose="02020603050405020304" pitchFamily="18" charset="0"/>
                <a:cs typeface="Times New Roman" panose="02020603050405020304" pitchFamily="18" charset="0"/>
              </a:rPr>
              <a:t>Requirements </a:t>
            </a:r>
            <a:r>
              <a:rPr lang="en-US" sz="1400" b="0" spc="-434" dirty="0">
                <a:solidFill>
                  <a:srgbClr val="0D0D0D"/>
                </a:solidFill>
                <a:latin typeface="Times New Roman" panose="02020603050405020304" pitchFamily="18" charset="0"/>
                <a:cs typeface="Times New Roman" panose="02020603050405020304" pitchFamily="18" charset="0"/>
              </a:rPr>
              <a:t> </a:t>
            </a:r>
            <a:r>
              <a:rPr lang="en-US" sz="1400" b="0" spc="-5" dirty="0">
                <a:solidFill>
                  <a:srgbClr val="0D0D0D"/>
                </a:solidFill>
                <a:latin typeface="Times New Roman" panose="02020603050405020304" pitchFamily="18" charset="0"/>
                <a:cs typeface="Times New Roman" panose="02020603050405020304" pitchFamily="18" charset="0"/>
              </a:rPr>
              <a:t>Architecture Model</a:t>
            </a:r>
            <a:endParaRPr lang="en-US" sz="1400" dirty="0">
              <a:latin typeface="Times New Roman" panose="02020603050405020304" pitchFamily="18" charset="0"/>
              <a:cs typeface="Times New Roman" panose="02020603050405020304" pitchFamily="18" charset="0"/>
            </a:endParaRPr>
          </a:p>
          <a:p>
            <a:pPr marL="12700">
              <a:lnSpc>
                <a:spcPct val="100000"/>
              </a:lnSpc>
            </a:pPr>
            <a:r>
              <a:rPr lang="en-US" sz="1400" b="0" dirty="0">
                <a:solidFill>
                  <a:srgbClr val="0D0D0D"/>
                </a:solidFill>
                <a:latin typeface="Times New Roman" panose="02020603050405020304" pitchFamily="18" charset="0"/>
                <a:cs typeface="Times New Roman" panose="02020603050405020304" pitchFamily="18" charset="0"/>
              </a:rPr>
              <a:t>Modules</a:t>
            </a:r>
            <a:endParaRPr lang="en-US" sz="1400" dirty="0">
              <a:latin typeface="Times New Roman" panose="02020603050405020304" pitchFamily="18" charset="0"/>
              <a:cs typeface="Times New Roman" panose="02020603050405020304" pitchFamily="18" charset="0"/>
            </a:endParaRPr>
          </a:p>
          <a:p>
            <a:pPr marL="12700" marR="5080">
              <a:lnSpc>
                <a:spcPct val="100000"/>
              </a:lnSpc>
            </a:pPr>
            <a:r>
              <a:rPr lang="en-US" sz="1400" b="0" spc="-5" dirty="0">
                <a:solidFill>
                  <a:srgbClr val="0D0D0D"/>
                </a:solidFill>
                <a:latin typeface="Times New Roman" panose="02020603050405020304" pitchFamily="18" charset="0"/>
                <a:cs typeface="Times New Roman" panose="02020603050405020304" pitchFamily="18" charset="0"/>
              </a:rPr>
              <a:t>UML Diagrams  </a:t>
            </a:r>
            <a:r>
              <a:rPr lang="en-US" sz="1400" b="0" spc="-434" dirty="0">
                <a:solidFill>
                  <a:srgbClr val="0D0D0D"/>
                </a:solidFill>
                <a:latin typeface="Times New Roman" panose="02020603050405020304" pitchFamily="18" charset="0"/>
                <a:cs typeface="Times New Roman" panose="02020603050405020304" pitchFamily="18" charset="0"/>
              </a:rPr>
              <a:t> </a:t>
            </a:r>
            <a:r>
              <a:rPr lang="en-US" sz="1400" b="0" spc="-5" dirty="0">
                <a:solidFill>
                  <a:srgbClr val="0D0D0D"/>
                </a:solidFill>
                <a:latin typeface="Times New Roman" panose="02020603050405020304" pitchFamily="18" charset="0"/>
                <a:cs typeface="Times New Roman" panose="02020603050405020304" pitchFamily="18" charset="0"/>
              </a:rPr>
              <a:t>References</a:t>
            </a:r>
            <a:endParaRPr lang="en-US" sz="1400" dirty="0">
              <a:latin typeface="Times New Roman" panose="02020603050405020304" pitchFamily="18" charset="0"/>
              <a:cs typeface="Times New Roman" panose="02020603050405020304" pitchFamily="18" charset="0"/>
            </a:endParaRPr>
          </a:p>
        </p:txBody>
      </p:sp>
      <p:grpSp>
        <p:nvGrpSpPr>
          <p:cNvPr id="12" name="object 3"/>
          <p:cNvGrpSpPr/>
          <p:nvPr/>
        </p:nvGrpSpPr>
        <p:grpSpPr>
          <a:xfrm>
            <a:off x="4784090" y="0"/>
            <a:ext cx="4368800" cy="2006600"/>
            <a:chOff x="4784090" y="0"/>
            <a:chExt cx="4368800" cy="2006600"/>
          </a:xfrm>
        </p:grpSpPr>
        <p:sp>
          <p:nvSpPr>
            <p:cNvPr id="13" name="object 4"/>
            <p:cNvSpPr/>
            <p:nvPr/>
          </p:nvSpPr>
          <p:spPr>
            <a:xfrm>
              <a:off x="4796790" y="762"/>
              <a:ext cx="4343400" cy="1981200"/>
            </a:xfrm>
            <a:custGeom>
              <a:avLst/>
              <a:gdLst/>
              <a:ahLst/>
              <a:cxnLst/>
              <a:rect l="l" t="t" r="r" b="b"/>
              <a:pathLst>
                <a:path w="4343400" h="1981200">
                  <a:moveTo>
                    <a:pt x="4343400" y="0"/>
                  </a:moveTo>
                  <a:lnTo>
                    <a:pt x="0" y="0"/>
                  </a:lnTo>
                  <a:lnTo>
                    <a:pt x="0" y="1981200"/>
                  </a:lnTo>
                  <a:lnTo>
                    <a:pt x="4343400" y="1981200"/>
                  </a:lnTo>
                  <a:lnTo>
                    <a:pt x="4343400" y="0"/>
                  </a:lnTo>
                  <a:close/>
                </a:path>
              </a:pathLst>
            </a:custGeom>
            <a:solidFill>
              <a:srgbClr val="FCC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4" name="object 5"/>
            <p:cNvSpPr/>
            <p:nvPr/>
          </p:nvSpPr>
          <p:spPr>
            <a:xfrm>
              <a:off x="4796790" y="762"/>
              <a:ext cx="4343400" cy="1981200"/>
            </a:xfrm>
            <a:custGeom>
              <a:avLst/>
              <a:gdLst/>
              <a:ahLst/>
              <a:cxnLst/>
              <a:rect l="l" t="t" r="r" b="b"/>
              <a:pathLst>
                <a:path w="4343400" h="1981200">
                  <a:moveTo>
                    <a:pt x="0" y="1981200"/>
                  </a:moveTo>
                  <a:lnTo>
                    <a:pt x="4343400" y="1981200"/>
                  </a:lnTo>
                  <a:lnTo>
                    <a:pt x="4343400" y="0"/>
                  </a:lnTo>
                  <a:lnTo>
                    <a:pt x="0" y="0"/>
                  </a:lnTo>
                  <a:lnTo>
                    <a:pt x="0" y="1981200"/>
                  </a:lnTo>
                  <a:close/>
                </a:path>
              </a:pathLst>
            </a:custGeom>
            <a:ln w="25400">
              <a:solidFill>
                <a:srgbClr val="FCCF51"/>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6" name="Rectangle 15"/>
          <p:cNvSpPr/>
          <p:nvPr/>
        </p:nvSpPr>
        <p:spPr>
          <a:xfrm>
            <a:off x="4796790"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6846063" y="69078"/>
            <a:ext cx="2290762" cy="1660525"/>
          </a:xfrm>
          <a:prstGeom prst="rect">
            <a:avLst/>
          </a:prstGeom>
          <a:noFill/>
        </p:spPr>
        <p:txBody>
          <a:bodyPr wrap="square">
            <a:spAutoFit/>
          </a:bodyP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Screen shots</a:t>
            </a:r>
            <a:endParaRPr lang="en-US" sz="1400" dirty="0">
              <a:solidFill>
                <a:srgbClr val="000000"/>
              </a:solidFill>
              <a:latin typeface="Times New Roman" panose="02020603050405020304" pitchFamily="18" charset="0"/>
              <a:cs typeface="Times New Roman" panose="02020603050405020304" pitchFamily="18" charset="0"/>
              <a:sym typeface="+mn-ea"/>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2"/>
          </p:nvPr>
        </p:nvPicPr>
        <p:blipFill>
          <a:blip r:embed="rId1"/>
          <a:stretch>
            <a:fillRect/>
          </a:stretch>
        </p:blipFill>
        <p:spPr>
          <a:xfrm>
            <a:off x="593725" y="2667000"/>
            <a:ext cx="3978275" cy="3201314"/>
          </a:xfrm>
          <a:prstGeom prst="rect">
            <a:avLst/>
          </a:prstGeom>
        </p:spPr>
      </p:pic>
      <p:pic>
        <p:nvPicPr>
          <p:cNvPr id="6" name="Content Placeholder 5"/>
          <p:cNvPicPr>
            <a:picLocks noGrp="1" noChangeAspect="1"/>
          </p:cNvPicPr>
          <p:nvPr>
            <p:ph sz="half" idx="3"/>
          </p:nvPr>
        </p:nvPicPr>
        <p:blipFill>
          <a:blip r:embed="rId2"/>
          <a:stretch>
            <a:fillRect/>
          </a:stretch>
        </p:blipFill>
        <p:spPr>
          <a:xfrm>
            <a:off x="4724400" y="2779847"/>
            <a:ext cx="3978275" cy="2975620"/>
          </a:xfrm>
          <a:prstGeom prst="rect">
            <a:avLst/>
          </a:prstGeom>
        </p:spPr>
      </p:pic>
      <p:sp>
        <p:nvSpPr>
          <p:cNvPr id="8" name="TextBox 7"/>
          <p:cNvSpPr txBox="1"/>
          <p:nvPr/>
        </p:nvSpPr>
        <p:spPr>
          <a:xfrm>
            <a:off x="685800" y="2209800"/>
            <a:ext cx="4576812" cy="369332"/>
          </a:xfrm>
          <a:prstGeom prst="rect">
            <a:avLst/>
          </a:prstGeom>
          <a:noFill/>
        </p:spPr>
        <p:txBody>
          <a:bodyPr wrap="square">
            <a:spAutoFit/>
          </a:bodyPr>
          <a:lstStyle/>
          <a:p>
            <a:r>
              <a:rPr lang="en-US" sz="1800" dirty="0"/>
              <a:t>Total Runs by a Team</a:t>
            </a:r>
            <a:endParaRPr lang="en-IN" sz="1800" dirty="0"/>
          </a:p>
        </p:txBody>
      </p:sp>
      <p:sp>
        <p:nvSpPr>
          <p:cNvPr id="10" name="TextBox 9"/>
          <p:cNvSpPr txBox="1"/>
          <p:nvPr/>
        </p:nvSpPr>
        <p:spPr>
          <a:xfrm>
            <a:off x="4693118" y="2071300"/>
            <a:ext cx="4576812" cy="646331"/>
          </a:xfrm>
          <a:prstGeom prst="rect">
            <a:avLst/>
          </a:prstGeom>
          <a:noFill/>
        </p:spPr>
        <p:txBody>
          <a:bodyPr wrap="square">
            <a:spAutoFit/>
          </a:bodyPr>
          <a:lstStyle/>
          <a:p>
            <a:r>
              <a:rPr lang="en-US" sz="1800" dirty="0"/>
              <a:t>Orange Cap Winners – (Most Runs Scored in a Season)</a:t>
            </a:r>
            <a:endParaRPr lang="en-IN" sz="1800" dirty="0"/>
          </a:p>
        </p:txBody>
      </p:sp>
      <p:sp>
        <p:nvSpPr>
          <p:cNvPr id="11" name="Text Box 3"/>
          <p:cNvSpPr txBox="1"/>
          <p:nvPr/>
        </p:nvSpPr>
        <p:spPr>
          <a:xfrm>
            <a:off x="899160" y="685800"/>
            <a:ext cx="2854960" cy="983615"/>
          </a:xfrm>
          <a:prstGeom prst="rect">
            <a:avLst/>
          </a:prstGeom>
          <a:noFill/>
        </p:spPr>
        <p:txBody>
          <a:bodyPr wrap="square" rtlCol="0" anchor="t">
            <a:spAutoFit/>
          </a:bodyPr>
          <a:lstStyle/>
          <a:p>
            <a:r>
              <a:rPr lang="en-US" sz="4000" b="1" spc="-5" dirty="0">
                <a:solidFill>
                  <a:srgbClr val="0D0D0D"/>
                </a:solidFill>
                <a:latin typeface="Times New Roman" panose="02020603050405020304" pitchFamily="18" charset="0"/>
                <a:cs typeface="Times New Roman" panose="02020603050405020304" pitchFamily="18" charset="0"/>
                <a:sym typeface="+mn-ea"/>
              </a:rPr>
              <a:t>Screenshots</a:t>
            </a:r>
            <a:r>
              <a:rPr lang="en-US" b="1" spc="-5" dirty="0">
                <a:solidFill>
                  <a:srgbClr val="0D0D0D"/>
                </a:solidFill>
                <a:latin typeface="Times New Roman" panose="02020603050405020304" pitchFamily="18" charset="0"/>
                <a:cs typeface="Times New Roman" panose="02020603050405020304" pitchFamily="18" charset="0"/>
                <a:sym typeface="+mn-ea"/>
              </a:rPr>
              <a:t> </a:t>
            </a:r>
            <a:br>
              <a:rPr lang="en-US" b="1" spc="-434" dirty="0">
                <a:solidFill>
                  <a:srgbClr val="0D0D0D"/>
                </a:solidFill>
                <a:latin typeface="Times New Roman" panose="02020603050405020304" pitchFamily="18" charset="0"/>
                <a:cs typeface="Times New Roman" panose="02020603050405020304" pitchFamily="18" charset="0"/>
                <a:sym typeface="+mn-ea"/>
              </a:rPr>
            </a:br>
            <a:endParaRPr lang="en-US" dirty="0"/>
          </a:p>
        </p:txBody>
      </p:sp>
      <p:sp>
        <p:nvSpPr>
          <p:cNvPr id="12" name="Rectangle 11"/>
          <p:cNvSpPr/>
          <p:nvPr/>
        </p:nvSpPr>
        <p:spPr>
          <a:xfrm>
            <a:off x="4802204" y="762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853238" y="40506"/>
            <a:ext cx="2290762" cy="2153285"/>
          </a:xfrm>
          <a:prstGeom prst="rect">
            <a:avLst/>
          </a:prstGeom>
          <a:noFill/>
        </p:spPr>
        <p:txBody>
          <a:bodyPr wrap="square">
            <a:spAutoFit/>
          </a:bodyPr>
          <a:lstStyle/>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1"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2"/>
          </p:nvPr>
        </p:nvPicPr>
        <p:blipFill>
          <a:blip r:embed="rId1"/>
          <a:stretch>
            <a:fillRect/>
          </a:stretch>
        </p:blipFill>
        <p:spPr>
          <a:xfrm>
            <a:off x="456566" y="3048000"/>
            <a:ext cx="3978275" cy="2738432"/>
          </a:xfrm>
          <a:prstGeom prst="rect">
            <a:avLst/>
          </a:prstGeom>
        </p:spPr>
      </p:pic>
      <p:pic>
        <p:nvPicPr>
          <p:cNvPr id="6" name="Content Placeholder 5"/>
          <p:cNvPicPr>
            <a:picLocks noGrp="1" noChangeAspect="1"/>
          </p:cNvPicPr>
          <p:nvPr>
            <p:ph sz="half" idx="3"/>
          </p:nvPr>
        </p:nvPicPr>
        <p:blipFill>
          <a:blip r:embed="rId2"/>
          <a:stretch>
            <a:fillRect/>
          </a:stretch>
        </p:blipFill>
        <p:spPr>
          <a:xfrm>
            <a:off x="4714776" y="3045594"/>
            <a:ext cx="3978275" cy="2738432"/>
          </a:xfrm>
          <a:prstGeom prst="rect">
            <a:avLst/>
          </a:prstGeom>
        </p:spPr>
      </p:pic>
      <p:sp>
        <p:nvSpPr>
          <p:cNvPr id="8" name="TextBox 7"/>
          <p:cNvSpPr txBox="1"/>
          <p:nvPr/>
        </p:nvSpPr>
        <p:spPr>
          <a:xfrm>
            <a:off x="394405" y="2286000"/>
            <a:ext cx="4576812" cy="369332"/>
          </a:xfrm>
          <a:prstGeom prst="rect">
            <a:avLst/>
          </a:prstGeom>
          <a:noFill/>
        </p:spPr>
        <p:txBody>
          <a:bodyPr wrap="square">
            <a:spAutoFit/>
          </a:bodyPr>
          <a:lstStyle/>
          <a:p>
            <a:r>
              <a:rPr lang="en-US" sz="1800" dirty="0" err="1"/>
              <a:t>PowerPlay</a:t>
            </a:r>
            <a:r>
              <a:rPr lang="en-US" sz="1800" dirty="0"/>
              <a:t> Analysis (Overs 1-6)</a:t>
            </a:r>
            <a:endParaRPr lang="en-IN" sz="1800" dirty="0"/>
          </a:p>
        </p:txBody>
      </p:sp>
      <p:sp>
        <p:nvSpPr>
          <p:cNvPr id="10" name="TextBox 9"/>
          <p:cNvSpPr txBox="1"/>
          <p:nvPr/>
        </p:nvSpPr>
        <p:spPr>
          <a:xfrm>
            <a:off x="4714776" y="2286000"/>
            <a:ext cx="4576812" cy="369332"/>
          </a:xfrm>
          <a:prstGeom prst="rect">
            <a:avLst/>
          </a:prstGeom>
          <a:noFill/>
        </p:spPr>
        <p:txBody>
          <a:bodyPr wrap="square">
            <a:spAutoFit/>
          </a:bodyPr>
          <a:lstStyle/>
          <a:p>
            <a:r>
              <a:rPr lang="en-US" sz="1800" dirty="0"/>
              <a:t>Death Over Analysis (Overs 16-20)</a:t>
            </a:r>
            <a:endParaRPr lang="en-IN" sz="1800" dirty="0"/>
          </a:p>
        </p:txBody>
      </p:sp>
      <p:sp>
        <p:nvSpPr>
          <p:cNvPr id="11" name="Text Box 3"/>
          <p:cNvSpPr txBox="1"/>
          <p:nvPr/>
        </p:nvSpPr>
        <p:spPr>
          <a:xfrm>
            <a:off x="899160" y="685800"/>
            <a:ext cx="2854960" cy="983615"/>
          </a:xfrm>
          <a:prstGeom prst="rect">
            <a:avLst/>
          </a:prstGeom>
          <a:noFill/>
        </p:spPr>
        <p:txBody>
          <a:bodyPr wrap="square" rtlCol="0" anchor="t">
            <a:spAutoFit/>
          </a:bodyPr>
          <a:lstStyle/>
          <a:p>
            <a:r>
              <a:rPr lang="en-US" sz="4000" b="1" spc="-5" dirty="0">
                <a:solidFill>
                  <a:srgbClr val="0D0D0D"/>
                </a:solidFill>
                <a:latin typeface="Times New Roman" panose="02020603050405020304" pitchFamily="18" charset="0"/>
                <a:cs typeface="Times New Roman" panose="02020603050405020304" pitchFamily="18" charset="0"/>
                <a:sym typeface="+mn-ea"/>
              </a:rPr>
              <a:t>Screenshots</a:t>
            </a:r>
            <a:r>
              <a:rPr lang="en-US" b="1" spc="-5" dirty="0">
                <a:solidFill>
                  <a:srgbClr val="0D0D0D"/>
                </a:solidFill>
                <a:latin typeface="Times New Roman" panose="02020603050405020304" pitchFamily="18" charset="0"/>
                <a:cs typeface="Times New Roman" panose="02020603050405020304" pitchFamily="18" charset="0"/>
                <a:sym typeface="+mn-ea"/>
              </a:rPr>
              <a:t> </a:t>
            </a:r>
            <a:br>
              <a:rPr lang="en-US" b="1" spc="-434" dirty="0">
                <a:solidFill>
                  <a:srgbClr val="0D0D0D"/>
                </a:solidFill>
                <a:latin typeface="Times New Roman" panose="02020603050405020304" pitchFamily="18" charset="0"/>
                <a:cs typeface="Times New Roman" panose="02020603050405020304" pitchFamily="18" charset="0"/>
                <a:sym typeface="+mn-ea"/>
              </a:rPr>
            </a:br>
            <a:endParaRPr lang="en-US" dirty="0"/>
          </a:p>
        </p:txBody>
      </p:sp>
      <p:sp>
        <p:nvSpPr>
          <p:cNvPr id="12" name="Rectangle 11"/>
          <p:cNvSpPr/>
          <p:nvPr/>
        </p:nvSpPr>
        <p:spPr>
          <a:xfrm>
            <a:off x="4802204" y="762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853238" y="40506"/>
            <a:ext cx="2290762" cy="2153285"/>
          </a:xfrm>
          <a:prstGeom prst="rect">
            <a:avLst/>
          </a:prstGeom>
          <a:noFill/>
        </p:spPr>
        <p:txBody>
          <a:bodyPr wrap="square">
            <a:spAutoFit/>
          </a:bodyPr>
          <a:lstStyle/>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1"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2"/>
          </p:nvPr>
        </p:nvPicPr>
        <p:blipFill>
          <a:blip r:embed="rId1"/>
          <a:stretch>
            <a:fillRect/>
          </a:stretch>
        </p:blipFill>
        <p:spPr>
          <a:xfrm>
            <a:off x="479660" y="2819400"/>
            <a:ext cx="3978275" cy="3106999"/>
          </a:xfrm>
          <a:prstGeom prst="rect">
            <a:avLst/>
          </a:prstGeom>
        </p:spPr>
      </p:pic>
      <p:pic>
        <p:nvPicPr>
          <p:cNvPr id="6" name="Content Placeholder 5"/>
          <p:cNvPicPr>
            <a:picLocks noGrp="1" noChangeAspect="1"/>
          </p:cNvPicPr>
          <p:nvPr>
            <p:ph sz="half" idx="3"/>
          </p:nvPr>
        </p:nvPicPr>
        <p:blipFill>
          <a:blip r:embed="rId2"/>
          <a:stretch>
            <a:fillRect/>
          </a:stretch>
        </p:blipFill>
        <p:spPr>
          <a:xfrm>
            <a:off x="4879975" y="2819400"/>
            <a:ext cx="3978275" cy="3007576"/>
          </a:xfrm>
          <a:prstGeom prst="rect">
            <a:avLst/>
          </a:prstGeom>
        </p:spPr>
      </p:pic>
      <p:sp>
        <p:nvSpPr>
          <p:cNvPr id="8" name="TextBox 7"/>
          <p:cNvSpPr txBox="1"/>
          <p:nvPr/>
        </p:nvSpPr>
        <p:spPr>
          <a:xfrm>
            <a:off x="322448" y="2209800"/>
            <a:ext cx="4576812" cy="369332"/>
          </a:xfrm>
          <a:prstGeom prst="rect">
            <a:avLst/>
          </a:prstGeom>
          <a:noFill/>
        </p:spPr>
        <p:txBody>
          <a:bodyPr wrap="square">
            <a:spAutoFit/>
          </a:bodyPr>
          <a:lstStyle/>
          <a:p>
            <a:r>
              <a:rPr lang="en-US" sz="1800" dirty="0"/>
              <a:t>Power Play Runs vs Death Over Runs</a:t>
            </a:r>
            <a:endParaRPr lang="en-IN" sz="1800" dirty="0"/>
          </a:p>
        </p:txBody>
      </p:sp>
      <p:sp>
        <p:nvSpPr>
          <p:cNvPr id="10" name="TextBox 9"/>
          <p:cNvSpPr txBox="1"/>
          <p:nvPr/>
        </p:nvSpPr>
        <p:spPr>
          <a:xfrm>
            <a:off x="4567188" y="2209800"/>
            <a:ext cx="4576812" cy="369332"/>
          </a:xfrm>
          <a:prstGeom prst="rect">
            <a:avLst/>
          </a:prstGeom>
          <a:noFill/>
        </p:spPr>
        <p:txBody>
          <a:bodyPr wrap="square">
            <a:spAutoFit/>
          </a:bodyPr>
          <a:lstStyle/>
          <a:p>
            <a:r>
              <a:rPr lang="en-US" sz="1800" dirty="0"/>
              <a:t>Power Play </a:t>
            </a:r>
            <a:r>
              <a:rPr lang="en-US" sz="1800" dirty="0" err="1"/>
              <a:t>RunRate</a:t>
            </a:r>
            <a:r>
              <a:rPr lang="en-US" sz="1800" dirty="0"/>
              <a:t> vs Death Over </a:t>
            </a:r>
            <a:r>
              <a:rPr lang="en-US" sz="1800" dirty="0" err="1"/>
              <a:t>RunRate</a:t>
            </a:r>
            <a:endParaRPr lang="en-IN" sz="1800" dirty="0"/>
          </a:p>
        </p:txBody>
      </p:sp>
      <p:sp>
        <p:nvSpPr>
          <p:cNvPr id="11" name="Text Box 3"/>
          <p:cNvSpPr txBox="1"/>
          <p:nvPr/>
        </p:nvSpPr>
        <p:spPr>
          <a:xfrm>
            <a:off x="899160" y="685800"/>
            <a:ext cx="2854960" cy="983615"/>
          </a:xfrm>
          <a:prstGeom prst="rect">
            <a:avLst/>
          </a:prstGeom>
          <a:noFill/>
        </p:spPr>
        <p:txBody>
          <a:bodyPr wrap="square" rtlCol="0" anchor="t">
            <a:spAutoFit/>
          </a:bodyPr>
          <a:lstStyle/>
          <a:p>
            <a:r>
              <a:rPr lang="en-US" sz="4000" b="1" spc="-5" dirty="0">
                <a:solidFill>
                  <a:srgbClr val="0D0D0D"/>
                </a:solidFill>
                <a:latin typeface="Times New Roman" panose="02020603050405020304" pitchFamily="18" charset="0"/>
                <a:cs typeface="Times New Roman" panose="02020603050405020304" pitchFamily="18" charset="0"/>
                <a:sym typeface="+mn-ea"/>
              </a:rPr>
              <a:t>Screenshots</a:t>
            </a:r>
            <a:r>
              <a:rPr lang="en-US" b="1" spc="-5" dirty="0">
                <a:solidFill>
                  <a:srgbClr val="0D0D0D"/>
                </a:solidFill>
                <a:latin typeface="Times New Roman" panose="02020603050405020304" pitchFamily="18" charset="0"/>
                <a:cs typeface="Times New Roman" panose="02020603050405020304" pitchFamily="18" charset="0"/>
                <a:sym typeface="+mn-ea"/>
              </a:rPr>
              <a:t> </a:t>
            </a:r>
            <a:br>
              <a:rPr lang="en-US" b="1" spc="-434" dirty="0">
                <a:solidFill>
                  <a:srgbClr val="0D0D0D"/>
                </a:solidFill>
                <a:latin typeface="Times New Roman" panose="02020603050405020304" pitchFamily="18" charset="0"/>
                <a:cs typeface="Times New Roman" panose="02020603050405020304" pitchFamily="18" charset="0"/>
                <a:sym typeface="+mn-ea"/>
              </a:rPr>
            </a:br>
            <a:endParaRPr lang="en-US" dirty="0"/>
          </a:p>
        </p:txBody>
      </p:sp>
      <p:sp>
        <p:nvSpPr>
          <p:cNvPr id="12" name="Rectangle 11"/>
          <p:cNvSpPr/>
          <p:nvPr/>
        </p:nvSpPr>
        <p:spPr>
          <a:xfrm>
            <a:off x="4802204" y="762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853238" y="40506"/>
            <a:ext cx="2290762" cy="2153285"/>
          </a:xfrm>
          <a:prstGeom prst="rect">
            <a:avLst/>
          </a:prstGeom>
          <a:noFill/>
        </p:spPr>
        <p:txBody>
          <a:bodyPr wrap="square">
            <a:spAutoFit/>
          </a:bodyPr>
          <a:lstStyle/>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1"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2"/>
          </p:nvPr>
        </p:nvPicPr>
        <p:blipFill>
          <a:blip r:embed="rId1"/>
          <a:stretch>
            <a:fillRect/>
          </a:stretch>
        </p:blipFill>
        <p:spPr>
          <a:xfrm>
            <a:off x="381000" y="3200400"/>
            <a:ext cx="3978275" cy="3071339"/>
          </a:xfrm>
          <a:prstGeom prst="rect">
            <a:avLst/>
          </a:prstGeom>
        </p:spPr>
      </p:pic>
      <p:pic>
        <p:nvPicPr>
          <p:cNvPr id="6" name="Content Placeholder 5"/>
          <p:cNvPicPr>
            <a:picLocks noGrp="1" noChangeAspect="1"/>
          </p:cNvPicPr>
          <p:nvPr>
            <p:ph sz="half" idx="3"/>
          </p:nvPr>
        </p:nvPicPr>
        <p:blipFill>
          <a:blip r:embed="rId2"/>
          <a:stretch>
            <a:fillRect/>
          </a:stretch>
        </p:blipFill>
        <p:spPr>
          <a:xfrm>
            <a:off x="4784727" y="2875651"/>
            <a:ext cx="3978275" cy="3396088"/>
          </a:xfrm>
          <a:prstGeom prst="rect">
            <a:avLst/>
          </a:prstGeom>
        </p:spPr>
      </p:pic>
      <p:sp>
        <p:nvSpPr>
          <p:cNvPr id="8" name="TextBox 7"/>
          <p:cNvSpPr txBox="1"/>
          <p:nvPr/>
        </p:nvSpPr>
        <p:spPr>
          <a:xfrm>
            <a:off x="387417" y="2286000"/>
            <a:ext cx="4576812" cy="369332"/>
          </a:xfrm>
          <a:prstGeom prst="rect">
            <a:avLst/>
          </a:prstGeom>
          <a:noFill/>
        </p:spPr>
        <p:txBody>
          <a:bodyPr wrap="square">
            <a:spAutoFit/>
          </a:bodyPr>
          <a:lstStyle/>
          <a:p>
            <a:r>
              <a:rPr lang="en-IN" dirty="0"/>
              <a:t>TOP SCORERS</a:t>
            </a:r>
            <a:endParaRPr lang="en-IN" dirty="0"/>
          </a:p>
        </p:txBody>
      </p:sp>
      <p:sp>
        <p:nvSpPr>
          <p:cNvPr id="10" name="TextBox 9"/>
          <p:cNvSpPr txBox="1"/>
          <p:nvPr/>
        </p:nvSpPr>
        <p:spPr>
          <a:xfrm>
            <a:off x="4755851" y="2205077"/>
            <a:ext cx="4576812" cy="369332"/>
          </a:xfrm>
          <a:prstGeom prst="rect">
            <a:avLst/>
          </a:prstGeom>
          <a:noFill/>
        </p:spPr>
        <p:txBody>
          <a:bodyPr wrap="square">
            <a:spAutoFit/>
          </a:bodyPr>
          <a:lstStyle/>
          <a:p>
            <a:r>
              <a:rPr lang="en-US" dirty="0"/>
              <a:t>Types of Runs Scored by Batsman</a:t>
            </a:r>
            <a:endParaRPr lang="en-US" dirty="0"/>
          </a:p>
        </p:txBody>
      </p:sp>
      <p:sp>
        <p:nvSpPr>
          <p:cNvPr id="11" name="Text Box 3"/>
          <p:cNvSpPr txBox="1"/>
          <p:nvPr/>
        </p:nvSpPr>
        <p:spPr>
          <a:xfrm>
            <a:off x="899160" y="685800"/>
            <a:ext cx="2854960" cy="983615"/>
          </a:xfrm>
          <a:prstGeom prst="rect">
            <a:avLst/>
          </a:prstGeom>
          <a:noFill/>
        </p:spPr>
        <p:txBody>
          <a:bodyPr wrap="square" rtlCol="0" anchor="t">
            <a:spAutoFit/>
          </a:bodyPr>
          <a:lstStyle/>
          <a:p>
            <a:r>
              <a:rPr lang="en-US" sz="4000" b="1" spc="-5" dirty="0">
                <a:solidFill>
                  <a:srgbClr val="0D0D0D"/>
                </a:solidFill>
                <a:latin typeface="Times New Roman" panose="02020603050405020304" pitchFamily="18" charset="0"/>
                <a:cs typeface="Times New Roman" panose="02020603050405020304" pitchFamily="18" charset="0"/>
                <a:sym typeface="+mn-ea"/>
              </a:rPr>
              <a:t>Screenshots</a:t>
            </a:r>
            <a:r>
              <a:rPr lang="en-US" b="1" spc="-5" dirty="0">
                <a:solidFill>
                  <a:srgbClr val="0D0D0D"/>
                </a:solidFill>
                <a:latin typeface="Times New Roman" panose="02020603050405020304" pitchFamily="18" charset="0"/>
                <a:cs typeface="Times New Roman" panose="02020603050405020304" pitchFamily="18" charset="0"/>
                <a:sym typeface="+mn-ea"/>
              </a:rPr>
              <a:t> </a:t>
            </a:r>
            <a:br>
              <a:rPr lang="en-US" b="1" spc="-434" dirty="0">
                <a:solidFill>
                  <a:srgbClr val="0D0D0D"/>
                </a:solidFill>
                <a:latin typeface="Times New Roman" panose="02020603050405020304" pitchFamily="18" charset="0"/>
                <a:cs typeface="Times New Roman" panose="02020603050405020304" pitchFamily="18" charset="0"/>
                <a:sym typeface="+mn-ea"/>
              </a:rPr>
            </a:br>
            <a:endParaRPr lang="en-US" dirty="0"/>
          </a:p>
        </p:txBody>
      </p:sp>
      <p:sp>
        <p:nvSpPr>
          <p:cNvPr id="12" name="Rectangle 11"/>
          <p:cNvSpPr/>
          <p:nvPr/>
        </p:nvSpPr>
        <p:spPr>
          <a:xfrm>
            <a:off x="4802204" y="762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853238" y="40506"/>
            <a:ext cx="2290762" cy="2153285"/>
          </a:xfrm>
          <a:prstGeom prst="rect">
            <a:avLst/>
          </a:prstGeom>
          <a:noFill/>
        </p:spPr>
        <p:txBody>
          <a:bodyPr wrap="square">
            <a:spAutoFit/>
          </a:bodyPr>
          <a:lstStyle/>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1"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2"/>
          </p:nvPr>
        </p:nvPicPr>
        <p:blipFill>
          <a:blip r:embed="rId1"/>
          <a:stretch>
            <a:fillRect/>
          </a:stretch>
        </p:blipFill>
        <p:spPr>
          <a:xfrm>
            <a:off x="494098" y="2667000"/>
            <a:ext cx="3978275" cy="3945931"/>
          </a:xfrm>
          <a:prstGeom prst="rect">
            <a:avLst/>
          </a:prstGeom>
        </p:spPr>
      </p:pic>
      <p:pic>
        <p:nvPicPr>
          <p:cNvPr id="6" name="Content Placeholder 5"/>
          <p:cNvPicPr>
            <a:picLocks noGrp="1" noChangeAspect="1"/>
          </p:cNvPicPr>
          <p:nvPr>
            <p:ph sz="half" idx="3"/>
          </p:nvPr>
        </p:nvPicPr>
        <p:blipFill>
          <a:blip r:embed="rId2"/>
          <a:stretch>
            <a:fillRect/>
          </a:stretch>
        </p:blipFill>
        <p:spPr>
          <a:xfrm>
            <a:off x="4879975" y="2667000"/>
            <a:ext cx="3978275" cy="3881243"/>
          </a:xfrm>
          <a:prstGeom prst="rect">
            <a:avLst/>
          </a:prstGeom>
        </p:spPr>
      </p:pic>
      <p:sp>
        <p:nvSpPr>
          <p:cNvPr id="8" name="TextBox 7"/>
          <p:cNvSpPr txBox="1"/>
          <p:nvPr/>
        </p:nvSpPr>
        <p:spPr>
          <a:xfrm>
            <a:off x="494098" y="2209800"/>
            <a:ext cx="4576812" cy="369332"/>
          </a:xfrm>
          <a:prstGeom prst="rect">
            <a:avLst/>
          </a:prstGeom>
          <a:noFill/>
        </p:spPr>
        <p:txBody>
          <a:bodyPr wrap="square">
            <a:spAutoFit/>
          </a:bodyPr>
          <a:lstStyle/>
          <a:p>
            <a:r>
              <a:rPr lang="en-IN" dirty="0"/>
              <a:t>Dismissal Types in IPL</a:t>
            </a:r>
            <a:endParaRPr lang="en-IN" dirty="0"/>
          </a:p>
        </p:txBody>
      </p:sp>
      <p:sp>
        <p:nvSpPr>
          <p:cNvPr id="10" name="TextBox 9"/>
          <p:cNvSpPr txBox="1"/>
          <p:nvPr/>
        </p:nvSpPr>
        <p:spPr>
          <a:xfrm>
            <a:off x="4800600" y="2195362"/>
            <a:ext cx="4576812" cy="369332"/>
          </a:xfrm>
          <a:prstGeom prst="rect">
            <a:avLst/>
          </a:prstGeom>
          <a:noFill/>
        </p:spPr>
        <p:txBody>
          <a:bodyPr wrap="square">
            <a:spAutoFit/>
          </a:bodyPr>
          <a:lstStyle/>
          <a:p>
            <a:r>
              <a:rPr lang="en-IN" dirty="0"/>
              <a:t>Most Catches by Players</a:t>
            </a:r>
            <a:endParaRPr lang="en-IN" dirty="0"/>
          </a:p>
        </p:txBody>
      </p:sp>
      <p:sp>
        <p:nvSpPr>
          <p:cNvPr id="11" name="Text Box 3"/>
          <p:cNvSpPr txBox="1"/>
          <p:nvPr/>
        </p:nvSpPr>
        <p:spPr>
          <a:xfrm>
            <a:off x="899160" y="685800"/>
            <a:ext cx="2854960" cy="983615"/>
          </a:xfrm>
          <a:prstGeom prst="rect">
            <a:avLst/>
          </a:prstGeom>
          <a:noFill/>
        </p:spPr>
        <p:txBody>
          <a:bodyPr wrap="square" rtlCol="0" anchor="t">
            <a:spAutoFit/>
          </a:bodyPr>
          <a:lstStyle/>
          <a:p>
            <a:r>
              <a:rPr lang="en-US" sz="4000" b="1" spc="-5" dirty="0">
                <a:solidFill>
                  <a:srgbClr val="0D0D0D"/>
                </a:solidFill>
                <a:latin typeface="Times New Roman" panose="02020603050405020304" pitchFamily="18" charset="0"/>
                <a:cs typeface="Times New Roman" panose="02020603050405020304" pitchFamily="18" charset="0"/>
                <a:sym typeface="+mn-ea"/>
              </a:rPr>
              <a:t>Screenshots</a:t>
            </a:r>
            <a:r>
              <a:rPr lang="en-US" b="1" spc="-5" dirty="0">
                <a:solidFill>
                  <a:srgbClr val="0D0D0D"/>
                </a:solidFill>
                <a:latin typeface="Times New Roman" panose="02020603050405020304" pitchFamily="18" charset="0"/>
                <a:cs typeface="Times New Roman" panose="02020603050405020304" pitchFamily="18" charset="0"/>
                <a:sym typeface="+mn-ea"/>
              </a:rPr>
              <a:t> </a:t>
            </a:r>
            <a:br>
              <a:rPr lang="en-US" b="1" spc="-434" dirty="0">
                <a:solidFill>
                  <a:srgbClr val="0D0D0D"/>
                </a:solidFill>
                <a:latin typeface="Times New Roman" panose="02020603050405020304" pitchFamily="18" charset="0"/>
                <a:cs typeface="Times New Roman" panose="02020603050405020304" pitchFamily="18" charset="0"/>
                <a:sym typeface="+mn-ea"/>
              </a:rPr>
            </a:br>
            <a:endParaRPr lang="en-US" dirty="0"/>
          </a:p>
        </p:txBody>
      </p:sp>
      <p:sp>
        <p:nvSpPr>
          <p:cNvPr id="12" name="Rectangle 11"/>
          <p:cNvSpPr/>
          <p:nvPr/>
        </p:nvSpPr>
        <p:spPr>
          <a:xfrm>
            <a:off x="4802204" y="762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853238" y="40506"/>
            <a:ext cx="2290762" cy="2153285"/>
          </a:xfrm>
          <a:prstGeom prst="rect">
            <a:avLst/>
          </a:prstGeom>
          <a:noFill/>
        </p:spPr>
        <p:txBody>
          <a:bodyPr wrap="square">
            <a:spAutoFit/>
          </a:bodyPr>
          <a:lstStyle/>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1"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2"/>
          </p:nvPr>
        </p:nvPicPr>
        <p:blipFill>
          <a:blip r:embed="rId1"/>
          <a:stretch>
            <a:fillRect/>
          </a:stretch>
        </p:blipFill>
        <p:spPr>
          <a:xfrm>
            <a:off x="381000" y="2590800"/>
            <a:ext cx="3978275" cy="3940540"/>
          </a:xfrm>
          <a:prstGeom prst="rect">
            <a:avLst/>
          </a:prstGeom>
        </p:spPr>
      </p:pic>
      <p:pic>
        <p:nvPicPr>
          <p:cNvPr id="6" name="Content Placeholder 5"/>
          <p:cNvPicPr>
            <a:picLocks noGrp="1" noChangeAspect="1"/>
          </p:cNvPicPr>
          <p:nvPr>
            <p:ph sz="half" idx="3"/>
          </p:nvPr>
        </p:nvPicPr>
        <p:blipFill>
          <a:blip r:embed="rId2"/>
          <a:stretch>
            <a:fillRect/>
          </a:stretch>
        </p:blipFill>
        <p:spPr>
          <a:xfrm>
            <a:off x="4784725" y="2564070"/>
            <a:ext cx="3978275" cy="3967270"/>
          </a:xfrm>
          <a:prstGeom prst="rect">
            <a:avLst/>
          </a:prstGeom>
        </p:spPr>
      </p:pic>
      <p:sp>
        <p:nvSpPr>
          <p:cNvPr id="8" name="TextBox 7"/>
          <p:cNvSpPr txBox="1"/>
          <p:nvPr/>
        </p:nvSpPr>
        <p:spPr>
          <a:xfrm>
            <a:off x="336049" y="2133600"/>
            <a:ext cx="4576812" cy="369332"/>
          </a:xfrm>
          <a:prstGeom prst="rect">
            <a:avLst/>
          </a:prstGeom>
          <a:noFill/>
        </p:spPr>
        <p:txBody>
          <a:bodyPr wrap="square">
            <a:spAutoFit/>
          </a:bodyPr>
          <a:lstStyle/>
          <a:p>
            <a:r>
              <a:rPr lang="en-US" dirty="0"/>
              <a:t>Most Man of The Matches Award </a:t>
            </a:r>
            <a:endParaRPr lang="en-US" dirty="0"/>
          </a:p>
        </p:txBody>
      </p:sp>
      <p:sp>
        <p:nvSpPr>
          <p:cNvPr id="10" name="TextBox 9"/>
          <p:cNvSpPr txBox="1"/>
          <p:nvPr/>
        </p:nvSpPr>
        <p:spPr>
          <a:xfrm>
            <a:off x="4724400" y="2133600"/>
            <a:ext cx="4576812" cy="369332"/>
          </a:xfrm>
          <a:prstGeom prst="rect">
            <a:avLst/>
          </a:prstGeom>
          <a:noFill/>
        </p:spPr>
        <p:txBody>
          <a:bodyPr wrap="square">
            <a:spAutoFit/>
          </a:bodyPr>
          <a:lstStyle/>
          <a:p>
            <a:r>
              <a:rPr lang="en-US" dirty="0"/>
              <a:t>Batsmen with Top Strike Rate</a:t>
            </a:r>
            <a:endParaRPr lang="en-US" dirty="0"/>
          </a:p>
        </p:txBody>
      </p:sp>
      <p:sp>
        <p:nvSpPr>
          <p:cNvPr id="11" name="Text Box 3"/>
          <p:cNvSpPr txBox="1"/>
          <p:nvPr/>
        </p:nvSpPr>
        <p:spPr>
          <a:xfrm>
            <a:off x="899160" y="685800"/>
            <a:ext cx="2854960" cy="983615"/>
          </a:xfrm>
          <a:prstGeom prst="rect">
            <a:avLst/>
          </a:prstGeom>
          <a:noFill/>
        </p:spPr>
        <p:txBody>
          <a:bodyPr wrap="square" rtlCol="0" anchor="t">
            <a:spAutoFit/>
          </a:bodyPr>
          <a:lstStyle/>
          <a:p>
            <a:r>
              <a:rPr lang="en-US" sz="4000" b="1" spc="-5" dirty="0">
                <a:solidFill>
                  <a:srgbClr val="0D0D0D"/>
                </a:solidFill>
                <a:latin typeface="Times New Roman" panose="02020603050405020304" pitchFamily="18" charset="0"/>
                <a:cs typeface="Times New Roman" panose="02020603050405020304" pitchFamily="18" charset="0"/>
                <a:sym typeface="+mn-ea"/>
              </a:rPr>
              <a:t>Screenshots</a:t>
            </a:r>
            <a:r>
              <a:rPr lang="en-US" b="1" spc="-5" dirty="0">
                <a:solidFill>
                  <a:srgbClr val="0D0D0D"/>
                </a:solidFill>
                <a:latin typeface="Times New Roman" panose="02020603050405020304" pitchFamily="18" charset="0"/>
                <a:cs typeface="Times New Roman" panose="02020603050405020304" pitchFamily="18" charset="0"/>
                <a:sym typeface="+mn-ea"/>
              </a:rPr>
              <a:t> </a:t>
            </a:r>
            <a:br>
              <a:rPr lang="en-US" b="1" spc="-434" dirty="0">
                <a:solidFill>
                  <a:srgbClr val="0D0D0D"/>
                </a:solidFill>
                <a:latin typeface="Times New Roman" panose="02020603050405020304" pitchFamily="18" charset="0"/>
                <a:cs typeface="Times New Roman" panose="02020603050405020304" pitchFamily="18" charset="0"/>
                <a:sym typeface="+mn-ea"/>
              </a:rPr>
            </a:br>
            <a:endParaRPr lang="en-US" dirty="0"/>
          </a:p>
        </p:txBody>
      </p:sp>
      <p:sp>
        <p:nvSpPr>
          <p:cNvPr id="12" name="Rectangle 11"/>
          <p:cNvSpPr/>
          <p:nvPr/>
        </p:nvSpPr>
        <p:spPr>
          <a:xfrm>
            <a:off x="4802204" y="762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853238" y="40506"/>
            <a:ext cx="2290762" cy="2153285"/>
          </a:xfrm>
          <a:prstGeom prst="rect">
            <a:avLst/>
          </a:prstGeom>
          <a:noFill/>
        </p:spPr>
        <p:txBody>
          <a:bodyPr wrap="square">
            <a:spAutoFit/>
          </a:bodyPr>
          <a:lstStyle/>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1"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7" name="Text Box 3"/>
          <p:cNvSpPr txBox="1"/>
          <p:nvPr/>
        </p:nvSpPr>
        <p:spPr>
          <a:xfrm>
            <a:off x="899160" y="685800"/>
            <a:ext cx="2854960" cy="983615"/>
          </a:xfrm>
          <a:prstGeom prst="rect">
            <a:avLst/>
          </a:prstGeom>
          <a:noFill/>
        </p:spPr>
        <p:txBody>
          <a:bodyPr wrap="square" rtlCol="0" anchor="t">
            <a:spAutoFit/>
          </a:bodyPr>
          <a:lstStyle/>
          <a:p>
            <a:r>
              <a:rPr lang="en-US" sz="4000" b="1" spc="-5" dirty="0">
                <a:solidFill>
                  <a:srgbClr val="0D0D0D"/>
                </a:solidFill>
                <a:latin typeface="Times New Roman" panose="02020603050405020304" pitchFamily="18" charset="0"/>
                <a:cs typeface="Times New Roman" panose="02020603050405020304" pitchFamily="18" charset="0"/>
                <a:sym typeface="+mn-ea"/>
              </a:rPr>
              <a:t>Screenshots</a:t>
            </a:r>
            <a:r>
              <a:rPr lang="en-US" b="1" spc="-5" dirty="0">
                <a:solidFill>
                  <a:srgbClr val="0D0D0D"/>
                </a:solidFill>
                <a:latin typeface="Times New Roman" panose="02020603050405020304" pitchFamily="18" charset="0"/>
                <a:cs typeface="Times New Roman" panose="02020603050405020304" pitchFamily="18" charset="0"/>
                <a:sym typeface="+mn-ea"/>
              </a:rPr>
              <a:t> </a:t>
            </a:r>
            <a:br>
              <a:rPr lang="en-US" b="1" spc="-434" dirty="0">
                <a:solidFill>
                  <a:srgbClr val="0D0D0D"/>
                </a:solidFill>
                <a:latin typeface="Times New Roman" panose="02020603050405020304" pitchFamily="18" charset="0"/>
                <a:cs typeface="Times New Roman" panose="02020603050405020304" pitchFamily="18" charset="0"/>
                <a:sym typeface="+mn-ea"/>
              </a:rPr>
            </a:br>
            <a:endParaRPr lang="en-US" dirty="0"/>
          </a:p>
        </p:txBody>
      </p:sp>
      <p:sp>
        <p:nvSpPr>
          <p:cNvPr id="8" name="Rectangle 7"/>
          <p:cNvSpPr/>
          <p:nvPr/>
        </p:nvSpPr>
        <p:spPr>
          <a:xfrm>
            <a:off x="4802204" y="762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6853238" y="40506"/>
            <a:ext cx="2290762" cy="2153285"/>
          </a:xfrm>
          <a:prstGeom prst="rect">
            <a:avLst/>
          </a:prstGeom>
          <a:noFill/>
        </p:spPr>
        <p:txBody>
          <a:bodyPr wrap="square">
            <a:spAutoFit/>
          </a:bodyPr>
          <a:lstStyle/>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1"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4" name="Content Placeholder 3" descr="Screenshot (101)"/>
          <p:cNvPicPr>
            <a:picLocks noChangeAspect="1"/>
          </p:cNvPicPr>
          <p:nvPr>
            <p:ph sz="half" idx="2"/>
          </p:nvPr>
        </p:nvPicPr>
        <p:blipFill>
          <a:blip r:embed="rId1"/>
          <a:srcRect l="1996" t="19745" r="42241" b="16100"/>
          <a:stretch>
            <a:fillRect/>
          </a:stretch>
        </p:blipFill>
        <p:spPr>
          <a:xfrm>
            <a:off x="536575" y="2665730"/>
            <a:ext cx="4158615" cy="3223260"/>
          </a:xfrm>
          <a:prstGeom prst="rect">
            <a:avLst/>
          </a:prstGeom>
        </p:spPr>
      </p:pic>
      <p:pic>
        <p:nvPicPr>
          <p:cNvPr id="11" name="Content Placeholder 10" descr="Screenshot (102)"/>
          <p:cNvPicPr>
            <a:picLocks noChangeAspect="1"/>
          </p:cNvPicPr>
          <p:nvPr>
            <p:ph sz="half" idx="3"/>
          </p:nvPr>
        </p:nvPicPr>
        <p:blipFill>
          <a:blip r:embed="rId2"/>
          <a:srcRect l="3384" t="20267" r="42257" b="20551"/>
          <a:stretch>
            <a:fillRect/>
          </a:stretch>
        </p:blipFill>
        <p:spPr>
          <a:xfrm>
            <a:off x="4843780" y="2752090"/>
            <a:ext cx="3797935" cy="33343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sz="half" idx="2"/>
          </p:nvPr>
        </p:nvPicPr>
        <p:blipFill>
          <a:blip r:embed="rId1"/>
          <a:stretch>
            <a:fillRect/>
          </a:stretch>
        </p:blipFill>
        <p:spPr>
          <a:xfrm>
            <a:off x="457200" y="2551471"/>
            <a:ext cx="7696200" cy="3773129"/>
          </a:xfrm>
          <a:prstGeom prst="rect">
            <a:avLst/>
          </a:prstGeom>
        </p:spPr>
      </p:pic>
      <p:sp>
        <p:nvSpPr>
          <p:cNvPr id="4" name="Content Placeholder 3"/>
          <p:cNvSpPr>
            <a:spLocks noGrp="1"/>
          </p:cNvSpPr>
          <p:nvPr>
            <p:ph sz="half" idx="3"/>
          </p:nvPr>
        </p:nvSpPr>
        <p:spPr/>
        <p:txBody>
          <a:bodyPr/>
          <a:lstStyle/>
          <a:p>
            <a:endParaRPr lang="en-IN"/>
          </a:p>
        </p:txBody>
      </p:sp>
      <p:sp>
        <p:nvSpPr>
          <p:cNvPr id="7" name="TextBox 6"/>
          <p:cNvSpPr txBox="1"/>
          <p:nvPr/>
        </p:nvSpPr>
        <p:spPr>
          <a:xfrm>
            <a:off x="1880686" y="2161284"/>
            <a:ext cx="5656948" cy="369332"/>
          </a:xfrm>
          <a:prstGeom prst="rect">
            <a:avLst/>
          </a:prstGeom>
          <a:noFill/>
        </p:spPr>
        <p:txBody>
          <a:bodyPr wrap="square">
            <a:spAutoFit/>
          </a:bodyPr>
          <a:lstStyle/>
          <a:p>
            <a:r>
              <a:rPr lang="en-US" dirty="0"/>
              <a:t>TEAMS PERFORMANCE WHO APPEARED IN ALL SEASONS</a:t>
            </a:r>
            <a:endParaRPr lang="en-IN" dirty="0"/>
          </a:p>
        </p:txBody>
      </p:sp>
      <p:sp>
        <p:nvSpPr>
          <p:cNvPr id="8" name="Text Box 3"/>
          <p:cNvSpPr txBox="1"/>
          <p:nvPr/>
        </p:nvSpPr>
        <p:spPr>
          <a:xfrm>
            <a:off x="899160" y="685800"/>
            <a:ext cx="2854960" cy="983615"/>
          </a:xfrm>
          <a:prstGeom prst="rect">
            <a:avLst/>
          </a:prstGeom>
          <a:noFill/>
        </p:spPr>
        <p:txBody>
          <a:bodyPr wrap="square" rtlCol="0" anchor="t">
            <a:spAutoFit/>
          </a:bodyPr>
          <a:lstStyle/>
          <a:p>
            <a:r>
              <a:rPr lang="en-US" sz="4000" b="1" spc="-5" dirty="0">
                <a:solidFill>
                  <a:srgbClr val="0D0D0D"/>
                </a:solidFill>
                <a:latin typeface="Times New Roman" panose="02020603050405020304" pitchFamily="18" charset="0"/>
                <a:cs typeface="Times New Roman" panose="02020603050405020304" pitchFamily="18" charset="0"/>
                <a:sym typeface="+mn-ea"/>
              </a:rPr>
              <a:t>Screenshots</a:t>
            </a:r>
            <a:r>
              <a:rPr lang="en-US" b="1" spc="-5" dirty="0">
                <a:solidFill>
                  <a:srgbClr val="0D0D0D"/>
                </a:solidFill>
                <a:latin typeface="Times New Roman" panose="02020603050405020304" pitchFamily="18" charset="0"/>
                <a:cs typeface="Times New Roman" panose="02020603050405020304" pitchFamily="18" charset="0"/>
                <a:sym typeface="+mn-ea"/>
              </a:rPr>
              <a:t> </a:t>
            </a:r>
            <a:br>
              <a:rPr lang="en-US" b="1" spc="-434" dirty="0">
                <a:solidFill>
                  <a:srgbClr val="0D0D0D"/>
                </a:solidFill>
                <a:latin typeface="Times New Roman" panose="02020603050405020304" pitchFamily="18" charset="0"/>
                <a:cs typeface="Times New Roman" panose="02020603050405020304" pitchFamily="18" charset="0"/>
                <a:sym typeface="+mn-ea"/>
              </a:rPr>
            </a:br>
            <a:endParaRPr lang="en-US" dirty="0"/>
          </a:p>
        </p:txBody>
      </p:sp>
      <p:sp>
        <p:nvSpPr>
          <p:cNvPr id="9" name="Rectangle 8"/>
          <p:cNvSpPr/>
          <p:nvPr/>
        </p:nvSpPr>
        <p:spPr>
          <a:xfrm>
            <a:off x="4802204" y="762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853238" y="40506"/>
            <a:ext cx="2290762" cy="2153285"/>
          </a:xfrm>
          <a:prstGeom prst="rect">
            <a:avLst/>
          </a:prstGeom>
          <a:noFill/>
        </p:spPr>
        <p:txBody>
          <a:bodyPr wrap="square">
            <a:spAutoFit/>
          </a:bodyPr>
          <a:lstStyle/>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1"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85800" y="2125980"/>
            <a:ext cx="7772400" cy="2215515"/>
          </a:xfrm>
        </p:spPr>
        <p:txBody>
          <a:bodyPr/>
          <a:p>
            <a:pPr marL="285750" indent="-285750">
              <a:buFont typeface="Wingdings" panose="05000000000000000000" charset="0"/>
              <a:buChar char="Ø"/>
            </a:pPr>
            <a:r>
              <a:rPr lang="en-IN" altLang="en-US" sz="1800"/>
              <a:t>Though it is a fun machine learning project, it can be extended to corporate level also, where Sporting channels would like to show the metrics which can be used to increase the audience pulse, which shows the factors which can change even a losing game inclined to winning. It uses for creating online polls, Sports Business. IPL teams do their own analysis on each and every player as they spend millions on each of them, they use various analysis like Player Vs Ground Battle, before bidding the player. </a:t>
            </a:r>
            <a:endParaRPr lang="en-IN" altLang="en-US" sz="1800"/>
          </a:p>
        </p:txBody>
      </p:sp>
      <p:sp>
        <p:nvSpPr>
          <p:cNvPr id="3" name="Subtitle 2"/>
          <p:cNvSpPr>
            <a:spLocks noGrp="1"/>
          </p:cNvSpPr>
          <p:nvPr>
            <p:ph type="subTitle" idx="4"/>
          </p:nvPr>
        </p:nvSpPr>
        <p:spPr/>
        <p:txBody>
          <a:bodyPr/>
          <a:p>
            <a:endParaRPr lang="en-US"/>
          </a:p>
        </p:txBody>
      </p:sp>
      <p:sp>
        <p:nvSpPr>
          <p:cNvPr id="8" name="TextBox 7"/>
          <p:cNvSpPr txBox="1"/>
          <p:nvPr/>
        </p:nvSpPr>
        <p:spPr>
          <a:xfrm>
            <a:off x="0" y="609600"/>
            <a:ext cx="4795838" cy="645160"/>
          </a:xfrm>
          <a:prstGeom prst="rect">
            <a:avLst/>
          </a:prstGeom>
          <a:noFill/>
        </p:spPr>
        <p:txBody>
          <a:bodyPr>
            <a:spAutoFit/>
          </a:bodyPr>
          <a:p>
            <a:pPr algn="ctr" fontAlgn="auto">
              <a:spcBef>
                <a:spcPts val="0"/>
              </a:spcBef>
              <a:spcAft>
                <a:spcPts val="0"/>
              </a:spcAft>
              <a:defRPr/>
            </a:pPr>
            <a:r>
              <a:rPr lang="en-IN" altLang="en-GB" sz="3600" b="1" dirty="0">
                <a:latin typeface="Times New Roman" panose="02020603050405020304" pitchFamily="18" charset="0"/>
                <a:cs typeface="Times New Roman" panose="02020603050405020304" pitchFamily="18" charset="0"/>
              </a:rPr>
              <a:t>Future Enhancement</a:t>
            </a:r>
            <a:endParaRPr lang="en-IN" altLang="en-GB" sz="3600" b="1" dirty="0">
              <a:latin typeface="Times New Roman" panose="02020603050405020304" pitchFamily="18" charset="0"/>
              <a:cs typeface="Times New Roman" panose="02020603050405020304" pitchFamily="18" charset="0"/>
            </a:endParaRPr>
          </a:p>
        </p:txBody>
      </p:sp>
      <p:sp>
        <p:nvSpPr>
          <p:cNvPr id="12" name="Rectangle 11"/>
          <p:cNvSpPr/>
          <p:nvPr/>
        </p:nvSpPr>
        <p:spPr>
          <a:xfrm>
            <a:off x="4795838"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858000" y="-15003"/>
            <a:ext cx="2290762" cy="2153285"/>
          </a:xfrm>
          <a:prstGeom prst="rect">
            <a:avLst/>
          </a:prstGeom>
          <a:noFill/>
        </p:spPr>
        <p:txBody>
          <a:bodyPr wrap="square">
            <a:spAutoFit/>
          </a:bodyPr>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0"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b="1" i="0" u="none" strike="noStrike" baseline="0" dirty="0">
                <a:solidFill>
                  <a:srgbClr val="000000"/>
                </a:solidFill>
                <a:latin typeface="Times New Roman" panose="02020603050405020304" pitchFamily="18" charset="0"/>
                <a:cs typeface="Times New Roman" panose="02020603050405020304" pitchFamily="18" charset="0"/>
              </a:rPr>
              <a:t>Future Enhancement</a:t>
            </a:r>
            <a:endParaRPr lang="en-US" sz="14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GB" sz="3600" b="1" dirty="0">
                <a:latin typeface="Times New Roman" panose="02020603050405020304" pitchFamily="18" charset="0"/>
                <a:cs typeface="Times New Roman" panose="02020603050405020304" pitchFamily="18" charset="0"/>
              </a:rPr>
              <a:t>Conclusion</a:t>
            </a:r>
            <a:endParaRPr lang="en-GB" sz="3600" b="1" dirty="0">
              <a:latin typeface="Times New Roman" panose="02020603050405020304" pitchFamily="18" charset="0"/>
              <a:cs typeface="Times New Roman" panose="02020603050405020304"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ln>
        </p:spPr>
        <p:txBody>
          <a:bodyPr wrap="square">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5406" y="1828800"/>
            <a:ext cx="8553188" cy="7145655"/>
          </a:xfrm>
        </p:spPr>
        <p:txBody>
          <a:bodyPr wrap="square"/>
          <a:lstStyle/>
          <a:p>
            <a:pPr algn="just">
              <a:spcBef>
                <a:spcPts val="200"/>
              </a:spcBef>
              <a:spcAft>
                <a:spcPts val="200"/>
              </a:spcAft>
              <a:tabLst>
                <a:tab pos="0" algn="l"/>
              </a:tabLst>
            </a:pPr>
            <a:endParaRPr lang="en-US" sz="2400" spc="15" dirty="0">
              <a:latin typeface="Times New Roman" panose="02020603050405020304" pitchFamily="18" charset="0"/>
              <a:cs typeface="Times New Roman" panose="02020603050405020304" pitchFamily="18" charset="0"/>
            </a:endParaRPr>
          </a:p>
          <a:p>
            <a:pPr marL="342900" indent="-342900" algn="just">
              <a:spcBef>
                <a:spcPts val="200"/>
              </a:spcBef>
              <a:spcAft>
                <a:spcPts val="200"/>
              </a:spcAft>
              <a:buFont typeface="Wingdings" panose="05000000000000000000" pitchFamily="2" charset="2"/>
              <a:buChar char=""/>
              <a:tabLst>
                <a:tab pos="0" algn="l"/>
              </a:tabLst>
            </a:pPr>
            <a:r>
              <a:rPr lang="en-US" sz="1800" dirty="0">
                <a:solidFill>
                  <a:schemeClr val="tx1"/>
                </a:solidFill>
                <a:sym typeface="+mn-ea"/>
              </a:rPr>
              <a:t>This work aims at understanding the dataset of past 10 years history of the IPL data.</a:t>
            </a:r>
            <a:endParaRPr lang="en-US" sz="1800" dirty="0">
              <a:solidFill>
                <a:schemeClr val="tx1"/>
              </a:solidFill>
            </a:endParaRPr>
          </a:p>
          <a:p>
            <a:pPr marL="342900" indent="-342900" algn="just">
              <a:spcBef>
                <a:spcPts val="200"/>
              </a:spcBef>
              <a:spcAft>
                <a:spcPts val="200"/>
              </a:spcAft>
              <a:buFont typeface="Wingdings" panose="05000000000000000000" pitchFamily="2" charset="2"/>
              <a:buChar char=""/>
              <a:tabLst>
                <a:tab pos="0" algn="l"/>
              </a:tabLst>
            </a:pPr>
            <a:r>
              <a:rPr lang="en-US" sz="1800" dirty="0">
                <a:solidFill>
                  <a:schemeClr val="tx1"/>
                </a:solidFill>
                <a:sym typeface="+mn-ea"/>
              </a:rPr>
              <a:t>Selection of the best team for a cricket match plays a significant role for the team’s victory. </a:t>
            </a:r>
            <a:endParaRPr lang="en-US" sz="1800" dirty="0">
              <a:solidFill>
                <a:schemeClr val="tx1"/>
              </a:solidFill>
            </a:endParaRPr>
          </a:p>
          <a:p>
            <a:pPr marL="342900" indent="-342900" algn="just">
              <a:spcBef>
                <a:spcPts val="200"/>
              </a:spcBef>
              <a:spcAft>
                <a:spcPts val="200"/>
              </a:spcAft>
              <a:buFont typeface="Wingdings" panose="05000000000000000000" pitchFamily="2" charset="2"/>
              <a:buChar char=""/>
              <a:tabLst>
                <a:tab pos="0" algn="l"/>
              </a:tabLst>
            </a:pPr>
            <a:r>
              <a:rPr lang="en-US" sz="1800" dirty="0">
                <a:solidFill>
                  <a:schemeClr val="tx1"/>
                </a:solidFill>
                <a:sym typeface="+mn-ea"/>
              </a:rPr>
              <a:t>The main goal of this project is to analyze the IPL cricket data and predict the players’ performance. We performed in depth analysis of each and every team. And separately performed power and death over analysis which is very important in T20 cricket , where the most number of runs are scored.We also performed Batting and Bowling Analysis of Different Top Batsmen and Bowlers. </a:t>
            </a:r>
            <a:endParaRPr lang="en-US" sz="1800" dirty="0">
              <a:solidFill>
                <a:schemeClr val="tx1"/>
              </a:solidFill>
            </a:endParaRPr>
          </a:p>
          <a:p>
            <a:pPr marL="342900" indent="-342900" algn="just">
              <a:spcBef>
                <a:spcPts val="200"/>
              </a:spcBef>
              <a:spcAft>
                <a:spcPts val="200"/>
              </a:spcAft>
              <a:buFont typeface="Wingdings" panose="05000000000000000000" pitchFamily="2" charset="2"/>
              <a:buChar char=""/>
              <a:tabLst>
                <a:tab pos="0" algn="l"/>
              </a:tabLst>
            </a:pPr>
            <a:r>
              <a:rPr lang="en-US" sz="1800" dirty="0">
                <a:solidFill>
                  <a:schemeClr val="tx1"/>
                </a:solidFill>
                <a:sym typeface="+mn-ea"/>
              </a:rPr>
              <a:t>At the end, in-depth analysis was done based on number of runs scored by each team at power-play and death overs correspondingly.</a:t>
            </a:r>
            <a:endParaRPr lang="en-US" sz="1800" dirty="0">
              <a:solidFill>
                <a:schemeClr val="tx1"/>
              </a:solidFill>
            </a:endParaRPr>
          </a:p>
          <a:p>
            <a:pPr marL="342900" indent="-342900" algn="just">
              <a:spcBef>
                <a:spcPts val="200"/>
              </a:spcBef>
              <a:spcAft>
                <a:spcPts val="200"/>
              </a:spcAft>
              <a:buFont typeface="Wingdings" panose="05000000000000000000" pitchFamily="2" charset="2"/>
              <a:buChar char=""/>
              <a:tabLst>
                <a:tab pos="0" algn="l"/>
              </a:tabLst>
            </a:pPr>
            <a:r>
              <a:rPr lang="en-US" sz="1800" dirty="0">
                <a:solidFill>
                  <a:schemeClr val="tx1"/>
                </a:solidFill>
                <a:sym typeface="+mn-ea"/>
              </a:rPr>
              <a:t>Final Result was performed through Exploratory analysis and our previous observations, we obtained performances of each and every IPL team over the past few years and resulted Ups and Downs of different teams graphically.</a:t>
            </a:r>
            <a:endParaRPr lang="en-US" sz="1800" dirty="0">
              <a:solidFill>
                <a:schemeClr val="tx1"/>
              </a:solidFill>
            </a:endParaRPr>
          </a:p>
          <a:p>
            <a:pPr marL="342900" indent="-342900" algn="just">
              <a:spcBef>
                <a:spcPts val="200"/>
              </a:spcBef>
              <a:spcAft>
                <a:spcPts val="200"/>
              </a:spcAft>
              <a:buFont typeface="Wingdings" panose="05000000000000000000" pitchFamily="2" charset="2"/>
              <a:buChar char=""/>
              <a:tabLst>
                <a:tab pos="0" algn="l"/>
              </a:tabLst>
            </a:pPr>
            <a:endParaRPr lang="en-US" sz="2400" dirty="0">
              <a:solidFill>
                <a:schemeClr val="accent1"/>
              </a:solidFill>
            </a:endParaRPr>
          </a:p>
          <a:p>
            <a:pPr marL="342900" indent="-342900" algn="just">
              <a:spcBef>
                <a:spcPts val="200"/>
              </a:spcBef>
              <a:spcAft>
                <a:spcPts val="200"/>
              </a:spcAft>
              <a:buFont typeface="Wingdings" panose="05000000000000000000" pitchFamily="2" charset="2"/>
              <a:buChar char=""/>
              <a:tabLst>
                <a:tab pos="0" algn="l"/>
              </a:tabLst>
            </a:pPr>
            <a:br>
              <a:rPr lang="en-US" sz="2400" dirty="0">
                <a:effectLst/>
                <a:latin typeface="Times New Roman" panose="02020603050405020304" pitchFamily="18" charset="0"/>
                <a:ea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R="0" lvl="0" algn="just">
              <a:spcBef>
                <a:spcPts val="200"/>
              </a:spcBef>
              <a:spcAft>
                <a:spcPts val="200"/>
              </a:spcAft>
              <a:tabLst>
                <a:tab pos="0" algn="l"/>
              </a:tabLst>
            </a:pP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2" name="Rectangle 11"/>
          <p:cNvSpPr/>
          <p:nvPr/>
        </p:nvSpPr>
        <p:spPr>
          <a:xfrm>
            <a:off x="4795838"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858000" y="-15003"/>
            <a:ext cx="2290762" cy="2153285"/>
          </a:xfrm>
          <a:prstGeom prst="rect">
            <a:avLst/>
          </a:prstGeom>
          <a:noFill/>
        </p:spPr>
        <p:txBody>
          <a:bodyPr wrap="square">
            <a:spAutoFit/>
          </a:bodyPr>
          <a:lstStyle/>
          <a:p>
            <a:pPr fontAlgn="auto">
              <a:spcBef>
                <a:spcPts val="0"/>
              </a:spcBef>
              <a:spcAft>
                <a:spcPts val="0"/>
              </a:spcAft>
              <a:defRPr/>
            </a:pP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0"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b="1"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
            <a:ext cx="4795838"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0" y="609600"/>
            <a:ext cx="4795838" cy="646113"/>
          </a:xfrm>
          <a:prstGeom prst="rect">
            <a:avLst/>
          </a:prstGeom>
          <a:noFill/>
        </p:spPr>
        <p:txBody>
          <a:bodyPr>
            <a:spAutoFit/>
          </a:bodyPr>
          <a:lstStyle/>
          <a:p>
            <a:pPr algn="ctr" fontAlgn="auto">
              <a:spcBef>
                <a:spcPts val="0"/>
              </a:spcBef>
              <a:spcAft>
                <a:spcPts val="0"/>
              </a:spcAft>
              <a:defRPr/>
            </a:pPr>
            <a:r>
              <a:rPr lang="en-US" sz="3600" b="1" dirty="0">
                <a:latin typeface="Times New Roman" panose="02020603050405020304" pitchFamily="18" charset="0"/>
                <a:cs typeface="Times New Roman" panose="02020603050405020304" pitchFamily="18" charset="0"/>
              </a:rPr>
              <a:t>Introduction</a:t>
            </a:r>
            <a:endParaRPr lang="en-GB"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0" y="2133601"/>
            <a:ext cx="8542930" cy="5344795"/>
          </a:xfrm>
        </p:spPr>
        <p:txBody>
          <a:bodyPr/>
          <a:lstStyle/>
          <a:p>
            <a:pPr marL="457200" indent="-457200" algn="just">
              <a:spcBef>
                <a:spcPts val="200"/>
              </a:spcBef>
              <a:spcAft>
                <a:spcPts val="200"/>
              </a:spcAft>
              <a:buFont typeface="Wingdings" panose="05000000000000000000" pitchFamily="2" charset="2"/>
              <a:buChar char="Ø"/>
            </a:pPr>
            <a:r>
              <a:rPr lang="en-US" sz="1800" dirty="0">
                <a:solidFill>
                  <a:schemeClr val="tx1">
                    <a:lumMod val="50000"/>
                  </a:schemeClr>
                </a:solidFill>
                <a:latin typeface="Bookman Old Style" panose="02050604050505020204" pitchFamily="18" charset="0"/>
                <a:sym typeface="+mn-ea"/>
              </a:rPr>
              <a:t>Cricket is a bat-and-ball game played between two teams of eleven players each on a cricket field, at the center of which is a rectangular 20-metre (22-yard) pitch with a target at each end called the wicket (a set of three wooden stumps upon which two bails sit). </a:t>
            </a:r>
            <a:endParaRPr lang="en-US" sz="1800" dirty="0">
              <a:solidFill>
                <a:schemeClr val="tx1">
                  <a:lumMod val="50000"/>
                </a:schemeClr>
              </a:solidFill>
              <a:latin typeface="Bookman Old Style" panose="02050604050505020204" pitchFamily="18" charset="0"/>
              <a:sym typeface="+mn-ea"/>
            </a:endParaRPr>
          </a:p>
          <a:p>
            <a:pPr marL="457200" indent="-457200" algn="just">
              <a:spcBef>
                <a:spcPts val="200"/>
              </a:spcBef>
              <a:spcAft>
                <a:spcPts val="200"/>
              </a:spcAft>
              <a:buFont typeface="Wingdings" panose="05000000000000000000" pitchFamily="2" charset="2"/>
              <a:buChar char="Ø"/>
            </a:pPr>
            <a:r>
              <a:rPr lang="en-US" sz="1800" dirty="0">
                <a:solidFill>
                  <a:schemeClr val="tx1">
                    <a:lumMod val="50000"/>
                  </a:schemeClr>
                </a:solidFill>
                <a:latin typeface="Bookman Old Style" panose="02050604050505020204" pitchFamily="18" charset="0"/>
                <a:sym typeface="+mn-ea"/>
              </a:rPr>
              <a:t>Each phase of play is called an innings, during which one team bats, attempting to score as many runs as possible, while their opponents bowl and field, attempting to minimize the number of runs scored. </a:t>
            </a:r>
            <a:endParaRPr lang="en-US" sz="1800" dirty="0">
              <a:solidFill>
                <a:schemeClr val="tx1">
                  <a:lumMod val="50000"/>
                </a:schemeClr>
              </a:solidFill>
              <a:latin typeface="Bookman Old Style" panose="02050604050505020204" pitchFamily="18" charset="0"/>
              <a:sym typeface="+mn-ea"/>
            </a:endParaRPr>
          </a:p>
          <a:p>
            <a:pPr marL="457200" indent="-457200" algn="just">
              <a:spcBef>
                <a:spcPts val="200"/>
              </a:spcBef>
              <a:spcAft>
                <a:spcPts val="200"/>
              </a:spcAft>
              <a:buFont typeface="Wingdings" panose="05000000000000000000" pitchFamily="2" charset="2"/>
              <a:buChar char="Ø"/>
            </a:pPr>
            <a:r>
              <a:rPr lang="en-US" sz="1800" dirty="0">
                <a:solidFill>
                  <a:schemeClr val="tx1">
                    <a:lumMod val="50000"/>
                  </a:schemeClr>
                </a:solidFill>
                <a:latin typeface="Bookman Old Style" panose="02050604050505020204" pitchFamily="18" charset="0"/>
                <a:sym typeface="+mn-ea"/>
              </a:rPr>
              <a:t>When each innings ends, the teams usually swap roles for the next innings (i.e. the team that previously batted will bowl/field, and vice versa). </a:t>
            </a:r>
            <a:endParaRPr lang="en-US" sz="1800" dirty="0">
              <a:solidFill>
                <a:schemeClr val="tx1">
                  <a:lumMod val="50000"/>
                </a:schemeClr>
              </a:solidFill>
              <a:latin typeface="Bookman Old Style" panose="02050604050505020204" pitchFamily="18" charset="0"/>
            </a:endParaRPr>
          </a:p>
          <a:p>
            <a:pPr marL="457200" indent="-457200" algn="just">
              <a:spcBef>
                <a:spcPts val="200"/>
              </a:spcBef>
              <a:spcAft>
                <a:spcPts val="200"/>
              </a:spcAft>
              <a:buFont typeface="Wingdings" panose="05000000000000000000" pitchFamily="2" charset="2"/>
              <a:buChar char="Ø"/>
            </a:pPr>
            <a:r>
              <a:rPr lang="en-US" sz="1800" dirty="0">
                <a:solidFill>
                  <a:schemeClr val="tx1">
                    <a:lumMod val="50000"/>
                  </a:schemeClr>
                </a:solidFill>
                <a:latin typeface="Bookman Old Style" panose="02050604050505020204" pitchFamily="18" charset="0"/>
                <a:sym typeface="+mn-ea"/>
              </a:rPr>
              <a:t>The teams each bat for one or two innings, depending on the type of match. The winning team is the one that scores the most runs, including any extras gained (except when the result is not a win/loss result)</a:t>
            </a:r>
            <a:endParaRPr lang="en-US" sz="1800" dirty="0">
              <a:solidFill>
                <a:schemeClr val="tx1">
                  <a:lumMod val="50000"/>
                </a:schemeClr>
              </a:solidFill>
              <a:latin typeface="Bookman Old Style" panose="02050604050505020204" pitchFamily="18" charset="0"/>
            </a:endParaRPr>
          </a:p>
          <a:p>
            <a:pPr marL="457200" indent="-457200" algn="just">
              <a:spcBef>
                <a:spcPts val="200"/>
              </a:spcBef>
              <a:spcAft>
                <a:spcPts val="200"/>
              </a:spcAft>
              <a:buFont typeface="Wingdings" panose="05000000000000000000" pitchFamily="2" charset="2"/>
              <a:buChar char="Ø"/>
            </a:pPr>
            <a:r>
              <a:rPr lang="en-US" sz="1800" dirty="0">
                <a:solidFill>
                  <a:schemeClr val="tx1">
                    <a:lumMod val="50000"/>
                  </a:schemeClr>
                </a:solidFill>
                <a:latin typeface="Bookman Old Style" panose="02050604050505020204" pitchFamily="18" charset="0"/>
                <a:sym typeface="+mn-ea"/>
              </a:rPr>
              <a:t>All Indian Premier League Cricket matches between 2008 and 2016.</a:t>
            </a:r>
            <a:endParaRPr lang="en-US" sz="1800" dirty="0">
              <a:solidFill>
                <a:schemeClr val="tx1">
                  <a:lumMod val="50000"/>
                </a:schemeClr>
              </a:solidFill>
              <a:latin typeface="Bookman Old Style" panose="02050604050505020204" pitchFamily="18" charset="0"/>
            </a:endParaRPr>
          </a:p>
          <a:p>
            <a:pPr marL="457200" indent="-457200" algn="just">
              <a:spcBef>
                <a:spcPts val="200"/>
              </a:spcBef>
              <a:spcAft>
                <a:spcPts val="200"/>
              </a:spcAft>
              <a:buFont typeface="Wingdings" panose="05000000000000000000" pitchFamily="2" charset="2"/>
              <a:buChar char="Ø"/>
            </a:pPr>
            <a:endParaRPr lang="en-US" sz="1800" dirty="0">
              <a:solidFill>
                <a:schemeClr val="tx1">
                  <a:lumMod val="50000"/>
                </a:schemeClr>
              </a:solidFill>
              <a:latin typeface="Bookman Old Style" panose="02050604050505020204" pitchFamily="18" charset="0"/>
            </a:endParaRPr>
          </a:p>
          <a:p>
            <a:pPr marL="457200" indent="-457200" algn="just">
              <a:spcBef>
                <a:spcPts val="200"/>
              </a:spcBef>
              <a:spcAft>
                <a:spcPts val="200"/>
              </a:spcAft>
              <a:buFont typeface="Wingdings" panose="05000000000000000000" pitchFamily="2" charset="2"/>
              <a:buChar char="Ø"/>
            </a:pPr>
            <a:endParaRPr lang="en-US" sz="1800" dirty="0">
              <a:solidFill>
                <a:schemeClr val="tx1">
                  <a:lumMod val="50000"/>
                </a:schemeClr>
              </a:solidFill>
              <a:latin typeface="Bookman Old Style" panose="02050604050505020204" pitchFamily="18" charset="0"/>
            </a:endParaRPr>
          </a:p>
          <a:p>
            <a:pPr marL="457200" indent="-457200" algn="just">
              <a:spcBef>
                <a:spcPts val="200"/>
              </a:spcBef>
              <a:spcAft>
                <a:spcPts val="200"/>
              </a:spcAft>
              <a:buFont typeface="Wingdings" panose="05000000000000000000" pitchFamily="2" charset="2"/>
              <a:buChar char="Ø"/>
            </a:pPr>
            <a:endParaRPr lang="en-US" sz="1800" b="1" dirty="0">
              <a:latin typeface="Times New Roman" panose="02020603050405020304" pitchFamily="18" charset="0"/>
              <a:cs typeface="Times New Roman" panose="02020603050405020304" pitchFamily="18" charset="0"/>
            </a:endParaRPr>
          </a:p>
        </p:txBody>
      </p:sp>
      <p:sp>
        <p:nvSpPr>
          <p:cNvPr id="12" name="Rectangle 11"/>
          <p:cNvSpPr/>
          <p:nvPr/>
        </p:nvSpPr>
        <p:spPr>
          <a:xfrm>
            <a:off x="4796790"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846063" y="69078"/>
            <a:ext cx="2290762" cy="1660525"/>
          </a:xfrm>
          <a:prstGeom prst="rect">
            <a:avLst/>
          </a:prstGeom>
          <a:noFill/>
        </p:spPr>
        <p:txBody>
          <a:bodyPr wrap="square">
            <a:spAutoFit/>
          </a:bodyP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Screen shots</a:t>
            </a:r>
            <a:endParaRPr lang="en-US" sz="1400" dirty="0">
              <a:solidFill>
                <a:srgbClr val="000000"/>
              </a:solidFill>
              <a:latin typeface="Times New Roman" panose="02020603050405020304" pitchFamily="18" charset="0"/>
              <a:cs typeface="Times New Roman" panose="02020603050405020304" pitchFamily="18" charset="0"/>
              <a:sym typeface="+mn-ea"/>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3213" y="703834"/>
            <a:ext cx="2150110" cy="574040"/>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000000"/>
                </a:solidFill>
                <a:latin typeface="Times New Roman" panose="02020603050405020304" pitchFamily="18" charset="0"/>
                <a:cs typeface="Times New Roman" panose="02020603050405020304" pitchFamily="18" charset="0"/>
              </a:rPr>
              <a:t>References</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59740" y="2083435"/>
            <a:ext cx="8009255" cy="3649345"/>
          </a:xfrm>
          <a:prstGeom prst="rect">
            <a:avLst/>
          </a:prstGeom>
        </p:spPr>
        <p:txBody>
          <a:bodyPr vert="horz" wrap="square" lIns="0" tIns="12065" rIns="0" bIns="0" rtlCol="0">
            <a:spAutoFit/>
          </a:bodyPr>
          <a:lstStyle/>
          <a:p>
            <a:pPr marL="469900" marR="5080" indent="-457200">
              <a:lnSpc>
                <a:spcPct val="100000"/>
              </a:lnSpc>
              <a:spcBef>
                <a:spcPts val="95"/>
              </a:spcBef>
              <a:buClr>
                <a:srgbClr val="000000"/>
              </a:buClr>
              <a:buFont typeface="Wingdings" panose="05000000000000000000" pitchFamily="2" charset="2"/>
              <a:buChar char="Ø"/>
              <a:tabLst>
                <a:tab pos="354965" algn="l"/>
                <a:tab pos="355600" algn="l"/>
              </a:tabLst>
            </a:pPr>
            <a:r>
              <a:rPr lang="en-US" dirty="0">
                <a:solidFill>
                  <a:schemeClr val="tx1"/>
                </a:solidFill>
                <a:sym typeface="+mn-ea"/>
              </a:rPr>
              <a:t>Sanjay Gupta, Hitesh Jain, </a:t>
            </a:r>
            <a:r>
              <a:rPr lang="en-US" dirty="0" err="1">
                <a:solidFill>
                  <a:schemeClr val="tx1"/>
                </a:solidFill>
                <a:sym typeface="+mn-ea"/>
              </a:rPr>
              <a:t>Asmit</a:t>
            </a:r>
            <a:r>
              <a:rPr lang="en-US" dirty="0">
                <a:solidFill>
                  <a:schemeClr val="tx1"/>
                </a:solidFill>
                <a:sym typeface="+mn-ea"/>
              </a:rPr>
              <a:t> Gupta and Hemant   </a:t>
            </a:r>
            <a:r>
              <a:rPr lang="en-US" dirty="0" err="1">
                <a:solidFill>
                  <a:schemeClr val="tx1"/>
                </a:solidFill>
                <a:sym typeface="+mn-ea"/>
              </a:rPr>
              <a:t>Soni</a:t>
            </a:r>
            <a:r>
              <a:rPr lang="en-US" dirty="0">
                <a:solidFill>
                  <a:schemeClr val="tx1"/>
                </a:solidFill>
                <a:sym typeface="+mn-ea"/>
              </a:rPr>
              <a:t>, “Fantasy League Team Prediction”, </a:t>
            </a:r>
            <a:r>
              <a:rPr lang="en-US" i="1" dirty="0">
                <a:solidFill>
                  <a:schemeClr val="tx1"/>
                </a:solidFill>
                <a:sym typeface="+mn-ea"/>
              </a:rPr>
              <a:t>International Journal of Research in Science and Engineering</a:t>
            </a:r>
            <a:r>
              <a:rPr lang="en-US" dirty="0">
                <a:solidFill>
                  <a:schemeClr val="tx1"/>
                </a:solidFill>
                <a:sym typeface="+mn-ea"/>
              </a:rPr>
              <a:t>, Vol. 6, No. 3, pp. 97-103, 2017.</a:t>
            </a:r>
            <a:endParaRPr lang="en-US" dirty="0">
              <a:solidFill>
                <a:schemeClr val="tx1"/>
              </a:solidFill>
            </a:endParaRPr>
          </a:p>
          <a:p>
            <a:pPr marL="469900" marR="5080" indent="-457200">
              <a:lnSpc>
                <a:spcPct val="100000"/>
              </a:lnSpc>
              <a:spcBef>
                <a:spcPts val="95"/>
              </a:spcBef>
              <a:buClr>
                <a:srgbClr val="000000"/>
              </a:buClr>
              <a:buFont typeface="Wingdings" panose="05000000000000000000" pitchFamily="2" charset="2"/>
              <a:buChar char="Ø"/>
              <a:tabLst>
                <a:tab pos="354965" algn="l"/>
                <a:tab pos="355600" algn="l"/>
              </a:tabLst>
            </a:pPr>
            <a:r>
              <a:rPr lang="en-US" dirty="0" err="1">
                <a:solidFill>
                  <a:schemeClr val="tx1"/>
                </a:solidFill>
                <a:sym typeface="+mn-ea"/>
              </a:rPr>
              <a:t>Rameshwari</a:t>
            </a:r>
            <a:r>
              <a:rPr lang="en-US" dirty="0">
                <a:solidFill>
                  <a:schemeClr val="tx1"/>
                </a:solidFill>
                <a:sym typeface="+mn-ea"/>
              </a:rPr>
              <a:t> </a:t>
            </a:r>
            <a:r>
              <a:rPr lang="en-US" dirty="0" err="1">
                <a:solidFill>
                  <a:schemeClr val="tx1"/>
                </a:solidFill>
                <a:sym typeface="+mn-ea"/>
              </a:rPr>
              <a:t>Lokhande</a:t>
            </a:r>
            <a:r>
              <a:rPr lang="en-US" dirty="0">
                <a:solidFill>
                  <a:schemeClr val="tx1"/>
                </a:solidFill>
                <a:sym typeface="+mn-ea"/>
              </a:rPr>
              <a:t> and P.M. </a:t>
            </a:r>
            <a:r>
              <a:rPr lang="en-US" dirty="0" err="1">
                <a:solidFill>
                  <a:schemeClr val="tx1"/>
                </a:solidFill>
                <a:sym typeface="+mn-ea"/>
              </a:rPr>
              <a:t>Chawan</a:t>
            </a:r>
            <a:r>
              <a:rPr lang="en-US" dirty="0">
                <a:solidFill>
                  <a:schemeClr val="tx1"/>
                </a:solidFill>
                <a:sym typeface="+mn-ea"/>
              </a:rPr>
              <a:t>, “Live Cricket Score and Winning Prediction”, </a:t>
            </a:r>
            <a:r>
              <a:rPr lang="en-US" i="1" dirty="0">
                <a:solidFill>
                  <a:schemeClr val="tx1"/>
                </a:solidFill>
                <a:sym typeface="+mn-ea"/>
              </a:rPr>
              <a:t>International Journal of Trend in Research and Development</a:t>
            </a:r>
            <a:r>
              <a:rPr lang="en-US" dirty="0">
                <a:solidFill>
                  <a:schemeClr val="tx1"/>
                </a:solidFill>
                <a:sym typeface="+mn-ea"/>
              </a:rPr>
              <a:t>, Vol. 5, No. 1, pp. 30-32, 2018. </a:t>
            </a:r>
            <a:endParaRPr lang="en-US" dirty="0">
              <a:solidFill>
                <a:schemeClr val="tx1"/>
              </a:solidFill>
            </a:endParaRPr>
          </a:p>
          <a:p>
            <a:pPr marL="469900" marR="5080" indent="-457200">
              <a:lnSpc>
                <a:spcPct val="100000"/>
              </a:lnSpc>
              <a:spcBef>
                <a:spcPts val="95"/>
              </a:spcBef>
              <a:buClr>
                <a:srgbClr val="000000"/>
              </a:buClr>
              <a:buFont typeface="Wingdings" panose="05000000000000000000" pitchFamily="2" charset="2"/>
              <a:buChar char="Ø"/>
              <a:tabLst>
                <a:tab pos="354965" algn="l"/>
                <a:tab pos="355600" algn="l"/>
              </a:tabLst>
            </a:pPr>
            <a:r>
              <a:rPr lang="en-US" dirty="0" err="1">
                <a:solidFill>
                  <a:schemeClr val="tx1"/>
                </a:solidFill>
                <a:sym typeface="+mn-ea"/>
              </a:rPr>
              <a:t>Vignesh</a:t>
            </a:r>
            <a:r>
              <a:rPr lang="en-US" dirty="0">
                <a:solidFill>
                  <a:schemeClr val="tx1"/>
                </a:solidFill>
                <a:sym typeface="+mn-ea"/>
              </a:rPr>
              <a:t> </a:t>
            </a:r>
            <a:r>
              <a:rPr lang="en-US" dirty="0" err="1">
                <a:solidFill>
                  <a:schemeClr val="tx1"/>
                </a:solidFill>
                <a:sym typeface="+mn-ea"/>
              </a:rPr>
              <a:t>Veppur</a:t>
            </a:r>
            <a:r>
              <a:rPr lang="en-US" dirty="0">
                <a:solidFill>
                  <a:schemeClr val="tx1"/>
                </a:solidFill>
                <a:sym typeface="+mn-ea"/>
              </a:rPr>
              <a:t> </a:t>
            </a:r>
            <a:r>
              <a:rPr lang="en-US" dirty="0" err="1">
                <a:solidFill>
                  <a:schemeClr val="tx1"/>
                </a:solidFill>
                <a:sym typeface="+mn-ea"/>
              </a:rPr>
              <a:t>Sankaranarayanan</a:t>
            </a:r>
            <a:r>
              <a:rPr lang="en-US" dirty="0">
                <a:solidFill>
                  <a:schemeClr val="tx1"/>
                </a:solidFill>
                <a:sym typeface="+mn-ea"/>
              </a:rPr>
              <a:t> and </a:t>
            </a:r>
            <a:r>
              <a:rPr lang="en-US" dirty="0" err="1">
                <a:solidFill>
                  <a:schemeClr val="tx1"/>
                </a:solidFill>
                <a:sym typeface="+mn-ea"/>
              </a:rPr>
              <a:t>Junaed</a:t>
            </a:r>
            <a:r>
              <a:rPr lang="en-US" dirty="0">
                <a:solidFill>
                  <a:schemeClr val="tx1"/>
                </a:solidFill>
                <a:sym typeface="+mn-ea"/>
              </a:rPr>
              <a:t> </a:t>
            </a:r>
            <a:r>
              <a:rPr lang="en-US" dirty="0" err="1">
                <a:solidFill>
                  <a:schemeClr val="tx1"/>
                </a:solidFill>
                <a:sym typeface="+mn-ea"/>
              </a:rPr>
              <a:t>Sattar</a:t>
            </a:r>
            <a:r>
              <a:rPr lang="en-US" dirty="0">
                <a:solidFill>
                  <a:schemeClr val="tx1"/>
                </a:solidFill>
                <a:sym typeface="+mn-ea"/>
              </a:rPr>
              <a:t>,“Auto-play: A Data Mining Approach to ODI Cricket Simulation and Prediction”, </a:t>
            </a:r>
            <a:r>
              <a:rPr lang="en-US" i="1" dirty="0">
                <a:solidFill>
                  <a:schemeClr val="tx1"/>
                </a:solidFill>
                <a:sym typeface="+mn-ea"/>
              </a:rPr>
              <a:t>Proceedings of SIAM Conference on Data Mining</a:t>
            </a:r>
            <a:r>
              <a:rPr lang="en-US" dirty="0">
                <a:solidFill>
                  <a:schemeClr val="tx1"/>
                </a:solidFill>
                <a:sym typeface="+mn-ea"/>
              </a:rPr>
              <a:t>, pp. 1-7, 2014. </a:t>
            </a:r>
            <a:endParaRPr lang="en-US" dirty="0">
              <a:solidFill>
                <a:schemeClr val="tx1"/>
              </a:solidFill>
            </a:endParaRPr>
          </a:p>
          <a:p>
            <a:pPr marL="469900" marR="5080" indent="-457200">
              <a:lnSpc>
                <a:spcPct val="100000"/>
              </a:lnSpc>
              <a:spcBef>
                <a:spcPts val="95"/>
              </a:spcBef>
              <a:buClr>
                <a:srgbClr val="000000"/>
              </a:buClr>
              <a:buFont typeface="Wingdings" panose="05000000000000000000" pitchFamily="2" charset="2"/>
              <a:buChar char="Ø"/>
              <a:tabLst>
                <a:tab pos="354965" algn="l"/>
                <a:tab pos="355600" algn="l"/>
              </a:tabLst>
            </a:pPr>
            <a:r>
              <a:rPr lang="en-US" dirty="0" err="1">
                <a:solidFill>
                  <a:schemeClr val="tx1"/>
                </a:solidFill>
                <a:sym typeface="+mn-ea"/>
              </a:rPr>
              <a:t>Jayshree</a:t>
            </a:r>
            <a:r>
              <a:rPr lang="en-US" dirty="0">
                <a:solidFill>
                  <a:schemeClr val="tx1"/>
                </a:solidFill>
                <a:sym typeface="+mn-ea"/>
              </a:rPr>
              <a:t> </a:t>
            </a:r>
            <a:r>
              <a:rPr lang="en-US" dirty="0" err="1">
                <a:solidFill>
                  <a:schemeClr val="tx1"/>
                </a:solidFill>
                <a:sym typeface="+mn-ea"/>
              </a:rPr>
              <a:t>Hajgude</a:t>
            </a:r>
            <a:r>
              <a:rPr lang="en-US" dirty="0">
                <a:solidFill>
                  <a:schemeClr val="tx1"/>
                </a:solidFill>
                <a:sym typeface="+mn-ea"/>
              </a:rPr>
              <a:t>, </a:t>
            </a:r>
            <a:r>
              <a:rPr lang="en-US" dirty="0" err="1">
                <a:solidFill>
                  <a:schemeClr val="tx1"/>
                </a:solidFill>
                <a:sym typeface="+mn-ea"/>
              </a:rPr>
              <a:t>Aishwarya</a:t>
            </a:r>
            <a:r>
              <a:rPr lang="en-US" dirty="0">
                <a:solidFill>
                  <a:schemeClr val="tx1"/>
                </a:solidFill>
                <a:sym typeface="+mn-ea"/>
              </a:rPr>
              <a:t> </a:t>
            </a:r>
            <a:r>
              <a:rPr lang="en-US" dirty="0" err="1">
                <a:solidFill>
                  <a:schemeClr val="tx1"/>
                </a:solidFill>
                <a:sym typeface="+mn-ea"/>
              </a:rPr>
              <a:t>Parameshwaran</a:t>
            </a:r>
            <a:r>
              <a:rPr lang="en-US" dirty="0">
                <a:solidFill>
                  <a:schemeClr val="tx1"/>
                </a:solidFill>
                <a:sym typeface="+mn-ea"/>
              </a:rPr>
              <a:t>, Krishna </a:t>
            </a:r>
            <a:r>
              <a:rPr lang="en-US" dirty="0" err="1">
                <a:solidFill>
                  <a:schemeClr val="tx1"/>
                </a:solidFill>
                <a:sym typeface="+mn-ea"/>
              </a:rPr>
              <a:t>Nambi</a:t>
            </a:r>
            <a:r>
              <a:rPr lang="en-US" dirty="0">
                <a:solidFill>
                  <a:schemeClr val="tx1"/>
                </a:solidFill>
                <a:sym typeface="+mn-ea"/>
              </a:rPr>
              <a:t>, </a:t>
            </a:r>
            <a:r>
              <a:rPr lang="en-US" dirty="0" err="1">
                <a:solidFill>
                  <a:schemeClr val="tx1"/>
                </a:solidFill>
                <a:sym typeface="+mn-ea"/>
              </a:rPr>
              <a:t>Anupama</a:t>
            </a:r>
            <a:r>
              <a:rPr lang="en-US" dirty="0">
                <a:solidFill>
                  <a:schemeClr val="tx1"/>
                </a:solidFill>
                <a:sym typeface="+mn-ea"/>
              </a:rPr>
              <a:t> </a:t>
            </a:r>
            <a:r>
              <a:rPr lang="en-US" dirty="0" err="1">
                <a:solidFill>
                  <a:schemeClr val="tx1"/>
                </a:solidFill>
                <a:sym typeface="+mn-ea"/>
              </a:rPr>
              <a:t>Sakhalkar</a:t>
            </a:r>
            <a:r>
              <a:rPr lang="en-US" dirty="0">
                <a:solidFill>
                  <a:schemeClr val="tx1"/>
                </a:solidFill>
                <a:sym typeface="+mn-ea"/>
              </a:rPr>
              <a:t> and </a:t>
            </a:r>
            <a:r>
              <a:rPr lang="en-US" dirty="0" err="1">
                <a:solidFill>
                  <a:schemeClr val="tx1"/>
                </a:solidFill>
                <a:sym typeface="+mn-ea"/>
              </a:rPr>
              <a:t>Darshil</a:t>
            </a:r>
            <a:r>
              <a:rPr lang="en-US" dirty="0">
                <a:solidFill>
                  <a:schemeClr val="tx1"/>
                </a:solidFill>
                <a:sym typeface="+mn-ea"/>
              </a:rPr>
              <a:t> </a:t>
            </a:r>
            <a:r>
              <a:rPr lang="en-US" dirty="0" err="1">
                <a:solidFill>
                  <a:schemeClr val="tx1"/>
                </a:solidFill>
                <a:sym typeface="+mn-ea"/>
              </a:rPr>
              <a:t>Sanghvi</a:t>
            </a:r>
            <a:r>
              <a:rPr lang="en-US" dirty="0">
                <a:solidFill>
                  <a:schemeClr val="tx1"/>
                </a:solidFill>
                <a:sym typeface="+mn-ea"/>
              </a:rPr>
              <a:t>, “IPL Dream Team-A Prediction Software Based on Data Mining and Statistical Analysis”, </a:t>
            </a:r>
            <a:r>
              <a:rPr lang="en-US" i="1" dirty="0">
                <a:solidFill>
                  <a:schemeClr val="tx1"/>
                </a:solidFill>
                <a:sym typeface="+mn-ea"/>
              </a:rPr>
              <a:t>International Journal of Computer Engineering and Applications</a:t>
            </a:r>
            <a:r>
              <a:rPr lang="en-US" dirty="0">
                <a:solidFill>
                  <a:schemeClr val="tx1"/>
                </a:solidFill>
                <a:sym typeface="+mn-ea"/>
              </a:rPr>
              <a:t>, Vol. 9, No. 4, pp. 113-119, 2015. </a:t>
            </a:r>
            <a:endParaRPr lang="en-US" dirty="0">
              <a:solidFill>
                <a:schemeClr val="tx1"/>
              </a:solidFill>
              <a:latin typeface="Times New Roman" panose="02020603050405020304" pitchFamily="18" charset="0"/>
              <a:cs typeface="Times New Roman" panose="02020603050405020304" pitchFamily="18" charset="0"/>
              <a:sym typeface="+mn-ea"/>
            </a:endParaRPr>
          </a:p>
        </p:txBody>
      </p:sp>
      <p:sp>
        <p:nvSpPr>
          <p:cNvPr id="7" name="object 7"/>
          <p:cNvSpPr txBox="1"/>
          <p:nvPr/>
        </p:nvSpPr>
        <p:spPr>
          <a:xfrm>
            <a:off x="4888103" y="346709"/>
            <a:ext cx="2141220" cy="1326515"/>
          </a:xfrm>
          <a:prstGeom prst="rect">
            <a:avLst/>
          </a:prstGeom>
        </p:spPr>
        <p:txBody>
          <a:bodyPr vert="horz" wrap="square" lIns="0" tIns="0" rIns="0" bIns="0" rtlCol="0">
            <a:spAutoFit/>
          </a:bodyPr>
          <a:lstStyle/>
          <a:p>
            <a:pPr>
              <a:lnSpc>
                <a:spcPts val="1710"/>
              </a:lnSpc>
            </a:pPr>
            <a:r>
              <a:rPr sz="1800" spc="-10" dirty="0">
                <a:solidFill>
                  <a:srgbClr val="0D0D0D"/>
                </a:solidFill>
                <a:latin typeface="Times New Roman" panose="02020603050405020304" pitchFamily="18" charset="0"/>
                <a:cs typeface="Times New Roman" panose="02020603050405020304" pitchFamily="18" charset="0"/>
              </a:rPr>
              <a:t>Introduction</a:t>
            </a:r>
            <a:endParaRPr sz="1800">
              <a:latin typeface="Times New Roman" panose="02020603050405020304" pitchFamily="18" charset="0"/>
              <a:cs typeface="Times New Roman" panose="02020603050405020304" pitchFamily="18" charset="0"/>
            </a:endParaRPr>
          </a:p>
          <a:p>
            <a:pPr>
              <a:lnSpc>
                <a:spcPct val="100000"/>
              </a:lnSpc>
            </a:pPr>
            <a:r>
              <a:rPr sz="1800" spc="-10" dirty="0">
                <a:solidFill>
                  <a:srgbClr val="0D0D0D"/>
                </a:solidFill>
                <a:latin typeface="Times New Roman" panose="02020603050405020304" pitchFamily="18" charset="0"/>
                <a:cs typeface="Times New Roman" panose="02020603050405020304" pitchFamily="18" charset="0"/>
              </a:rPr>
              <a:t>Existing</a:t>
            </a:r>
            <a:r>
              <a:rPr sz="1800" spc="-5" dirty="0">
                <a:solidFill>
                  <a:srgbClr val="0D0D0D"/>
                </a:solidFill>
                <a:latin typeface="Times New Roman" panose="02020603050405020304" pitchFamily="18" charset="0"/>
                <a:cs typeface="Times New Roman" panose="02020603050405020304" pitchFamily="18" charset="0"/>
              </a:rPr>
              <a:t> </a:t>
            </a:r>
            <a:r>
              <a:rPr sz="1800" spc="-15" dirty="0">
                <a:solidFill>
                  <a:srgbClr val="0D0D0D"/>
                </a:solidFill>
                <a:latin typeface="Times New Roman" panose="02020603050405020304" pitchFamily="18" charset="0"/>
                <a:cs typeface="Times New Roman" panose="02020603050405020304" pitchFamily="18" charset="0"/>
              </a:rPr>
              <a:t>System </a:t>
            </a:r>
            <a:r>
              <a:rPr sz="1800" spc="-10" dirty="0">
                <a:solidFill>
                  <a:srgbClr val="0D0D0D"/>
                </a:solidFill>
                <a:latin typeface="Times New Roman" panose="02020603050405020304" pitchFamily="18" charset="0"/>
                <a:cs typeface="Times New Roman" panose="02020603050405020304" pitchFamily="18" charset="0"/>
              </a:rPr>
              <a:t> Proposed</a:t>
            </a:r>
            <a:r>
              <a:rPr sz="1800" spc="-5" dirty="0">
                <a:solidFill>
                  <a:srgbClr val="0D0D0D"/>
                </a:solidFill>
                <a:latin typeface="Times New Roman" panose="02020603050405020304" pitchFamily="18" charset="0"/>
                <a:cs typeface="Times New Roman" panose="02020603050405020304" pitchFamily="18" charset="0"/>
              </a:rPr>
              <a:t> </a:t>
            </a:r>
            <a:r>
              <a:rPr sz="1800" spc="-15" dirty="0">
                <a:solidFill>
                  <a:srgbClr val="0D0D0D"/>
                </a:solidFill>
                <a:latin typeface="Times New Roman" panose="02020603050405020304" pitchFamily="18" charset="0"/>
                <a:cs typeface="Times New Roman" panose="02020603050405020304" pitchFamily="18" charset="0"/>
              </a:rPr>
              <a:t>System </a:t>
            </a:r>
            <a:r>
              <a:rPr sz="1800" spc="-10" dirty="0">
                <a:solidFill>
                  <a:srgbClr val="0D0D0D"/>
                </a:solidFill>
                <a:latin typeface="Times New Roman" panose="02020603050405020304" pitchFamily="18" charset="0"/>
                <a:cs typeface="Times New Roman" panose="02020603050405020304" pitchFamily="18" charset="0"/>
              </a:rPr>
              <a:t> Software requirements </a:t>
            </a:r>
            <a:r>
              <a:rPr sz="1800" spc="-395" dirty="0">
                <a:solidFill>
                  <a:srgbClr val="0D0D0D"/>
                </a:solidFill>
                <a:latin typeface="Times New Roman" panose="02020603050405020304" pitchFamily="18" charset="0"/>
                <a:cs typeface="Times New Roman" panose="02020603050405020304" pitchFamily="18" charset="0"/>
              </a:rPr>
              <a:t> </a:t>
            </a:r>
            <a:r>
              <a:rPr sz="1800" b="1" spc="-15" dirty="0">
                <a:solidFill>
                  <a:srgbClr val="0D0D0D"/>
                </a:solidFill>
                <a:latin typeface="Times New Roman" panose="02020603050405020304" pitchFamily="18" charset="0"/>
                <a:cs typeface="Times New Roman" panose="02020603050405020304" pitchFamily="18" charset="0"/>
              </a:rPr>
              <a:t>References</a:t>
            </a:r>
            <a:endParaRPr sz="1800">
              <a:latin typeface="Times New Roman" panose="02020603050405020304" pitchFamily="18" charset="0"/>
              <a:cs typeface="Times New Roman" panose="02020603050405020304" pitchFamily="18" charset="0"/>
            </a:endParaRPr>
          </a:p>
        </p:txBody>
      </p:sp>
      <p:grpSp>
        <p:nvGrpSpPr>
          <p:cNvPr id="8" name="object 8"/>
          <p:cNvGrpSpPr/>
          <p:nvPr/>
        </p:nvGrpSpPr>
        <p:grpSpPr>
          <a:xfrm>
            <a:off x="4784090" y="0"/>
            <a:ext cx="4368800" cy="1930400"/>
            <a:chOff x="4784090" y="0"/>
            <a:chExt cx="4368800" cy="1930400"/>
          </a:xfrm>
        </p:grpSpPr>
        <p:sp>
          <p:nvSpPr>
            <p:cNvPr id="9" name="object 9"/>
            <p:cNvSpPr/>
            <p:nvPr/>
          </p:nvSpPr>
          <p:spPr>
            <a:xfrm>
              <a:off x="4796790" y="762"/>
              <a:ext cx="4343400" cy="1905000"/>
            </a:xfrm>
            <a:custGeom>
              <a:avLst/>
              <a:gdLst/>
              <a:ahLst/>
              <a:cxnLst/>
              <a:rect l="l" t="t" r="r" b="b"/>
              <a:pathLst>
                <a:path w="4343400" h="1905000">
                  <a:moveTo>
                    <a:pt x="4343400" y="0"/>
                  </a:moveTo>
                  <a:lnTo>
                    <a:pt x="0" y="0"/>
                  </a:lnTo>
                  <a:lnTo>
                    <a:pt x="0" y="1905000"/>
                  </a:lnTo>
                  <a:lnTo>
                    <a:pt x="4343400" y="1905000"/>
                  </a:lnTo>
                  <a:lnTo>
                    <a:pt x="4343400" y="0"/>
                  </a:lnTo>
                  <a:close/>
                </a:path>
              </a:pathLst>
            </a:custGeom>
            <a:solidFill>
              <a:srgbClr val="FCC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 name="object 10"/>
            <p:cNvSpPr/>
            <p:nvPr/>
          </p:nvSpPr>
          <p:spPr>
            <a:xfrm>
              <a:off x="4796790" y="762"/>
              <a:ext cx="4343400" cy="1905000"/>
            </a:xfrm>
            <a:custGeom>
              <a:avLst/>
              <a:gdLst/>
              <a:ahLst/>
              <a:cxnLst/>
              <a:rect l="l" t="t" r="r" b="b"/>
              <a:pathLst>
                <a:path w="4343400" h="1905000">
                  <a:moveTo>
                    <a:pt x="0" y="1905000"/>
                  </a:moveTo>
                  <a:lnTo>
                    <a:pt x="4343400" y="1905000"/>
                  </a:lnTo>
                  <a:lnTo>
                    <a:pt x="4343400" y="0"/>
                  </a:lnTo>
                  <a:lnTo>
                    <a:pt x="0" y="0"/>
                  </a:lnTo>
                  <a:lnTo>
                    <a:pt x="0" y="1905000"/>
                  </a:lnTo>
                  <a:close/>
                </a:path>
              </a:pathLst>
            </a:custGeom>
            <a:ln w="25400">
              <a:solidFill>
                <a:srgbClr val="FCCF51"/>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2" name="Rectangle 11"/>
          <p:cNvSpPr/>
          <p:nvPr/>
        </p:nvSpPr>
        <p:spPr>
          <a:xfrm>
            <a:off x="4796790"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846063" y="69078"/>
            <a:ext cx="2290762" cy="1938020"/>
          </a:xfrm>
          <a:prstGeom prst="rect">
            <a:avLst/>
          </a:prstGeom>
          <a:noFill/>
        </p:spPr>
        <p:txBody>
          <a:bodyPr wrap="square">
            <a:spAutoFit/>
          </a:bodyP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b="0" i="0" u="none" strike="noStrike" baseline="0" dirty="0">
                <a:solidFill>
                  <a:srgbClr val="000000"/>
                </a:solidFill>
                <a:latin typeface="Times New Roman" panose="02020603050405020304" pitchFamily="18" charset="0"/>
                <a:cs typeface="Times New Roman" panose="02020603050405020304" pitchFamily="18" charset="0"/>
              </a:rPr>
              <a:t>Screen shots</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5494" y="2505836"/>
            <a:ext cx="7049134" cy="2424430"/>
          </a:xfrm>
          <a:prstGeom prst="rect">
            <a:avLst/>
          </a:prstGeom>
        </p:spPr>
        <p:txBody>
          <a:bodyPr vert="horz" wrap="square" lIns="0" tIns="12065" rIns="0" bIns="0" rtlCol="0">
            <a:spAutoFit/>
          </a:bodyPr>
          <a:lstStyle/>
          <a:p>
            <a:pPr algn="ctr">
              <a:lnSpc>
                <a:spcPct val="100000"/>
              </a:lnSpc>
              <a:spcBef>
                <a:spcPts val="95"/>
              </a:spcBef>
            </a:pPr>
            <a:r>
              <a:rPr sz="8500" spc="-10" dirty="0">
                <a:solidFill>
                  <a:srgbClr val="000000"/>
                </a:solidFill>
                <a:latin typeface="Times New Roman" panose="02020603050405020304" pitchFamily="18" charset="0"/>
                <a:cs typeface="Times New Roman" panose="02020603050405020304" pitchFamily="18" charset="0"/>
              </a:rPr>
              <a:t>Thank</a:t>
            </a:r>
            <a:r>
              <a:rPr sz="8500" spc="-45" dirty="0">
                <a:solidFill>
                  <a:srgbClr val="000000"/>
                </a:solidFill>
                <a:latin typeface="Times New Roman" panose="02020603050405020304" pitchFamily="18" charset="0"/>
                <a:cs typeface="Times New Roman" panose="02020603050405020304" pitchFamily="18" charset="0"/>
              </a:rPr>
              <a:t> </a:t>
            </a:r>
            <a:r>
              <a:rPr sz="8500" spc="-10" dirty="0">
                <a:solidFill>
                  <a:srgbClr val="000000"/>
                </a:solidFill>
                <a:latin typeface="Times New Roman" panose="02020603050405020304" pitchFamily="18" charset="0"/>
                <a:cs typeface="Times New Roman" panose="02020603050405020304" pitchFamily="18" charset="0"/>
              </a:rPr>
              <a:t>you</a:t>
            </a:r>
            <a:endParaRPr sz="8500" dirty="0">
              <a:latin typeface="Times New Roman" panose="02020603050405020304" pitchFamily="18" charset="0"/>
              <a:cs typeface="Times New Roman" panose="02020603050405020304" pitchFamily="18" charset="0"/>
            </a:endParaRPr>
          </a:p>
          <a:p>
            <a:pPr algn="ctr">
              <a:lnSpc>
                <a:spcPct val="100000"/>
              </a:lnSpc>
              <a:spcBef>
                <a:spcPts val="50"/>
              </a:spcBef>
            </a:pPr>
            <a:r>
              <a:rPr sz="7200" spc="-5" dirty="0">
                <a:solidFill>
                  <a:srgbClr val="000000"/>
                </a:solidFill>
                <a:latin typeface="Times New Roman" panose="02020603050405020304" pitchFamily="18" charset="0"/>
                <a:cs typeface="Times New Roman" panose="02020603050405020304" pitchFamily="18" charset="0"/>
              </a:rPr>
              <a:t>Any</a:t>
            </a:r>
            <a:r>
              <a:rPr sz="7200" spc="-75" dirty="0">
                <a:solidFill>
                  <a:srgbClr val="000000"/>
                </a:solidFill>
                <a:latin typeface="Times New Roman" panose="02020603050405020304" pitchFamily="18" charset="0"/>
                <a:cs typeface="Times New Roman" panose="02020603050405020304" pitchFamily="18" charset="0"/>
              </a:rPr>
              <a:t> </a:t>
            </a:r>
            <a:r>
              <a:rPr sz="7200" spc="-5" dirty="0">
                <a:solidFill>
                  <a:srgbClr val="000000"/>
                </a:solidFill>
                <a:latin typeface="Times New Roman" panose="02020603050405020304" pitchFamily="18" charset="0"/>
                <a:cs typeface="Times New Roman" panose="02020603050405020304" pitchFamily="18" charset="0"/>
              </a:rPr>
              <a:t>Questions?</a:t>
            </a:r>
            <a:endParaRPr sz="7200" dirty="0">
              <a:latin typeface="Times New Roman" panose="02020603050405020304" pitchFamily="18" charset="0"/>
              <a:cs typeface="Times New Roman" panose="02020603050405020304" pitchFamily="18" charset="0"/>
            </a:endParaRPr>
          </a:p>
        </p:txBody>
      </p:sp>
      <p:sp>
        <p:nvSpPr>
          <p:cNvPr id="3" name="object 3"/>
          <p:cNvSpPr/>
          <p:nvPr/>
        </p:nvSpPr>
        <p:spPr>
          <a:xfrm>
            <a:off x="0" y="6553199"/>
            <a:ext cx="9144000" cy="304800"/>
          </a:xfrm>
          <a:custGeom>
            <a:avLst/>
            <a:gdLst/>
            <a:ahLst/>
            <a:cxnLst/>
            <a:rect l="l" t="t" r="r" b="b"/>
            <a:pathLst>
              <a:path w="9144000" h="304800">
                <a:moveTo>
                  <a:pt x="9144000" y="0"/>
                </a:moveTo>
                <a:lnTo>
                  <a:pt x="0" y="0"/>
                </a:lnTo>
                <a:lnTo>
                  <a:pt x="0" y="304798"/>
                </a:lnTo>
                <a:lnTo>
                  <a:pt x="9144000" y="304798"/>
                </a:lnTo>
                <a:lnTo>
                  <a:pt x="9144000" y="0"/>
                </a:lnTo>
                <a:close/>
              </a:path>
            </a:pathLst>
          </a:custGeom>
          <a:solidFill>
            <a:srgbClr val="04054B"/>
          </a:solid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205" y="623061"/>
            <a:ext cx="3891915"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0000"/>
                </a:solidFill>
                <a:latin typeface="Times New Roman" panose="02020603050405020304" pitchFamily="18" charset="0"/>
                <a:cs typeface="Times New Roman" panose="02020603050405020304" pitchFamily="18" charset="0"/>
              </a:rPr>
              <a:t>Existing</a:t>
            </a:r>
            <a:r>
              <a:rPr sz="3600" b="1" spc="-90" dirty="0">
                <a:solidFill>
                  <a:srgbClr val="000000"/>
                </a:solidFill>
                <a:latin typeface="Times New Roman" panose="02020603050405020304" pitchFamily="18" charset="0"/>
                <a:cs typeface="Times New Roman" panose="02020603050405020304" pitchFamily="18" charset="0"/>
              </a:rPr>
              <a:t> </a:t>
            </a:r>
            <a:r>
              <a:rPr sz="3600" b="1" spc="-5" dirty="0">
                <a:solidFill>
                  <a:srgbClr val="000000"/>
                </a:solidFill>
                <a:latin typeface="Times New Roman" panose="02020603050405020304" pitchFamily="18" charset="0"/>
                <a:cs typeface="Times New Roman" panose="02020603050405020304" pitchFamily="18" charset="0"/>
              </a:rPr>
              <a:t>System</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59740" y="2080387"/>
            <a:ext cx="8282305" cy="1701800"/>
          </a:xfrm>
          <a:prstGeom prst="rect">
            <a:avLst/>
          </a:prstGeom>
        </p:spPr>
        <p:txBody>
          <a:bodyPr vert="horz" wrap="square" lIns="0" tIns="13335" rIns="0" bIns="0" rtlCol="0">
            <a:spAutoFit/>
          </a:bodyPr>
          <a:lstStyle/>
          <a:p>
            <a:pPr marL="355600" marR="6985" indent="-342900" algn="just">
              <a:lnSpc>
                <a:spcPct val="100000"/>
              </a:lnSpc>
              <a:spcBef>
                <a:spcPts val="105"/>
              </a:spcBef>
              <a:buFont typeface="Arial" panose="020B0604020202020204"/>
              <a:buChar char="•"/>
              <a:tabLst>
                <a:tab pos="355600" algn="l"/>
              </a:tabLst>
            </a:pPr>
            <a:r>
              <a:rPr lang="en-US" dirty="0">
                <a:latin typeface="Bookman Old Style" panose="02050604050505020204" pitchFamily="18" charset="0"/>
                <a:cs typeface="Times New Roman" panose="02020603050405020304" pitchFamily="18" charset="0"/>
                <a:sym typeface="+mn-ea"/>
              </a:rPr>
              <a:t>Existing system purely depends on how the team deals with the very important factors that influence the outcome.</a:t>
            </a:r>
            <a:endParaRPr lang="en-US" dirty="0">
              <a:latin typeface="Bookman Old Style" panose="02050604050505020204" pitchFamily="18" charset="0"/>
              <a:cs typeface="Times New Roman" panose="02020603050405020304" pitchFamily="18" charset="0"/>
            </a:endParaRPr>
          </a:p>
          <a:p>
            <a:pPr marL="355600" marR="6985" indent="-342900" algn="just">
              <a:lnSpc>
                <a:spcPct val="100000"/>
              </a:lnSpc>
              <a:spcBef>
                <a:spcPts val="105"/>
              </a:spcBef>
              <a:buFont typeface="Arial" panose="020B0604020202020204"/>
              <a:buChar char="•"/>
              <a:tabLst>
                <a:tab pos="355600" algn="l"/>
              </a:tabLst>
            </a:pPr>
            <a:r>
              <a:rPr lang="en-US" dirty="0">
                <a:latin typeface="Bookman Old Style" panose="02050604050505020204" pitchFamily="18" charset="0"/>
                <a:sym typeface="+mn-ea"/>
              </a:rPr>
              <a:t>For classification problems like predicting the outcome of matches or classifying player algorithms like Naive Bayes, Neural Networks are used.</a:t>
            </a:r>
            <a:endParaRPr lang="en-IN" dirty="0"/>
          </a:p>
          <a:p>
            <a:pPr marL="355600" marR="6985" indent="-342900" algn="just">
              <a:lnSpc>
                <a:spcPct val="100000"/>
              </a:lnSpc>
              <a:spcBef>
                <a:spcPts val="105"/>
              </a:spcBef>
              <a:buFont typeface="Arial" panose="020B0604020202020204"/>
              <a:buChar char="•"/>
              <a:tabLst>
                <a:tab pos="355600" algn="l"/>
              </a:tabLst>
            </a:pPr>
            <a:endParaRPr dirty="0">
              <a:latin typeface="Times New Roman" panose="02020603050405020304" pitchFamily="18" charset="0"/>
              <a:cs typeface="Times New Roman" panose="02020603050405020304" pitchFamily="18" charset="0"/>
            </a:endParaRPr>
          </a:p>
        </p:txBody>
      </p:sp>
      <p:sp>
        <p:nvSpPr>
          <p:cNvPr id="10" name="Rectangle 9"/>
          <p:cNvSpPr/>
          <p:nvPr/>
        </p:nvSpPr>
        <p:spPr>
          <a:xfrm>
            <a:off x="4800600" y="-16510"/>
            <a:ext cx="4343400" cy="199771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858000" y="7531"/>
            <a:ext cx="2290762" cy="1660525"/>
          </a:xfrm>
          <a:prstGeom prst="rect">
            <a:avLst/>
          </a:prstGeom>
          <a:noFill/>
        </p:spPr>
        <p:txBody>
          <a:bodyPr wrap="square">
            <a:spAutoFit/>
          </a:bodyP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Screen shots</a:t>
            </a:r>
            <a:endParaRPr lang="en-US" sz="1400" dirty="0">
              <a:solidFill>
                <a:srgbClr val="000000"/>
              </a:solidFill>
              <a:latin typeface="Times New Roman" panose="02020603050405020304" pitchFamily="18" charset="0"/>
              <a:cs typeface="Times New Roman" panose="02020603050405020304" pitchFamily="18" charset="0"/>
              <a:sym typeface="+mn-ea"/>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205" y="623061"/>
            <a:ext cx="3891915" cy="1120820"/>
          </a:xfrm>
          <a:prstGeom prst="rect">
            <a:avLst/>
          </a:prstGeom>
        </p:spPr>
        <p:txBody>
          <a:bodyPr vert="horz" wrap="square" lIns="0" tIns="12700" rIns="0" bIns="0" rtlCol="0">
            <a:spAutoFit/>
          </a:bodyPr>
          <a:lstStyle/>
          <a:p>
            <a:pPr marL="12700">
              <a:lnSpc>
                <a:spcPct val="100000"/>
              </a:lnSpc>
              <a:spcBef>
                <a:spcPts val="100"/>
              </a:spcBef>
            </a:pPr>
            <a:r>
              <a:rPr lang="en-US" sz="3600" b="1" spc="-5" dirty="0">
                <a:solidFill>
                  <a:srgbClr val="000000"/>
                </a:solidFill>
                <a:latin typeface="Times New Roman" panose="02020603050405020304" pitchFamily="18" charset="0"/>
                <a:cs typeface="Times New Roman" panose="02020603050405020304" pitchFamily="18" charset="0"/>
              </a:rPr>
              <a:t>Disadvantages of </a:t>
            </a:r>
            <a:r>
              <a:rPr sz="3600" b="1" spc="-5" dirty="0">
                <a:solidFill>
                  <a:srgbClr val="000000"/>
                </a:solidFill>
                <a:latin typeface="Times New Roman" panose="02020603050405020304" pitchFamily="18" charset="0"/>
                <a:cs typeface="Times New Roman" panose="02020603050405020304" pitchFamily="18" charset="0"/>
              </a:rPr>
              <a:t>Existing</a:t>
            </a:r>
            <a:r>
              <a:rPr sz="3600" b="1" spc="-90" dirty="0">
                <a:solidFill>
                  <a:srgbClr val="000000"/>
                </a:solidFill>
                <a:latin typeface="Times New Roman" panose="02020603050405020304" pitchFamily="18" charset="0"/>
                <a:cs typeface="Times New Roman" panose="02020603050405020304" pitchFamily="18" charset="0"/>
              </a:rPr>
              <a:t> </a:t>
            </a:r>
            <a:r>
              <a:rPr sz="3600" b="1" spc="-5" dirty="0">
                <a:solidFill>
                  <a:srgbClr val="000000"/>
                </a:solidFill>
                <a:latin typeface="Times New Roman" panose="02020603050405020304" pitchFamily="18" charset="0"/>
                <a:cs typeface="Times New Roman" panose="02020603050405020304" pitchFamily="18" charset="0"/>
              </a:rPr>
              <a:t>System</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59740" y="2080387"/>
            <a:ext cx="8282305" cy="2116455"/>
          </a:xfrm>
          <a:prstGeom prst="rect">
            <a:avLst/>
          </a:prstGeom>
        </p:spPr>
        <p:txBody>
          <a:bodyPr vert="horz" wrap="square" lIns="0" tIns="13335" rIns="0" bIns="0" rtlCol="0">
            <a:spAutoFit/>
          </a:bodyPr>
          <a:lstStyle/>
          <a:p>
            <a:pPr marL="457200" indent="-457200" algn="just">
              <a:spcBef>
                <a:spcPts val="200"/>
              </a:spcBef>
              <a:spcAft>
                <a:spcPts val="200"/>
              </a:spcAft>
              <a:buFont typeface="Wingdings" panose="05000000000000000000" pitchFamily="2" charset="2"/>
              <a:buChar char="Ø"/>
            </a:pPr>
            <a:r>
              <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using these algorithms in this prediction we can’t determine the accurate value of the output provided by the statistics.</a:t>
            </a:r>
            <a:endPar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spcBef>
                <a:spcPts val="200"/>
              </a:spcBef>
              <a:spcAft>
                <a:spcPts val="200"/>
              </a:spcAft>
              <a:buFont typeface="Wingdings" panose="05000000000000000000" pitchFamily="2" charset="2"/>
              <a:buChar char="Ø"/>
            </a:pPr>
            <a:endParaRPr lang="en-US"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200"/>
              </a:spcBef>
              <a:spcAft>
                <a:spcPts val="200"/>
              </a:spcAft>
            </a:pPr>
            <a:endParaRPr sz="2600" dirty="0">
              <a:latin typeface="Times New Roman" panose="02020603050405020304" pitchFamily="18" charset="0"/>
              <a:cs typeface="Times New Roman" panose="02020603050405020304" pitchFamily="18" charset="0"/>
            </a:endParaRPr>
          </a:p>
        </p:txBody>
      </p:sp>
      <p:sp>
        <p:nvSpPr>
          <p:cNvPr id="10" name="Rectangle 9"/>
          <p:cNvSpPr/>
          <p:nvPr/>
        </p:nvSpPr>
        <p:spPr>
          <a:xfrm>
            <a:off x="4793425"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846063" y="69078"/>
            <a:ext cx="2290762" cy="1938020"/>
          </a:xfrm>
          <a:prstGeom prst="rect">
            <a:avLst/>
          </a:prstGeom>
          <a:noFill/>
        </p:spPr>
        <p:txBody>
          <a:bodyPr wrap="square">
            <a:spAutoFit/>
          </a:bodyP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Screen shots</a:t>
            </a:r>
            <a:endParaRPr lang="en-US" sz="1400" dirty="0">
              <a:solidFill>
                <a:srgbClr val="000000"/>
              </a:solidFill>
              <a:latin typeface="Times New Roman" panose="02020603050405020304" pitchFamily="18" charset="0"/>
              <a:cs typeface="Times New Roman" panose="02020603050405020304" pitchFamily="18" charset="0"/>
              <a:sym typeface="+mn-ea"/>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0" y="609600"/>
            <a:ext cx="4795838" cy="646331"/>
          </a:xfrm>
          <a:prstGeom prst="rect">
            <a:avLst/>
          </a:prstGeom>
          <a:noFill/>
        </p:spPr>
        <p:txBody>
          <a:bodyPr>
            <a:spAutoFit/>
          </a:bodyPr>
          <a:lstStyle/>
          <a:p>
            <a:pPr algn="ctr" fontAlgn="auto">
              <a:spcBef>
                <a:spcPts val="0"/>
              </a:spcBef>
              <a:spcAft>
                <a:spcPts val="0"/>
              </a:spcAft>
              <a:defRPr/>
            </a:pPr>
            <a:r>
              <a:rPr lang="en-GB" sz="3600" b="1" dirty="0">
                <a:latin typeface="Times New Roman" panose="02020603050405020304" pitchFamily="18" charset="0"/>
                <a:cs typeface="Times New Roman" panose="02020603050405020304" pitchFamily="18" charset="0"/>
              </a:rPr>
              <a:t>Proposed System</a:t>
            </a:r>
            <a:endParaRPr lang="en-GB" sz="3600" b="1" dirty="0">
              <a:latin typeface="Times New Roman" panose="02020603050405020304" pitchFamily="18" charset="0"/>
              <a:cs typeface="Times New Roman" panose="02020603050405020304"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ln>
        </p:spPr>
        <p:txBody>
          <a:bodyPr wrap="square">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5406" y="2133600"/>
            <a:ext cx="8437634" cy="4916805"/>
          </a:xfrm>
        </p:spPr>
        <p:txBody>
          <a:bodyPr/>
          <a:lstStyle/>
          <a:p>
            <a:pPr marL="285750" indent="-285750" algn="just">
              <a:lnSpc>
                <a:spcPct val="110000"/>
              </a:lnSpc>
              <a:spcBef>
                <a:spcPts val="0"/>
              </a:spcBef>
              <a:buFont typeface="Wingdings" panose="05000000000000000000" charset="0"/>
              <a:buChar char="Ø"/>
            </a:pPr>
            <a:r>
              <a:rPr lang="en-US" sz="1800" dirty="0">
                <a:latin typeface="Bookman Old Style" panose="02050604050505020204" pitchFamily="18" charset="0"/>
                <a:sym typeface="+mn-ea"/>
              </a:rPr>
              <a:t>In our system we aimed to prioritize the important factors which influence the match by giving them the balanced strength using intelligent formulas like </a:t>
            </a:r>
            <a:r>
              <a:rPr lang="en-US" sz="1800" dirty="0" err="1">
                <a:latin typeface="Bookman Old Style" panose="02050604050505020204" pitchFamily="18" charset="0"/>
                <a:sym typeface="+mn-ea"/>
              </a:rPr>
              <a:t>Eulers</a:t>
            </a:r>
            <a:r>
              <a:rPr lang="en-US" sz="1800" dirty="0">
                <a:latin typeface="Bookman Old Style" panose="02050604050505020204" pitchFamily="18" charset="0"/>
                <a:sym typeface="+mn-ea"/>
              </a:rPr>
              <a:t> Strength calculation formula. We researched on beauty behind T20 cricket which is very sensitive as even one over can change the match and hence by showing the importance of Machine Learning in the prediction by giving the support or the confidence to the Winner that is predicted. </a:t>
            </a:r>
            <a:endParaRPr lang="en-US" sz="1800" dirty="0">
              <a:latin typeface="Bookman Old Style" panose="02050604050505020204" pitchFamily="18" charset="0"/>
            </a:endParaRPr>
          </a:p>
          <a:p>
            <a:pPr marL="285750" indent="-285750" algn="just">
              <a:lnSpc>
                <a:spcPct val="110000"/>
              </a:lnSpc>
              <a:spcBef>
                <a:spcPts val="0"/>
              </a:spcBef>
              <a:buFont typeface="Wingdings" panose="05000000000000000000" charset="0"/>
              <a:buChar char="Ø"/>
            </a:pPr>
            <a:r>
              <a:rPr lang="en-US" sz="1800" dirty="0">
                <a:latin typeface="Bookman Old Style" panose="02050604050505020204" pitchFamily="18" charset="0"/>
                <a:sym typeface="+mn-ea"/>
              </a:rPr>
              <a:t>For in-depth predicting continuous values, Linear Regression can be quite effective, and for classification problems like predicting the outcome of matches or classifying player algorithms like Naive Bayes, Logistic Regression, Neural Networks, Random Forests can appear to be quite affective</a:t>
            </a:r>
            <a:r>
              <a:rPr lang="en-US" sz="1800" dirty="0">
                <a:sym typeface="+mn-ea"/>
              </a:rPr>
              <a:t>..</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457200" indent="-457200" algn="just">
              <a:spcBef>
                <a:spcPts val="0"/>
              </a:spcBef>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a:p>
            <a:pPr marL="457200" indent="-457200" algn="just">
              <a:spcBef>
                <a:spcPts val="0"/>
              </a:spcBef>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4796790" y="-17597"/>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6849428" y="42426"/>
            <a:ext cx="2290762" cy="1660525"/>
          </a:xfrm>
          <a:prstGeom prst="rect">
            <a:avLst/>
          </a:prstGeom>
          <a:noFill/>
        </p:spPr>
        <p:txBody>
          <a:bodyPr wrap="square">
            <a:spAutoFit/>
          </a:bodyP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Screen shots</a:t>
            </a:r>
            <a:endParaRPr lang="en-US" sz="1400" dirty="0">
              <a:solidFill>
                <a:srgbClr val="000000"/>
              </a:solidFill>
              <a:latin typeface="Times New Roman" panose="02020603050405020304" pitchFamily="18" charset="0"/>
              <a:cs typeface="Times New Roman" panose="02020603050405020304" pitchFamily="18" charset="0"/>
              <a:sym typeface="+mn-ea"/>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0" y="609600"/>
            <a:ext cx="4795838" cy="1200329"/>
          </a:xfrm>
          <a:prstGeom prst="rect">
            <a:avLst/>
          </a:prstGeom>
          <a:noFill/>
        </p:spPr>
        <p:txBody>
          <a:bodyPr>
            <a:spAutoFit/>
          </a:bodyPr>
          <a:lstStyle/>
          <a:p>
            <a:pPr algn="ctr" fontAlgn="auto">
              <a:spcBef>
                <a:spcPts val="0"/>
              </a:spcBef>
              <a:spcAft>
                <a:spcPts val="0"/>
              </a:spcAft>
              <a:defRPr/>
            </a:pPr>
            <a:r>
              <a:rPr lang="en-GB" sz="3600" b="1" dirty="0">
                <a:latin typeface="Times New Roman" panose="02020603050405020304" pitchFamily="18" charset="0"/>
                <a:cs typeface="Times New Roman" panose="02020603050405020304" pitchFamily="18" charset="0"/>
              </a:rPr>
              <a:t>Advantages of Proposed System</a:t>
            </a:r>
            <a:endParaRPr lang="en-GB" sz="3600" b="1" dirty="0">
              <a:latin typeface="Times New Roman" panose="02020603050405020304" pitchFamily="18" charset="0"/>
              <a:cs typeface="Times New Roman" panose="02020603050405020304"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ln>
        </p:spPr>
        <p:txBody>
          <a:bodyPr wrap="square">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5406" y="2133600"/>
            <a:ext cx="8437634" cy="2554605"/>
          </a:xfrm>
        </p:spPr>
        <p:txBody>
          <a:bodyPr/>
          <a:lstStyle/>
          <a:p>
            <a:pPr marL="342900" marR="0" lvl="0" indent="-342900" algn="just">
              <a:spcBef>
                <a:spcPts val="200"/>
              </a:spcBef>
              <a:spcAft>
                <a:spcPts val="200"/>
              </a:spcAft>
              <a:buFont typeface="Wingdings" panose="05000000000000000000" pitchFamily="2" charset="2"/>
              <a:buChar char=""/>
              <a:tabLst>
                <a:tab pos="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Easy to calculate all players tasks.</a:t>
            </a: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200"/>
              </a:spcBef>
              <a:spcAft>
                <a:spcPts val="200"/>
              </a:spcAft>
              <a:buFont typeface="Wingdings" panose="05000000000000000000" pitchFamily="2" charset="2"/>
              <a:buChar char=""/>
              <a:tabLst>
                <a:tab pos="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using the algorithms which are in the proposed system we can determine the accurate value of the output.</a:t>
            </a: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200"/>
              </a:spcBef>
              <a:spcAft>
                <a:spcPts val="200"/>
              </a:spcAft>
              <a:buFont typeface="Wingdings" panose="05000000000000000000" pitchFamily="2" charset="2"/>
              <a:buChar char=""/>
              <a:tabLst>
                <a:tab pos="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these prediction we can easily identify which team will win the IPL match.</a:t>
            </a: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200"/>
              </a:spcBef>
              <a:spcAft>
                <a:spcPts val="200"/>
              </a:spcAft>
            </a:pP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4796790" y="-17597"/>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6858128" y="-137"/>
            <a:ext cx="2290762" cy="1660525"/>
          </a:xfrm>
          <a:prstGeom prst="rect">
            <a:avLst/>
          </a:prstGeom>
          <a:noFill/>
        </p:spPr>
        <p:txBody>
          <a:bodyPr wrap="square">
            <a:spAutoFit/>
          </a:bodyP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Screen shots</a:t>
            </a:r>
            <a:endParaRPr lang="en-US" sz="1400" dirty="0">
              <a:solidFill>
                <a:srgbClr val="000000"/>
              </a:solidFill>
              <a:latin typeface="Times New Roman" panose="02020603050405020304" pitchFamily="18" charset="0"/>
              <a:cs typeface="Times New Roman" panose="02020603050405020304" pitchFamily="18" charset="0"/>
              <a:sym typeface="+mn-ea"/>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00600" y="951"/>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0" name="Rectangle 9"/>
          <p:cNvSpPr/>
          <p:nvPr/>
        </p:nvSpPr>
        <p:spPr>
          <a:xfrm>
            <a:off x="0" y="0"/>
            <a:ext cx="4795838"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0" y="609600"/>
            <a:ext cx="4795838" cy="1077218"/>
          </a:xfrm>
          <a:prstGeom prst="rect">
            <a:avLst/>
          </a:prstGeom>
          <a:noFill/>
        </p:spPr>
        <p:txBody>
          <a:bodyPr>
            <a:spAutoFit/>
          </a:bodyPr>
          <a:lstStyle/>
          <a:p>
            <a:pPr algn="ctr" fontAlgn="auto">
              <a:spcBef>
                <a:spcPts val="0"/>
              </a:spcBef>
              <a:spcAft>
                <a:spcPts val="0"/>
              </a:spcAft>
              <a:defRPr/>
            </a:pPr>
            <a:r>
              <a:rPr lang="en-US" sz="3200" b="1" spc="-5" dirty="0">
                <a:solidFill>
                  <a:srgbClr val="000000"/>
                </a:solidFill>
                <a:latin typeface="Times New Roman" panose="02020603050405020304" pitchFamily="18" charset="0"/>
                <a:cs typeface="Times New Roman" panose="02020603050405020304" pitchFamily="18" charset="0"/>
              </a:rPr>
              <a:t>Software &amp; Hardware </a:t>
            </a:r>
            <a:r>
              <a:rPr lang="en-US" sz="3200" b="1" spc="-940" dirty="0">
                <a:solidFill>
                  <a:srgbClr val="000000"/>
                </a:solidFill>
                <a:latin typeface="Times New Roman" panose="02020603050405020304" pitchFamily="18" charset="0"/>
                <a:cs typeface="Times New Roman" panose="02020603050405020304" pitchFamily="18" charset="0"/>
              </a:rPr>
              <a:t> </a:t>
            </a:r>
            <a:r>
              <a:rPr lang="en-US" sz="3200" b="1" spc="-5" dirty="0">
                <a:solidFill>
                  <a:srgbClr val="000000"/>
                </a:solidFill>
                <a:latin typeface="Times New Roman" panose="02020603050405020304" pitchFamily="18" charset="0"/>
                <a:cs typeface="Times New Roman" panose="02020603050405020304" pitchFamily="18" charset="0"/>
              </a:rPr>
              <a:t>Requirements</a:t>
            </a:r>
            <a:endParaRPr lang="en-GB" sz="3200" b="1" dirty="0">
              <a:latin typeface="Times New Roman" panose="02020603050405020304" pitchFamily="18" charset="0"/>
              <a:cs typeface="Times New Roman" panose="02020603050405020304" pitchFamily="18" charset="0"/>
            </a:endParaRPr>
          </a:p>
        </p:txBody>
      </p:sp>
      <p:sp>
        <p:nvSpPr>
          <p:cNvPr id="4104" name="TextBox 4"/>
          <p:cNvSpPr txBox="1">
            <a:spLocks noChangeArrowheads="1"/>
          </p:cNvSpPr>
          <p:nvPr/>
        </p:nvSpPr>
        <p:spPr bwMode="auto">
          <a:xfrm>
            <a:off x="295406" y="2307372"/>
            <a:ext cx="8382000" cy="3785652"/>
          </a:xfrm>
          <a:prstGeom prst="rect">
            <a:avLst/>
          </a:prstGeom>
          <a:noFill/>
          <a:ln w="9525">
            <a:noFill/>
            <a:miter lim="800000"/>
          </a:ln>
        </p:spPr>
        <p:txBody>
          <a:bodyPr wrap="square">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5406" y="2133601"/>
            <a:ext cx="8437634" cy="5348605"/>
          </a:xfrm>
        </p:spPr>
        <p:txBody>
          <a:bodyPr/>
          <a:lstStyle/>
          <a:p>
            <a:pPr marL="68580">
              <a:lnSpc>
                <a:spcPct val="100000"/>
              </a:lnSpc>
              <a:spcBef>
                <a:spcPts val="105"/>
              </a:spcBef>
              <a:tabLst>
                <a:tab pos="410845" algn="l"/>
                <a:tab pos="411480" algn="l"/>
              </a:tabLst>
            </a:pPr>
            <a:r>
              <a:rPr lang="en-US" sz="2400" b="1" spc="-45" dirty="0">
                <a:latin typeface="Times New Roman" panose="02020603050405020304" pitchFamily="18" charset="0"/>
                <a:cs typeface="Times New Roman" panose="02020603050405020304" pitchFamily="18" charset="0"/>
              </a:rPr>
              <a:t>Software Requirements:</a:t>
            </a:r>
            <a:endParaRPr lang="en-US" sz="2400" spc="-45" dirty="0">
              <a:latin typeface="Times New Roman" panose="02020603050405020304" pitchFamily="18" charset="0"/>
              <a:cs typeface="Times New Roman" panose="02020603050405020304" pitchFamily="18" charset="0"/>
            </a:endParaRPr>
          </a:p>
          <a:p>
            <a:pPr marL="342900" marR="0" lvl="0" indent="-342900" algn="just">
              <a:spcBef>
                <a:spcPts val="920"/>
              </a:spcBef>
              <a:spcAft>
                <a:spcPts val="0"/>
              </a:spcAft>
              <a:buFont typeface="Wingdings" panose="05000000000000000000" pitchFamily="2" charset="2"/>
              <a:buChar char=""/>
              <a:tabLst>
                <a:tab pos="0" algn="l"/>
                <a:tab pos="514350" algn="l"/>
              </a:tabLst>
            </a:pPr>
            <a:r>
              <a:rPr lang="en-US" sz="1800" dirty="0">
                <a:effectLst/>
                <a:latin typeface="Times New Roman" panose="02020603050405020304" pitchFamily="18" charset="0"/>
                <a:ea typeface="Times New Roman" panose="02020603050405020304" pitchFamily="18" charset="0"/>
              </a:rPr>
              <a:t>Language		:               Python ,HTML and CSS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690"/>
              </a:spcBef>
              <a:spcAft>
                <a:spcPts val="0"/>
              </a:spcAft>
              <a:buFont typeface="Wingdings" panose="05000000000000000000" pitchFamily="2" charset="2"/>
              <a:buChar char=""/>
              <a:tabLst>
                <a:tab pos="0" algn="l"/>
              </a:tabLst>
            </a:pPr>
            <a:r>
              <a:rPr lang="en-US" sz="1800" dirty="0">
                <a:effectLst/>
                <a:latin typeface="Times New Roman" panose="02020603050405020304" pitchFamily="18" charset="0"/>
                <a:ea typeface="Times New Roman" panose="02020603050405020304" pitchFamily="18" charset="0"/>
              </a:rPr>
              <a:t>Operating System	:  	Windows 10 or 11</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690"/>
              </a:spcBef>
              <a:spcAft>
                <a:spcPts val="0"/>
              </a:spcAft>
              <a:buFont typeface="Wingdings" panose="05000000000000000000" pitchFamily="2" charset="2"/>
              <a:buChar char=""/>
              <a:tabLst>
                <a:tab pos="0" algn="l"/>
              </a:tabLst>
            </a:pPr>
            <a:r>
              <a:rPr lang="en-US" sz="1800" dirty="0">
                <a:effectLst/>
                <a:latin typeface="Times New Roman" panose="02020603050405020304" pitchFamily="18" charset="0"/>
                <a:ea typeface="Times New Roman" panose="02020603050405020304" pitchFamily="18" charset="0"/>
              </a:rPr>
              <a:t>IDE			:	Google </a:t>
            </a:r>
            <a:r>
              <a:rPr lang="en-US" sz="1800" dirty="0" err="1">
                <a:effectLst/>
                <a:latin typeface="Times New Roman" panose="02020603050405020304" pitchFamily="18" charset="0"/>
                <a:ea typeface="Times New Roman" panose="02020603050405020304" pitchFamily="18" charset="0"/>
              </a:rPr>
              <a:t>colab</a:t>
            </a:r>
            <a:r>
              <a:rPr lang="en-US" sz="1800" dirty="0">
                <a:effectLst/>
                <a:latin typeface="Times New Roman" panose="02020603050405020304" pitchFamily="18" charset="0"/>
                <a:ea typeface="Times New Roman" panose="02020603050405020304" pitchFamily="18" charset="0"/>
              </a:rPr>
              <a:t> ,Flask Framework</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690"/>
              </a:spcBef>
              <a:spcAft>
                <a:spcPts val="0"/>
              </a:spcAft>
              <a:buFont typeface="Wingdings" panose="05000000000000000000" pitchFamily="2" charset="2"/>
              <a:buChar char=""/>
              <a:tabLst>
                <a:tab pos="0" algn="l"/>
              </a:tabLst>
            </a:pPr>
            <a:r>
              <a:rPr lang="en-US" sz="1800" dirty="0">
                <a:effectLst/>
                <a:latin typeface="Times New Roman" panose="02020603050405020304" pitchFamily="18" charset="0"/>
                <a:ea typeface="Times New Roman" panose="02020603050405020304" pitchFamily="18" charset="0"/>
              </a:rPr>
              <a:t>Source                               :               Github</a:t>
            </a:r>
            <a:endParaRPr lang="en-US" sz="1800" dirty="0">
              <a:effectLst/>
              <a:latin typeface="Times New Roman" panose="02020603050405020304" pitchFamily="18" charset="0"/>
              <a:ea typeface="Times New Roman" panose="02020603050405020304" pitchFamily="18" charset="0"/>
            </a:endParaRPr>
          </a:p>
          <a:p>
            <a:pPr marL="68580">
              <a:tabLst>
                <a:tab pos="410845" algn="l"/>
                <a:tab pos="411480" algn="l"/>
              </a:tabLst>
            </a:pPr>
            <a:endParaRPr lang="en-US" sz="2000" b="1" spc="-5" dirty="0">
              <a:latin typeface="Times New Roman" panose="02020603050405020304" pitchFamily="18" charset="0"/>
              <a:cs typeface="Times New Roman" panose="02020603050405020304" pitchFamily="18" charset="0"/>
            </a:endParaRPr>
          </a:p>
          <a:p>
            <a:pPr marL="68580">
              <a:lnSpc>
                <a:spcPct val="100000"/>
              </a:lnSpc>
              <a:tabLst>
                <a:tab pos="410845" algn="l"/>
                <a:tab pos="411480" algn="l"/>
              </a:tabLst>
            </a:pPr>
            <a:r>
              <a:rPr lang="en-US" sz="2400" b="1" spc="-5" dirty="0">
                <a:latin typeface="Times New Roman" panose="02020603050405020304" pitchFamily="18" charset="0"/>
                <a:cs typeface="Times New Roman" panose="02020603050405020304" pitchFamily="18" charset="0"/>
              </a:rPr>
              <a:t>Hardware Requirements:</a:t>
            </a:r>
            <a:endParaRPr lang="en-US" sz="2400" b="1" spc="-5" dirty="0">
              <a:latin typeface="Times New Roman" panose="02020603050405020304" pitchFamily="18" charset="0"/>
              <a:cs typeface="Times New Roman" panose="02020603050405020304" pitchFamily="18" charset="0"/>
            </a:endParaRPr>
          </a:p>
          <a:p>
            <a:pPr marL="342900" marR="0" lvl="0" indent="-342900">
              <a:spcBef>
                <a:spcPts val="920"/>
              </a:spcBef>
              <a:spcAft>
                <a:spcPts val="0"/>
              </a:spcAft>
              <a:buFont typeface="Wingdings" panose="05000000000000000000" pitchFamily="2" charset="2"/>
              <a:buChar char=""/>
              <a:tabLst>
                <a:tab pos="0" algn="l"/>
                <a:tab pos="514350" algn="l"/>
              </a:tabLst>
            </a:pPr>
            <a:r>
              <a:rPr lang="en-US" sz="1800" dirty="0">
                <a:effectLst/>
                <a:latin typeface="Times New Roman" panose="02020603050405020304" pitchFamily="18" charset="0"/>
                <a:ea typeface="Times New Roman" panose="02020603050405020304" pitchFamily="18" charset="0"/>
              </a:rPr>
              <a:t>Ram      		:	4 GB.</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920"/>
              </a:spcBef>
              <a:spcAft>
                <a:spcPts val="0"/>
              </a:spcAft>
              <a:buFont typeface="Wingdings" panose="05000000000000000000" pitchFamily="2" charset="2"/>
              <a:buChar char=""/>
              <a:tabLst>
                <a:tab pos="0" algn="l"/>
                <a:tab pos="514350" algn="l"/>
              </a:tabLst>
            </a:pPr>
            <a:r>
              <a:rPr lang="en-US" sz="1800" dirty="0">
                <a:effectLst/>
                <a:latin typeface="Times New Roman" panose="02020603050405020304" pitchFamily="18" charset="0"/>
                <a:ea typeface="Times New Roman" panose="02020603050405020304" pitchFamily="18" charset="0"/>
              </a:rPr>
              <a:t>Processor		:  	Core i3 Processor based </a:t>
            </a:r>
            <a:r>
              <a:rPr lang="en-US" sz="1800" spc="-10" dirty="0">
                <a:effectLst/>
                <a:latin typeface="Times New Roman" panose="02020603050405020304" pitchFamily="18" charset="0"/>
                <a:ea typeface="Times New Roman" panose="02020603050405020304" pitchFamily="18" charset="0"/>
              </a:rPr>
              <a:t>computer.</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920"/>
              </a:spcBef>
              <a:spcAft>
                <a:spcPts val="0"/>
              </a:spcAft>
              <a:buFont typeface="Wingdings" panose="05000000000000000000" pitchFamily="2" charset="2"/>
              <a:buChar char=""/>
              <a:tabLst>
                <a:tab pos="0" algn="l"/>
                <a:tab pos="514350" algn="l"/>
              </a:tabLst>
            </a:pPr>
            <a:r>
              <a:rPr lang="en-US" sz="1800" dirty="0">
                <a:effectLst/>
                <a:latin typeface="Times New Roman" panose="02020603050405020304" pitchFamily="18" charset="0"/>
                <a:ea typeface="Times New Roman" panose="02020603050405020304" pitchFamily="18" charset="0"/>
              </a:rPr>
              <a:t>Hard Disk		:	40 GB </a:t>
            </a:r>
            <a:r>
              <a:rPr lang="en-US" sz="1800" spc="-20" dirty="0">
                <a:effectLst/>
                <a:latin typeface="Times New Roman" panose="02020603050405020304" pitchFamily="18" charset="0"/>
                <a:ea typeface="Times New Roman" panose="02020603050405020304" pitchFamily="18" charset="0"/>
              </a:rPr>
              <a:t>RAM.</a:t>
            </a:r>
            <a:endParaRPr lang="en-US" sz="1800" dirty="0">
              <a:effectLst/>
              <a:latin typeface="Times New Roman" panose="02020603050405020304" pitchFamily="18" charset="0"/>
              <a:ea typeface="Times New Roman" panose="02020603050405020304" pitchFamily="18" charset="0"/>
            </a:endParaRPr>
          </a:p>
          <a:p>
            <a:pPr marL="342900" marR="0" lvl="0" indent="-342900" algn="just">
              <a:spcBef>
                <a:spcPts val="920"/>
              </a:spcBef>
              <a:spcAft>
                <a:spcPts val="0"/>
              </a:spcAft>
              <a:buFont typeface="Wingdings" panose="05000000000000000000" pitchFamily="2" charset="2"/>
              <a:buChar char=""/>
              <a:tabLst>
                <a:tab pos="0" algn="l"/>
                <a:tab pos="514350" algn="l"/>
              </a:tabLst>
            </a:pPr>
            <a:r>
              <a:rPr lang="en-US" sz="1800" dirty="0">
                <a:effectLst/>
                <a:latin typeface="Times New Roman" panose="02020603050405020304" pitchFamily="18" charset="0"/>
                <a:ea typeface="Times New Roman" panose="02020603050405020304" pitchFamily="18" charset="0"/>
              </a:rPr>
              <a:t>Input Devices		:  	</a:t>
            </a:r>
            <a:r>
              <a:rPr lang="en-US" sz="1800" spc="-5" dirty="0">
                <a:effectLst/>
                <a:latin typeface="Times New Roman" panose="02020603050405020304" pitchFamily="18" charset="0"/>
                <a:ea typeface="Times New Roman" panose="02020603050405020304" pitchFamily="18" charset="0"/>
              </a:rPr>
              <a:t>Mic, </a:t>
            </a:r>
            <a:r>
              <a:rPr lang="en-US" sz="1800" dirty="0">
                <a:effectLst/>
                <a:latin typeface="Times New Roman" panose="02020603050405020304" pitchFamily="18" charset="0"/>
                <a:ea typeface="Times New Roman" panose="02020603050405020304" pitchFamily="18" charset="0"/>
              </a:rPr>
              <a:t>Keyboard, Mouse.</a:t>
            </a:r>
            <a:endParaRPr lang="en-US" sz="1800" dirty="0">
              <a:effectLst/>
              <a:latin typeface="Times New Roman" panose="02020603050405020304" pitchFamily="18" charset="0"/>
              <a:ea typeface="Times New Roman" panose="02020603050405020304" pitchFamily="18" charset="0"/>
            </a:endParaRPr>
          </a:p>
          <a:p>
            <a:pPr marL="411480" indent="-342900">
              <a:lnSpc>
                <a:spcPct val="100000"/>
              </a:lnSpc>
              <a:buFont typeface="Wingdings" panose="05000000000000000000" pitchFamily="2" charset="2"/>
              <a:buChar char="Ø"/>
              <a:tabLst>
                <a:tab pos="410845" algn="l"/>
                <a:tab pos="411480" algn="l"/>
              </a:tabLst>
            </a:pPr>
            <a:endParaRPr lang="en-US" sz="2800" b="1" spc="-5" dirty="0">
              <a:latin typeface="Times New Roman" panose="02020603050405020304" pitchFamily="18" charset="0"/>
              <a:cs typeface="Times New Roman" panose="02020603050405020304" pitchFamily="18" charset="0"/>
            </a:endParaRPr>
          </a:p>
          <a:p>
            <a:pPr marR="0" lvl="0" algn="just">
              <a:spcBef>
                <a:spcPts val="0"/>
              </a:spcBef>
              <a:spcAft>
                <a:spcPts val="0"/>
              </a:spcAft>
              <a:tabLst>
                <a:tab pos="0" algn="l"/>
              </a:tabLst>
            </a:pP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4796790" y="-17597"/>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6846063" y="69078"/>
            <a:ext cx="2290762" cy="2091690"/>
          </a:xfrm>
          <a:prstGeom prst="rect">
            <a:avLst/>
          </a:prstGeom>
          <a:noFill/>
        </p:spPr>
        <p:txBody>
          <a:bodyPr wrap="square">
            <a:spAutoFit/>
          </a:bodyP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Methodology</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Screen shots</a:t>
            </a:r>
            <a:endParaRPr lang="en-US" sz="1400" dirty="0">
              <a:solidFill>
                <a:srgbClr val="000000"/>
              </a:solidFill>
              <a:latin typeface="Times New Roman" panose="02020603050405020304" pitchFamily="18" charset="0"/>
              <a:cs typeface="Times New Roman" panose="02020603050405020304" pitchFamily="18" charset="0"/>
              <a:sym typeface="+mn-ea"/>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722" y="762000"/>
            <a:ext cx="3916679" cy="873760"/>
          </a:xfrm>
          <a:prstGeom prst="rect">
            <a:avLst/>
          </a:prstGeom>
        </p:spPr>
        <p:txBody>
          <a:bodyPr vert="horz" wrap="square" lIns="0" tIns="12065" rIns="0" bIns="0" rtlCol="0">
            <a:spAutoFit/>
          </a:bodyPr>
          <a:lstStyle/>
          <a:p>
            <a:pPr marL="663575" marR="5080" indent="-651510" algn="l">
              <a:spcBef>
                <a:spcPts val="95"/>
              </a:spcBef>
            </a:pPr>
            <a:r>
              <a:rPr lang="en-US" altLang="en-IN" sz="3600" b="1" dirty="0">
                <a:solidFill>
                  <a:srgbClr val="0D0D0D"/>
                </a:solidFill>
                <a:latin typeface="Times New Roman" panose="02020603050405020304" pitchFamily="18" charset="0"/>
                <a:cs typeface="Times New Roman" panose="02020603050405020304" pitchFamily="18" charset="0"/>
              </a:rPr>
              <a:t>Methodology</a:t>
            </a:r>
            <a:br>
              <a:rPr lang="en-IN" sz="2000" b="1" dirty="0">
                <a:latin typeface="Bookman Old Style" panose="02050604050505020204"/>
                <a:cs typeface="Bookman Old Style" panose="02050604050505020204"/>
              </a:rPr>
            </a:br>
            <a:endParaRPr sz="2000" b="1" dirty="0">
              <a:latin typeface="Bookman Old Style" panose="02050604050505020204"/>
              <a:cs typeface="Bookman Old Style" panose="02050604050505020204"/>
            </a:endParaRPr>
          </a:p>
        </p:txBody>
      </p:sp>
      <p:sp>
        <p:nvSpPr>
          <p:cNvPr id="5" name="object 5"/>
          <p:cNvSpPr txBox="1"/>
          <p:nvPr/>
        </p:nvSpPr>
        <p:spPr>
          <a:xfrm>
            <a:off x="4888103" y="307414"/>
            <a:ext cx="2780665" cy="1365885"/>
          </a:xfrm>
          <a:prstGeom prst="rect">
            <a:avLst/>
          </a:prstGeom>
        </p:spPr>
        <p:txBody>
          <a:bodyPr vert="horz" wrap="square" lIns="0" tIns="0" rIns="0" bIns="0" rtlCol="0">
            <a:spAutoFit/>
          </a:bodyPr>
          <a:lstStyle/>
          <a:p>
            <a:pPr>
              <a:lnSpc>
                <a:spcPts val="2055"/>
              </a:lnSpc>
            </a:pPr>
            <a:r>
              <a:rPr sz="1800" b="0" spc="-5" dirty="0">
                <a:solidFill>
                  <a:srgbClr val="0D0D0D"/>
                </a:solidFill>
                <a:latin typeface="Bookman Old Style" panose="02050604050505020204"/>
                <a:cs typeface="Bookman Old Style" panose="02050604050505020204"/>
              </a:rPr>
              <a:t>Introduction</a:t>
            </a:r>
            <a:endParaRPr sz="1800">
              <a:latin typeface="Bookman Old Style" panose="02050604050505020204"/>
              <a:cs typeface="Bookman Old Style" panose="02050604050505020204"/>
            </a:endParaRPr>
          </a:p>
          <a:p>
            <a:pPr marR="864870">
              <a:lnSpc>
                <a:spcPct val="100000"/>
              </a:lnSpc>
            </a:pPr>
            <a:r>
              <a:rPr sz="1800" b="0" spc="-5" dirty="0">
                <a:solidFill>
                  <a:srgbClr val="0D0D0D"/>
                </a:solidFill>
                <a:latin typeface="Bookman Old Style" panose="02050604050505020204"/>
                <a:cs typeface="Bookman Old Style" panose="02050604050505020204"/>
              </a:rPr>
              <a:t>Existing System </a:t>
            </a:r>
            <a:r>
              <a:rPr sz="1800" b="0" dirty="0">
                <a:solidFill>
                  <a:srgbClr val="0D0D0D"/>
                </a:solidFill>
                <a:latin typeface="Bookman Old Style" panose="02050604050505020204"/>
                <a:cs typeface="Bookman Old Style" panose="02050604050505020204"/>
              </a:rPr>
              <a:t> </a:t>
            </a:r>
            <a:r>
              <a:rPr sz="1800" b="0" spc="-5" dirty="0">
                <a:solidFill>
                  <a:srgbClr val="0D0D0D"/>
                </a:solidFill>
                <a:latin typeface="Bookman Old Style" panose="02050604050505020204"/>
                <a:cs typeface="Bookman Old Style" panose="02050604050505020204"/>
              </a:rPr>
              <a:t>Proposed</a:t>
            </a:r>
            <a:r>
              <a:rPr sz="1800" b="0" spc="-70" dirty="0">
                <a:solidFill>
                  <a:srgbClr val="0D0D0D"/>
                </a:solidFill>
                <a:latin typeface="Bookman Old Style" panose="02050604050505020204"/>
                <a:cs typeface="Bookman Old Style" panose="02050604050505020204"/>
              </a:rPr>
              <a:t> </a:t>
            </a:r>
            <a:r>
              <a:rPr sz="1800" b="0" spc="-5" dirty="0">
                <a:solidFill>
                  <a:srgbClr val="0D0D0D"/>
                </a:solidFill>
                <a:latin typeface="Bookman Old Style" panose="02050604050505020204"/>
                <a:cs typeface="Bookman Old Style" panose="02050604050505020204"/>
              </a:rPr>
              <a:t>System</a:t>
            </a:r>
            <a:endParaRPr sz="1800">
              <a:latin typeface="Bookman Old Style" panose="02050604050505020204"/>
              <a:cs typeface="Bookman Old Style" panose="02050604050505020204"/>
            </a:endParaRPr>
          </a:p>
          <a:p>
            <a:pPr>
              <a:lnSpc>
                <a:spcPts val="2150"/>
              </a:lnSpc>
              <a:spcBef>
                <a:spcPts val="25"/>
              </a:spcBef>
            </a:pPr>
            <a:r>
              <a:rPr sz="1800" b="1" spc="-5" dirty="0">
                <a:solidFill>
                  <a:srgbClr val="0D0D0D"/>
                </a:solidFill>
                <a:latin typeface="Bookman Old Style" panose="02050604050505020204"/>
                <a:cs typeface="Bookman Old Style" panose="02050604050505020204"/>
              </a:rPr>
              <a:t>Software</a:t>
            </a:r>
            <a:r>
              <a:rPr sz="1800" b="1" spc="-55" dirty="0">
                <a:solidFill>
                  <a:srgbClr val="0D0D0D"/>
                </a:solidFill>
                <a:latin typeface="Bookman Old Style" panose="02050604050505020204"/>
                <a:cs typeface="Bookman Old Style" panose="02050604050505020204"/>
              </a:rPr>
              <a:t> </a:t>
            </a:r>
            <a:r>
              <a:rPr sz="1800" b="1" dirty="0">
                <a:solidFill>
                  <a:srgbClr val="0D0D0D"/>
                </a:solidFill>
                <a:latin typeface="Bookman Old Style" panose="02050604050505020204"/>
                <a:cs typeface="Bookman Old Style" panose="02050604050505020204"/>
              </a:rPr>
              <a:t>Requirements</a:t>
            </a:r>
            <a:endParaRPr sz="1800">
              <a:latin typeface="Bookman Old Style" panose="02050604050505020204"/>
              <a:cs typeface="Bookman Old Style" panose="02050604050505020204"/>
            </a:endParaRPr>
          </a:p>
          <a:p>
            <a:pPr>
              <a:lnSpc>
                <a:spcPts val="2150"/>
              </a:lnSpc>
            </a:pPr>
            <a:r>
              <a:rPr sz="1800" b="0" dirty="0">
                <a:solidFill>
                  <a:srgbClr val="0D0D0D"/>
                </a:solidFill>
                <a:latin typeface="Bookman Old Style" panose="02050604050505020204"/>
                <a:cs typeface="Bookman Old Style" panose="02050604050505020204"/>
              </a:rPr>
              <a:t>References</a:t>
            </a:r>
            <a:endParaRPr sz="1800">
              <a:latin typeface="Bookman Old Style" panose="02050604050505020204"/>
              <a:cs typeface="Bookman Old Style" panose="02050604050505020204"/>
            </a:endParaRPr>
          </a:p>
        </p:txBody>
      </p:sp>
      <p:sp>
        <p:nvSpPr>
          <p:cNvPr id="11" name="Rectangle 10"/>
          <p:cNvSpPr/>
          <p:nvPr/>
        </p:nvSpPr>
        <p:spPr>
          <a:xfrm>
            <a:off x="4793425" y="0"/>
            <a:ext cx="4343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Disadvantages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Proposed System</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Software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&amp; Hardware Requirements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6846063" y="41368"/>
            <a:ext cx="2290762" cy="2153285"/>
          </a:xfrm>
          <a:prstGeom prst="rect">
            <a:avLst/>
          </a:prstGeom>
          <a:noFill/>
        </p:spPr>
        <p:txBody>
          <a:bodyPr wrap="square">
            <a:spAutoFit/>
          </a:bodyPr>
          <a:lstStyle/>
          <a:p>
            <a:pPr fontAlgn="auto">
              <a:spcBef>
                <a:spcPts val="0"/>
              </a:spcBef>
              <a:spcAft>
                <a:spcPts val="0"/>
              </a:spcAft>
              <a:defRPr/>
            </a:pPr>
            <a:r>
              <a:rPr lang="en-US" sz="14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Methodology</a:t>
            </a:r>
            <a:endParaRPr lang="en-US" sz="1400" b="1" dirty="0">
              <a:solidFill>
                <a:schemeClr val="tx1">
                  <a:lumMod val="95000"/>
                  <a:lumOff val="5000"/>
                </a:schemeClr>
              </a:solidFill>
              <a:latin typeface="Times New Roman" panose="02020603050405020304" pitchFamily="18" charset="0"/>
              <a:cs typeface="Times New Roman" panose="02020603050405020304" pitchFamily="18" charset="0"/>
            </a:endParaRPr>
          </a:p>
          <a:p>
            <a:pPr fontAlgn="auto">
              <a:spcBef>
                <a:spcPts val="0"/>
              </a:spcBef>
              <a:spcAft>
                <a:spcPts val="0"/>
              </a:spcAft>
              <a:defRPr/>
            </a:pPr>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UML  Diagrams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Screen shots</a:t>
            </a:r>
            <a:endParaRPr lang="en-US" sz="1400" dirty="0">
              <a:solidFill>
                <a:srgbClr val="000000"/>
              </a:solidFill>
              <a:latin typeface="Times New Roman" panose="02020603050405020304" pitchFamily="18" charset="0"/>
              <a:cs typeface="Times New Roman" panose="02020603050405020304" pitchFamily="18" charset="0"/>
              <a:sym typeface="+mn-ea"/>
            </a:endParaRPr>
          </a:p>
          <a:p>
            <a:r>
              <a:rPr lang="en-IN" altLang="en-US" sz="1400" dirty="0">
                <a:solidFill>
                  <a:srgbClr val="000000"/>
                </a:solidFill>
                <a:latin typeface="Times New Roman" panose="02020603050405020304" pitchFamily="18" charset="0"/>
                <a:cs typeface="Times New Roman" panose="02020603050405020304" pitchFamily="18" charset="0"/>
                <a:sym typeface="+mn-ea"/>
              </a:rPr>
              <a:t>Future Enhancement</a:t>
            </a:r>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rgbClr val="000000"/>
                </a:solidFill>
                <a:latin typeface="Times New Roman" panose="02020603050405020304" pitchFamily="18" charset="0"/>
                <a:cs typeface="Times New Roman" panose="02020603050405020304" pitchFamily="18" charset="0"/>
                <a:sym typeface="+mn-ea"/>
              </a:rPr>
              <a:t>Conclusion</a:t>
            </a:r>
            <a:endParaRPr lang="en-US" sz="14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400" dirty="0">
                <a:solidFill>
                  <a:schemeClr val="tx1">
                    <a:lumMod val="95000"/>
                    <a:lumOff val="5000"/>
                  </a:schemeClr>
                </a:solidFill>
                <a:latin typeface="Times New Roman" panose="02020603050405020304" pitchFamily="18" charset="0"/>
                <a:cs typeface="Times New Roman" panose="02020603050405020304" pitchFamily="18" charset="0"/>
                <a:sym typeface="+mn-ea"/>
              </a:rPr>
              <a:t>References</a:t>
            </a:r>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1501140" y="2362200"/>
            <a:ext cx="6141720" cy="3759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15035</Words>
  <Application>WPS Presentation</Application>
  <PresentationFormat>On-screen Show (4:3)</PresentationFormat>
  <Paragraphs>819</Paragraphs>
  <Slides>31</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SimSun</vt:lpstr>
      <vt:lpstr>Wingdings</vt:lpstr>
      <vt:lpstr>Bookman Old Style</vt:lpstr>
      <vt:lpstr>Times New Roman</vt:lpstr>
      <vt:lpstr>Bookman Old Style</vt:lpstr>
      <vt:lpstr>Arial</vt:lpstr>
      <vt:lpstr>Wingdings</vt:lpstr>
      <vt:lpstr>Microsoft YaHei</vt:lpstr>
      <vt:lpstr>Arial Unicode MS</vt:lpstr>
      <vt:lpstr>Calibri</vt:lpstr>
      <vt:lpstr>Office Theme</vt:lpstr>
      <vt:lpstr>IPL Cricket Analysis And Prediction Using Machine Learning</vt:lpstr>
      <vt:lpstr>Abstract</vt:lpstr>
      <vt:lpstr>PowerPoint 演示文稿</vt:lpstr>
      <vt:lpstr>Existing System</vt:lpstr>
      <vt:lpstr>Disadvantages of Existing System</vt:lpstr>
      <vt:lpstr>PowerPoint 演示文稿</vt:lpstr>
      <vt:lpstr>PowerPoint 演示文稿</vt:lpstr>
      <vt:lpstr>PowerPoint 演示文稿</vt:lpstr>
      <vt:lpstr>Methodology </vt:lpstr>
      <vt:lpstr>Methodology</vt:lpstr>
      <vt:lpstr>Methodology</vt:lpstr>
      <vt:lpstr>UML Diagrams</vt:lpstr>
      <vt:lpstr>UML Diagrams</vt:lpstr>
      <vt:lpstr>UML Diagrams</vt:lpstr>
      <vt:lpstr>Screenshots  </vt:lpstr>
      <vt:lpstr>Screenshots  </vt:lpstr>
      <vt:lpstr>Screenshots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References</vt:lpstr>
      <vt:lpstr>Any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AKSHAYA</cp:lastModifiedBy>
  <cp:revision>27</cp:revision>
  <dcterms:created xsi:type="dcterms:W3CDTF">2021-10-30T07:11:00Z</dcterms:created>
  <dcterms:modified xsi:type="dcterms:W3CDTF">2022-11-23T09:13:51Z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2021-03-13T03:30:00Z</vt:filetime>
  </property>
  <property fmtid="{D5CDD505-2E9C-101B-9397-08002B2CF9AE}" pid="3" name="Creator">
    <vt:lpwstr>Microsoft® PowerPoint® for Microsoft 365</vt:lpwstr>
  </property>
  <property fmtid="{D5CDD505-2E9C-101B-9397-08002B2CF9AE}" pid="4" name="LastSaved">
    <vt:filetime>2021-10-31T03:30:00Z</vt:filetime>
  </property>
  <property fmtid="{D5CDD505-2E9C-101B-9397-08002B2CF9AE}" pid="5" name="ICV">
    <vt:lpwstr>37FC88B530DB4283A8DB87688836CAF6</vt:lpwstr>
  </property>
  <property fmtid="{D5CDD505-2E9C-101B-9397-08002B2CF9AE}" pid="6" name="KSOProductBuildVer">
    <vt:lpwstr>1033-11.2.0.11380</vt:lpwstr>
  </property>
</Properties>
</file>