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010114-80D9-4B5B-8125-899AD8FAF811}">
          <p14:sldIdLst>
            <p14:sldId id="270"/>
            <p14:sldId id="257"/>
            <p14:sldId id="258"/>
            <p14:sldId id="261"/>
            <p14:sldId id="259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8AFB-2E75-45AA-9146-C715A986BF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F7751-A139-4DAB-8E55-EB77E174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F7751-A139-4DAB-8E55-EB77E17463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6664-35DA-432E-B4AA-A439CEBB9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86956-A92F-4F81-ACED-298346A2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EEF-2C7E-4CE6-9F1D-AB7079FA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3EE1-DA47-430B-9E42-9B3D9969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E6AF-2FF0-41E2-8C02-4C38D4DB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DFC6-8F8A-4C54-850D-3CF05CB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22C3-CD8B-4E14-A188-32F66F07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D286-B050-459E-9AB1-819D34F3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57C2-F1FE-4048-A32D-F3245337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1C52-E8F7-4406-AEDE-1818DF57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0D917-E8B0-4D0C-B6E8-3829F5E7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1B2D-4ED8-4263-B2E6-C54978F80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B9F8-30A5-41B6-9EB9-54676CDB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53C0-53A9-4AD9-915B-848AAA31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637A-2897-413E-A012-629DBEBC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014D-DAB5-42E5-8381-C8F0ADE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FCCF-C611-4027-AE2C-E6E4CC9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1545-D2B4-4831-9171-071C9D1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7BCD-FBF4-4DB1-98D1-BFBE74C8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B4C2-E610-41D1-B78F-5D2076FB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0AF1-07A3-415A-9093-CEC0ED6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0A7E-44B0-4D38-9650-8112C02D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5A46-25F1-4DD8-B154-759FF315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BCBEC-0B1B-4DB3-A68B-5E473780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6B14-F356-4DD0-9B32-9DD8E31A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284-AA98-4D99-A6E0-125DEE2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8FB8-F63E-4E69-8228-2FEBAEA8A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7BBBF-C76B-4CD4-AC26-5705F2F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0BD19-8B2B-4A94-B3D9-6248843D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FB2D-00EF-4756-AB7F-9B760BF7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2E67-A800-4A4A-B9B3-EEC66F4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FF6D-2BA9-4D07-9608-647A9319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6DB4-841E-4E7A-9F46-7D146BD9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11500-8D1C-451B-94E7-3D180187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00EE8-D609-4D1E-A02D-EA68F616F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96BF9-08CF-4388-A7EF-DF66AC3D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AC308-AF48-4CE9-B15D-46E139B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14A22-180D-4A96-89F6-85ED9D61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7B67E-051A-40E5-9DDD-C9C9D5E9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C4-2CD4-4FB4-9BF4-E903A46C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A37DD-2BEA-4B47-9ABC-64B0258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5F0F2-6234-4BF5-8D9A-572ABE30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0CE38-0490-404B-A8E5-0F2CDF8C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E4523-27F6-4115-9C88-AA6D1795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13E23-E16D-417F-85D5-0E2B6029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6011-6E6F-4C4C-A2C4-2ACB1DB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954-DFAB-4A8D-A0F2-2830DD12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6613-D7BB-4EE7-B096-191E9D53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E6C2D-B9BC-41A2-807C-81B6CA14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C0EA-93CE-40D8-AD04-D49E2049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E4A4-540D-4608-89A6-C913539B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55AE-99B8-4526-8E9C-538E951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7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3478-0E7F-463D-9480-3F9C422C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24059-9A69-4872-B6D4-3B3D14A91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34D-F559-4ABC-8F01-1186D5FD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84EEC-9DE2-4BE7-9A6F-863967BA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C5A3-A5FF-4A4A-9133-C883382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3A58-E970-407E-AAFC-DF09059A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C3B91-AB09-4E62-97DD-317B97A2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72DC-EFD2-4635-B66F-55E2E208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87B-0968-49F2-BF95-4CB891DCA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19AD-C14A-4D67-A601-2AFE69A8BA2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F2D9-2952-4DBA-8717-CBB5CE9E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7439-7F7E-41CD-87CF-58DE81D4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F0B0-50F2-4A1F-AFA6-0C10AF05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5BC06-FAB9-4BE8-96EB-A1BC0BB9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 Concepts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3345E-2A10-40B4-A20D-A1C7795C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EFFFF"/>
                </a:solidFill>
              </a:rPr>
              <a:t>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Akshaya Balineni</a:t>
            </a:r>
          </a:p>
          <a:p>
            <a:pPr algn="l"/>
            <a:r>
              <a:rPr lang="en-US" b="1" dirty="0">
                <a:solidFill>
                  <a:srgbClr val="FEFFFF"/>
                </a:solidFill>
              </a:rPr>
              <a:t>(Associate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dirty="0">
                <a:solidFill>
                  <a:srgbClr val="FEFFFF"/>
                </a:solidFill>
              </a:rPr>
              <a:t>Software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b="1" dirty="0">
                <a:solidFill>
                  <a:srgbClr val="FEFFFF"/>
                </a:solidFill>
              </a:rPr>
              <a:t>Engineer)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   and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FFFF"/>
                </a:solidFill>
              </a:rPr>
              <a:t>Srijan Routh</a:t>
            </a:r>
          </a:p>
          <a:p>
            <a:pPr algn="l"/>
            <a:r>
              <a:rPr lang="en-US" b="1" dirty="0">
                <a:solidFill>
                  <a:srgbClr val="FEFFFF"/>
                </a:solidFill>
              </a:rPr>
              <a:t>(Associate Software Engineer)</a:t>
            </a:r>
          </a:p>
        </p:txBody>
      </p:sp>
    </p:spTree>
    <p:extLst>
      <p:ext uri="{BB962C8B-B14F-4D97-AF65-F5344CB8AC3E}">
        <p14:creationId xmlns:p14="http://schemas.microsoft.com/office/powerpoint/2010/main" val="275849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FBAB-2473-4CC7-AD63-3FEBD3C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spc="3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3NF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(Third Normal Form)</a:t>
            </a:r>
            <a:b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25B6-E5E1-4E1D-84BB-D989D747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Should b</a:t>
            </a:r>
            <a:r>
              <a:rPr lang="en-US" b="0" i="0" dirty="0">
                <a:solidFill>
                  <a:srgbClr val="222222"/>
                </a:solidFill>
                <a:effectLst/>
              </a:rPr>
              <a:t>e in 2NF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Has no transitive functional dependencies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C273-F62F-4E37-B8BA-00DC5F30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701833"/>
            <a:ext cx="10791825" cy="1325563"/>
          </a:xfrm>
        </p:spPr>
        <p:txBody>
          <a:bodyPr>
            <a:noAutofit/>
          </a:bodyPr>
          <a:lstStyle/>
          <a:p>
            <a:br>
              <a:rPr lang="en-US" sz="54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transitive functional </a:t>
            </a:r>
            <a:r>
              <a:rPr lang="en-US" sz="5400" b="1" i="0" spc="3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54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5400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b="0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Transitive functional dependencies in Database">
            <a:extLst>
              <a:ext uri="{FF2B5EF4-FFF2-40B4-BE49-F238E27FC236}">
                <a16:creationId xmlns:a16="http://schemas.microsoft.com/office/drawing/2014/main" id="{5D37BF05-8F54-47C3-84D7-134AC97A0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807" y="3548612"/>
            <a:ext cx="8143875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FC380-7C6F-48D3-8D5A-6FCFC731241E}"/>
              </a:ext>
            </a:extLst>
          </p:cNvPr>
          <p:cNvSpPr txBox="1">
            <a:spLocks/>
          </p:cNvSpPr>
          <p:nvPr/>
        </p:nvSpPr>
        <p:spPr>
          <a:xfrm>
            <a:off x="1100357" y="1660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>
                <a:solidFill>
                  <a:srgbClr val="222222"/>
                </a:solidFill>
                <a:latin typeface="+mn-lt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+mn-lt"/>
              </a:rPr>
              <a:t>A transitive </a:t>
            </a:r>
            <a:r>
              <a:rPr lang="en-US" sz="2800" b="0" i="0" u="none" strike="noStrike" dirty="0">
                <a:effectLst/>
                <a:latin typeface="+mn-lt"/>
              </a:rPr>
              <a:t>functional dependency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+mn-lt"/>
              </a:rPr>
              <a:t> is when changing a non-key column, might cause any of the other non-key columns to change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1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NF Example">
            <a:extLst>
              <a:ext uri="{FF2B5EF4-FFF2-40B4-BE49-F238E27FC236}">
                <a16:creationId xmlns:a16="http://schemas.microsoft.com/office/drawing/2014/main" id="{C89476D8-064F-479C-996E-8D65DF0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3" y="343779"/>
            <a:ext cx="6803231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3NF Example">
            <a:extLst>
              <a:ext uri="{FF2B5EF4-FFF2-40B4-BE49-F238E27FC236}">
                <a16:creationId xmlns:a16="http://schemas.microsoft.com/office/drawing/2014/main" id="{E974526C-20AF-4A8B-BA19-187AAEE6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402682"/>
            <a:ext cx="570547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xample of 3NF in Database">
            <a:extLst>
              <a:ext uri="{FF2B5EF4-FFF2-40B4-BE49-F238E27FC236}">
                <a16:creationId xmlns:a16="http://schemas.microsoft.com/office/drawing/2014/main" id="{2BAA1E3C-3A78-4AAC-B4F2-AAA90268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94" y="4491039"/>
            <a:ext cx="3952875" cy="18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497A89-454B-4184-8AE7-B36EA58AD03A}"/>
              </a:ext>
            </a:extLst>
          </p:cNvPr>
          <p:cNvSpPr/>
          <p:nvPr/>
        </p:nvSpPr>
        <p:spPr>
          <a:xfrm>
            <a:off x="133350" y="902821"/>
            <a:ext cx="16463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9145F-4108-4F7C-8B3D-1D87F2EAD14F}"/>
              </a:ext>
            </a:extLst>
          </p:cNvPr>
          <p:cNvSpPr/>
          <p:nvPr/>
        </p:nvSpPr>
        <p:spPr>
          <a:xfrm>
            <a:off x="1895475" y="2991178"/>
            <a:ext cx="1943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F4604-14F3-46DD-8937-DD3C2EDD544C}"/>
              </a:ext>
            </a:extLst>
          </p:cNvPr>
          <p:cNvSpPr/>
          <p:nvPr/>
        </p:nvSpPr>
        <p:spPr>
          <a:xfrm>
            <a:off x="438150" y="5124450"/>
            <a:ext cx="13415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8364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555B-5D49-46C6-AEB3-A3704249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9"/>
            <a:ext cx="10515600" cy="1325563"/>
          </a:xfrm>
        </p:spPr>
        <p:txBody>
          <a:bodyPr/>
          <a:lstStyle/>
          <a:p>
            <a:r>
              <a:rPr lang="en-US" b="1" i="0" spc="3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BCNF (Boyce-Codd Normal Form)</a:t>
            </a:r>
            <a:endParaRPr lang="en-US" spc="3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B1F9-3139-4014-B6D8-6120A076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60"/>
            <a:ext cx="10515600" cy="4351338"/>
          </a:xfrm>
        </p:spPr>
        <p:txBody>
          <a:bodyPr/>
          <a:lstStyle/>
          <a:p>
            <a:pPr algn="just" fontAlgn="t"/>
            <a:r>
              <a:rPr lang="en-US" b="0" i="0" dirty="0">
                <a:solidFill>
                  <a:srgbClr val="161616"/>
                </a:solidFill>
                <a:effectLst/>
              </a:rPr>
              <a:t>A database table is said to be in BCNF if it is in 3NF and contains each and every determinant is a candidate key. The process of converting the table into BCNF is as follows:</a:t>
            </a:r>
          </a:p>
          <a:p>
            <a:pPr algn="just" fontAlgn="t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</a:rPr>
              <a:t>Remove the nontrivial functional dependency.</a:t>
            </a:r>
          </a:p>
          <a:p>
            <a:pPr algn="just" fontAlgn="t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</a:rPr>
              <a:t>Make a separate table for the determinants.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848E47-9A2A-4003-9121-47FBC5665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43077"/>
              </p:ext>
            </p:extLst>
          </p:nvPr>
        </p:nvGraphicFramePr>
        <p:xfrm>
          <a:off x="2873538" y="431515"/>
          <a:ext cx="6444921" cy="3218406"/>
        </p:xfrm>
        <a:graphic>
          <a:graphicData uri="http://schemas.openxmlformats.org/drawingml/2006/table">
            <a:tbl>
              <a:tblPr/>
              <a:tblGrid>
                <a:gridCol w="2148307">
                  <a:extLst>
                    <a:ext uri="{9D8B030D-6E8A-4147-A177-3AD203B41FA5}">
                      <a16:colId xmlns:a16="http://schemas.microsoft.com/office/drawing/2014/main" val="1079890633"/>
                    </a:ext>
                  </a:extLst>
                </a:gridCol>
                <a:gridCol w="2148307">
                  <a:extLst>
                    <a:ext uri="{9D8B030D-6E8A-4147-A177-3AD203B41FA5}">
                      <a16:colId xmlns:a16="http://schemas.microsoft.com/office/drawing/2014/main" val="2926534706"/>
                    </a:ext>
                  </a:extLst>
                </a:gridCol>
                <a:gridCol w="2148307">
                  <a:extLst>
                    <a:ext uri="{9D8B030D-6E8A-4147-A177-3AD203B41FA5}">
                      <a16:colId xmlns:a16="http://schemas.microsoft.com/office/drawing/2014/main" val="1121499061"/>
                    </a:ext>
                  </a:extLst>
                </a:gridCol>
              </a:tblGrid>
              <a:tr h="53640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student_id</a:t>
                      </a:r>
                    </a:p>
                  </a:txBody>
                  <a:tcPr>
                    <a:lnL w="6350" cap="flat" cmpd="sng" algn="ctr">
                      <a:solidFill>
                        <a:srgbClr val="000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1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subject</a:t>
                      </a:r>
                    </a:p>
                  </a:txBody>
                  <a:tcPr>
                    <a:lnL w="6350" cap="flat" cmpd="sng" algn="ctr">
                      <a:solidFill>
                        <a:srgbClr val="201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5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1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professor</a:t>
                      </a:r>
                    </a:p>
                  </a:txBody>
                  <a:tcPr>
                    <a:lnL w="6350" cap="flat" cmpd="sng" algn="ctr">
                      <a:solidFill>
                        <a:srgbClr val="8015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5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15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B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92140"/>
                  </a:ext>
                </a:extLst>
              </a:tr>
              <a:tr h="5364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rgbClr val="A02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26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</a:t>
                      </a:r>
                    </a:p>
                  </a:txBody>
                  <a:tcPr>
                    <a:lnL w="6350" cap="flat" cmpd="sng" algn="ctr">
                      <a:solidFill>
                        <a:srgbClr val="601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1B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2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P.Java</a:t>
                      </a:r>
                    </a:p>
                  </a:txBody>
                  <a:tcPr>
                    <a:lnL w="6350" cap="flat" cmpd="sng" algn="ctr">
                      <a:solidFill>
                        <a:srgbClr val="401B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1B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1B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97301"/>
                  </a:ext>
                </a:extLst>
              </a:tr>
              <a:tr h="5364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rgbClr val="6026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26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3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>
                    <a:lnL w="6350" cap="flat" cmpd="sng" algn="ctr">
                      <a:solidFill>
                        <a:srgbClr val="202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P.Cpp</a:t>
                      </a:r>
                    </a:p>
                  </a:txBody>
                  <a:tcPr>
                    <a:lnL w="6350" cap="flat" cmpd="sng" algn="ctr">
                      <a:solidFill>
                        <a:srgbClr val="A02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8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70630"/>
                  </a:ext>
                </a:extLst>
              </a:tr>
              <a:tr h="5364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rgbClr val="603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3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Java</a:t>
                      </a:r>
                    </a:p>
                  </a:txBody>
                  <a:tcPr>
                    <a:lnL w="6350" cap="flat" cmpd="sng" algn="ctr">
                      <a:solidFill>
                        <a:srgbClr val="E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P.Java2</a:t>
                      </a:r>
                    </a:p>
                  </a:txBody>
                  <a:tcPr>
                    <a:lnL w="6350" cap="flat" cmpd="sng" algn="ctr">
                      <a:solidFill>
                        <a:srgbClr val="A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2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2253"/>
                  </a:ext>
                </a:extLst>
              </a:tr>
              <a:tr h="5364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rgbClr val="802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C#</a:t>
                      </a:r>
                    </a:p>
                  </a:txBody>
                  <a:tcPr>
                    <a:lnL w="6350" cap="flat" cmpd="sng" algn="ctr">
                      <a:solidFill>
                        <a:srgbClr val="2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P.Chash</a:t>
                      </a:r>
                    </a:p>
                  </a:txBody>
                  <a:tcPr>
                    <a:lnL w="6350" cap="flat" cmpd="sng" algn="ctr">
                      <a:solidFill>
                        <a:srgbClr val="A02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2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2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25743"/>
                  </a:ext>
                </a:extLst>
              </a:tr>
              <a:tr h="53640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rgbClr val="002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>
                    <a:lnL w="6350" cap="flat" cmpd="sng" algn="ctr">
                      <a:solidFill>
                        <a:srgbClr val="4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P.Java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3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742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F8134F-8332-47C2-BF5F-43EB8A48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35734"/>
              </p:ext>
            </p:extLst>
          </p:nvPr>
        </p:nvGraphicFramePr>
        <p:xfrm>
          <a:off x="1312469" y="4037742"/>
          <a:ext cx="4417086" cy="1797978"/>
        </p:xfrm>
        <a:graphic>
          <a:graphicData uri="http://schemas.openxmlformats.org/drawingml/2006/table">
            <a:tbl>
              <a:tblPr/>
              <a:tblGrid>
                <a:gridCol w="2404153">
                  <a:extLst>
                    <a:ext uri="{9D8B030D-6E8A-4147-A177-3AD203B41FA5}">
                      <a16:colId xmlns:a16="http://schemas.microsoft.com/office/drawing/2014/main" val="116763256"/>
                    </a:ext>
                  </a:extLst>
                </a:gridCol>
                <a:gridCol w="2012933">
                  <a:extLst>
                    <a:ext uri="{9D8B030D-6E8A-4147-A177-3AD203B41FA5}">
                      <a16:colId xmlns:a16="http://schemas.microsoft.com/office/drawing/2014/main" val="2274302564"/>
                    </a:ext>
                  </a:extLst>
                </a:gridCol>
              </a:tblGrid>
              <a:tr h="59932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student_id</a:t>
                      </a:r>
                    </a:p>
                  </a:txBody>
                  <a:tcPr>
                    <a:lnL w="6350" cap="flat" cmpd="sng" algn="ctr">
                      <a:solidFill>
                        <a:srgbClr val="1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0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p_id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500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0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36333"/>
                  </a:ext>
                </a:extLst>
              </a:tr>
              <a:tr h="5993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rgbClr val="1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B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110149"/>
                  </a:ext>
                </a:extLst>
              </a:tr>
              <a:tr h="5993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rgbClr val="9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7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767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44DD68-1B60-40A0-845D-D03AEC03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36416"/>
              </p:ext>
            </p:extLst>
          </p:nvPr>
        </p:nvGraphicFramePr>
        <p:xfrm>
          <a:off x="6462446" y="4027469"/>
          <a:ext cx="4938444" cy="1797978"/>
        </p:xfrm>
        <a:graphic>
          <a:graphicData uri="http://schemas.openxmlformats.org/drawingml/2006/table">
            <a:tbl>
              <a:tblPr/>
              <a:tblGrid>
                <a:gridCol w="1646148">
                  <a:extLst>
                    <a:ext uri="{9D8B030D-6E8A-4147-A177-3AD203B41FA5}">
                      <a16:colId xmlns:a16="http://schemas.microsoft.com/office/drawing/2014/main" val="4108174864"/>
                    </a:ext>
                  </a:extLst>
                </a:gridCol>
                <a:gridCol w="1646148">
                  <a:extLst>
                    <a:ext uri="{9D8B030D-6E8A-4147-A177-3AD203B41FA5}">
                      <a16:colId xmlns:a16="http://schemas.microsoft.com/office/drawing/2014/main" val="1346524525"/>
                    </a:ext>
                  </a:extLst>
                </a:gridCol>
                <a:gridCol w="1646148">
                  <a:extLst>
                    <a:ext uri="{9D8B030D-6E8A-4147-A177-3AD203B41FA5}">
                      <a16:colId xmlns:a16="http://schemas.microsoft.com/office/drawing/2014/main" val="1436639673"/>
                    </a:ext>
                  </a:extLst>
                </a:gridCol>
              </a:tblGrid>
              <a:tr h="59932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p_id</a:t>
                      </a:r>
                    </a:p>
                  </a:txBody>
                  <a:tcPr>
                    <a:lnL w="6350" cap="flat" cmpd="sng" algn="ctr">
                      <a:solidFill>
                        <a:srgbClr val="705A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5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5A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A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professor</a:t>
                      </a:r>
                    </a:p>
                  </a:txBody>
                  <a:tcPr>
                    <a:lnL w="6350" cap="flat" cmpd="sng" algn="ctr">
                      <a:solidFill>
                        <a:srgbClr val="905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2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5F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subject</a:t>
                      </a:r>
                    </a:p>
                  </a:txBody>
                  <a:tcPr>
                    <a:lnL w="6350" cap="flat" cmpd="sng" algn="ctr">
                      <a:solidFill>
                        <a:srgbClr val="5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54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00729"/>
                  </a:ext>
                </a:extLst>
              </a:tr>
              <a:tr h="5993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D05A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5F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A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5D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P.Java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305F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5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F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>
                    <a:lnL w="6350" cap="flat" cmpd="sng" algn="ctr">
                      <a:solidFill>
                        <a:srgbClr val="F05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5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83225"/>
                  </a:ext>
                </a:extLst>
              </a:tr>
              <a:tr h="59932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305D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D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5D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P.Cpp</a:t>
                      </a:r>
                    </a:p>
                  </a:txBody>
                  <a:tcPr>
                    <a:lnL w="6350" cap="flat" cmpd="sng" algn="ctr">
                      <a:solidFill>
                        <a:srgbClr val="1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C++</a:t>
                      </a:r>
                    </a:p>
                  </a:txBody>
                  <a:tcPr>
                    <a:lnL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5B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03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2FE8-5A8E-46B2-9EED-CA434290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66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BA6-2CC1-48D8-BDDC-59A7BAD4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3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4378-704E-41D8-91C7-F86B2A2F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70" y="1831775"/>
            <a:ext cx="10964594" cy="56014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?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148D3-A672-493B-A97D-CC3AA6F56E3D}"/>
              </a:ext>
            </a:extLst>
          </p:cNvPr>
          <p:cNvSpPr txBox="1"/>
          <p:nvPr/>
        </p:nvSpPr>
        <p:spPr>
          <a:xfrm>
            <a:off x="856370" y="3111208"/>
            <a:ext cx="955782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4515-BE61-4943-B44B-F623F22F9DDE}"/>
              </a:ext>
            </a:extLst>
          </p:cNvPr>
          <p:cNvSpPr txBox="1"/>
          <p:nvPr/>
        </p:nvSpPr>
        <p:spPr>
          <a:xfrm>
            <a:off x="838200" y="2428566"/>
            <a:ext cx="976884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organizing data in a database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7248A-1311-41FB-8D17-1F010E7DBE4A}"/>
              </a:ext>
            </a:extLst>
          </p:cNvPr>
          <p:cNvSpPr txBox="1"/>
          <p:nvPr/>
        </p:nvSpPr>
        <p:spPr>
          <a:xfrm>
            <a:off x="856370" y="3788570"/>
            <a:ext cx="6098344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reduce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and ensure data is stored logically.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Increase Performance.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Easy Updating.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29929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6297-C4CF-4255-A18C-FC8D4288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3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TYPES</a:t>
            </a:r>
            <a:r>
              <a:rPr lang="en-US" b="1" dirty="0"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OF</a:t>
            </a:r>
            <a:r>
              <a:rPr lang="en-US" b="1" dirty="0"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NORMALIZATION</a:t>
            </a:r>
            <a:r>
              <a:rPr lang="en-US" b="1" dirty="0">
                <a:latin typeface="+mn-lt"/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8D9202-BC8D-49DB-BE05-8D25DCC26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5" y="1918049"/>
            <a:ext cx="8878441" cy="30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nking man silhouette with | Clipart Panda - Free Clipart Images">
            <a:extLst>
              <a:ext uri="{FF2B5EF4-FFF2-40B4-BE49-F238E27FC236}">
                <a16:creationId xmlns:a16="http://schemas.microsoft.com/office/drawing/2014/main" id="{FEB3524A-D299-48C9-B163-963C4108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6190" y="4395926"/>
            <a:ext cx="1884972" cy="20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D96F-A0DB-40F5-A7A0-7F7A177E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3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2AB-F148-4608-A30D-F196FFD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725150" cy="503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Assume, a video library maintains a database of movies rented out. Without any normalization in database, all information is stored in one table as shown below.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atabase Normalization With Example">
            <a:extLst>
              <a:ext uri="{FF2B5EF4-FFF2-40B4-BE49-F238E27FC236}">
                <a16:creationId xmlns:a16="http://schemas.microsoft.com/office/drawing/2014/main" id="{307E9624-ED9D-4503-85D4-E335720D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94" y="3142108"/>
            <a:ext cx="8677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8E36-BE89-4D3F-B7A1-C3E15BF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9916-01EF-4ADE-95AB-C49C6589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620" y="1469867"/>
            <a:ext cx="9311794" cy="4459446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table cell should contain atomic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record needs to be unique.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4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base Normalization With Example">
            <a:extLst>
              <a:ext uri="{FF2B5EF4-FFF2-40B4-BE49-F238E27FC236}">
                <a16:creationId xmlns:a16="http://schemas.microsoft.com/office/drawing/2014/main" id="{284EE8E2-0280-4ADB-91D2-215021C4B7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4" y="346075"/>
            <a:ext cx="9249456" cy="227330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545782C-3A2D-4FA8-B3D5-0BEE4DAA94C6}"/>
              </a:ext>
            </a:extLst>
          </p:cNvPr>
          <p:cNvSpPr/>
          <p:nvPr/>
        </p:nvSpPr>
        <p:spPr>
          <a:xfrm>
            <a:off x="5886450" y="2819400"/>
            <a:ext cx="400050" cy="4191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Example of 1NF in DBMS">
            <a:extLst>
              <a:ext uri="{FF2B5EF4-FFF2-40B4-BE49-F238E27FC236}">
                <a16:creationId xmlns:a16="http://schemas.microsoft.com/office/drawing/2014/main" id="{49D1659C-03CD-4928-B92D-9B574C6E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3321050"/>
            <a:ext cx="977333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4AB-912F-4FD9-A75A-F159086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3747-31F1-4BD3-A3AD-A689EDB5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 in 1NF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Single Column Primary Key that does not functionally dependent on any subset of candidate key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C342-D6DA-4BE0-9060-3B891379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We have introduced a new column called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Membership_id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which is the primary key for table 1. Records can be uniquely identified in Table 1 using membership id.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In Table 2,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Membership_ID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is the Foreign Key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Why do you need a foreign key?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You will only be able to insert values into your foreign key that exist in the unique key in the parent table. This helps in referential integrity.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NF Example">
            <a:extLst>
              <a:ext uri="{FF2B5EF4-FFF2-40B4-BE49-F238E27FC236}">
                <a16:creationId xmlns:a16="http://schemas.microsoft.com/office/drawing/2014/main" id="{DA1E0A87-4B63-4108-A81E-8B1E8B92C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90523"/>
            <a:ext cx="8296275" cy="20288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126" name="Picture 6" descr="2NF Example in DBMS">
            <a:extLst>
              <a:ext uri="{FF2B5EF4-FFF2-40B4-BE49-F238E27FC236}">
                <a16:creationId xmlns:a16="http://schemas.microsoft.com/office/drawing/2014/main" id="{80AF0795-8796-4103-8184-1F3B494E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151588"/>
            <a:ext cx="8296275" cy="25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52F6A0-F608-4BF0-960B-2E8F1E7D500D}"/>
              </a:ext>
            </a:extLst>
          </p:cNvPr>
          <p:cNvSpPr/>
          <p:nvPr/>
        </p:nvSpPr>
        <p:spPr>
          <a:xfrm>
            <a:off x="-209549" y="943271"/>
            <a:ext cx="22764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5074B-0929-49A2-BDFB-DE106EF566A1}"/>
              </a:ext>
            </a:extLst>
          </p:cNvPr>
          <p:cNvSpPr/>
          <p:nvPr/>
        </p:nvSpPr>
        <p:spPr>
          <a:xfrm>
            <a:off x="-136903" y="4096045"/>
            <a:ext cx="22764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028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387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Source Sans Pro</vt:lpstr>
      <vt:lpstr>Times New Roman</vt:lpstr>
      <vt:lpstr>Office Theme</vt:lpstr>
      <vt:lpstr>Normalization Concepts</vt:lpstr>
      <vt:lpstr>NORMALIZATION:</vt:lpstr>
      <vt:lpstr>TYPES OF NORMALIZATION:</vt:lpstr>
      <vt:lpstr>EXAMPLE :</vt:lpstr>
      <vt:lpstr>1NF</vt:lpstr>
      <vt:lpstr>PowerPoint Presentation</vt:lpstr>
      <vt:lpstr>2NF</vt:lpstr>
      <vt:lpstr>PowerPoint Presentation</vt:lpstr>
      <vt:lpstr>PowerPoint Presentation</vt:lpstr>
      <vt:lpstr>3NF (Third Normal Form) </vt:lpstr>
      <vt:lpstr> What are transitive functional dependencies?  </vt:lpstr>
      <vt:lpstr>PowerPoint Presentation</vt:lpstr>
      <vt:lpstr>BCNF (Boyce-Codd Normal Form)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Normalization:</dc:title>
  <dc:creator>OfficePPID127 Others</dc:creator>
  <cp:lastModifiedBy>OfficePPID127 Others</cp:lastModifiedBy>
  <cp:revision>13</cp:revision>
  <dcterms:created xsi:type="dcterms:W3CDTF">2022-06-30T10:53:25Z</dcterms:created>
  <dcterms:modified xsi:type="dcterms:W3CDTF">2022-07-04T03:40:33Z</dcterms:modified>
</cp:coreProperties>
</file>