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6664-35DA-432E-B4AA-A439CEBB9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86956-A92F-4F81-ACED-298346A28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BBEEF-2C7E-4CE6-9F1D-AB7079FAB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19AD-C14A-4D67-A601-2AFE69A8BA2B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13EE1-DA47-430B-9E42-9B3D99698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7E6AF-2FF0-41E2-8C02-4C38D4DBC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F0B0-50F2-4A1F-AFA6-0C10AF05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91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0DFC6-8F8A-4C54-850D-3CF05CBA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322C3-CD8B-4E14-A188-32F66F076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CD286-B050-459E-9AB1-819D34F3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19AD-C14A-4D67-A601-2AFE69A8BA2B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057C2-F1FE-4048-A32D-F32453378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01C52-E8F7-4406-AEDE-1818DF574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F0B0-50F2-4A1F-AFA6-0C10AF05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2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40D917-E8B0-4D0C-B6E8-3829F5E78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B1B2D-4ED8-4263-B2E6-C54978F80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FB9F8-30A5-41B6-9EB9-54676CDB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19AD-C14A-4D67-A601-2AFE69A8BA2B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153C0-53A9-4AD9-915B-848AAA314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9637A-2897-413E-A012-629DBEBC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F0B0-50F2-4A1F-AFA6-0C10AF05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5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1014D-DAB5-42E5-8381-C8F0ADE6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EFCCF-C611-4027-AE2C-E6E4CC9FC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D1545-D2B4-4831-9171-071C9D121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19AD-C14A-4D67-A601-2AFE69A8BA2B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F7BCD-FBF4-4DB1-98D1-BFBE74C8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0B4C2-E610-41D1-B78F-5D2076FB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F0B0-50F2-4A1F-AFA6-0C10AF05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16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F0AF1-07A3-415A-9093-CEC0ED681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40A7E-44B0-4D38-9650-8112C02DE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F5A46-25F1-4DD8-B154-759FF315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19AD-C14A-4D67-A601-2AFE69A8BA2B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BCBEC-0B1B-4DB3-A68B-5E473780E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86B14-F356-4DD0-9B32-9DD8E31A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F0B0-50F2-4A1F-AFA6-0C10AF05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4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A2284-AA98-4D99-A6E0-125DEE29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D8FB8-F63E-4E69-8228-2FEBAEA8A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7BBBF-C76B-4CD4-AC26-5705F2F09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0BD19-8B2B-4A94-B3D9-6248843D0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19AD-C14A-4D67-A601-2AFE69A8BA2B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9FB2D-00EF-4756-AB7F-9B760BF7F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F2E67-A800-4A4A-B9B3-EEC66F47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F0B0-50F2-4A1F-AFA6-0C10AF05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6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DFF6D-2BA9-4D07-9608-647A9319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16DB4-841E-4E7A-9F46-7D146BD96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11500-8D1C-451B-94E7-3D1801876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E00EE8-D609-4D1E-A02D-EA68F616F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96BF9-08CF-4388-A7EF-DF66AC3D4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0AC308-AF48-4CE9-B15D-46E139BD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19AD-C14A-4D67-A601-2AFE69A8BA2B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214A22-180D-4A96-89F6-85ED9D614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B7B67E-051A-40E5-9DDD-C9C9D5E9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F0B0-50F2-4A1F-AFA6-0C10AF05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3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0B6C4-2CD4-4FB4-9BF4-E903A46CF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5A37DD-2BEA-4B47-9ABC-64B02586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19AD-C14A-4D67-A601-2AFE69A8BA2B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5F0F2-6234-4BF5-8D9A-572ABE30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0CE38-0490-404B-A8E5-0F2CDF8C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F0B0-50F2-4A1F-AFA6-0C10AF05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7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E4523-27F6-4115-9C88-AA6D1795E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19AD-C14A-4D67-A601-2AFE69A8BA2B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713E23-E16D-417F-85D5-0E2B6029C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36011-6E6F-4C4C-A2C4-2ACB1DB4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F0B0-50F2-4A1F-AFA6-0C10AF05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8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A954-DFAB-4A8D-A0F2-2830DD12B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76613-D7BB-4EE7-B096-191E9D53C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E6C2D-B9BC-41A2-807C-81B6CA14E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9C0EA-93CE-40D8-AD04-D49E2049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19AD-C14A-4D67-A601-2AFE69A8BA2B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0E4A4-540D-4608-89A6-C913539B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055AE-99B8-4526-8E9C-538E951C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F0B0-50F2-4A1F-AFA6-0C10AF05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78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F3478-0E7F-463D-9480-3F9C422C4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24059-9A69-4872-B6D4-3B3D14A91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34D-F559-4ABC-8F01-1186D5FDC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84EEC-9DE2-4BE7-9A6F-863967BAD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19AD-C14A-4D67-A601-2AFE69A8BA2B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5C5A3-A5FF-4A4A-9133-C8833820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23A58-E970-407E-AAFC-DF09059A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F0B0-50F2-4A1F-AFA6-0C10AF05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8C3B91-AB09-4E62-97DD-317B97A2E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272DC-EFD2-4635-B66F-55E2E2080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A687B-0968-49F2-BF95-4CB891DCAF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019AD-C14A-4D67-A601-2AFE69A8BA2B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1F2D9-2952-4DBA-8717-CBB5CE9ED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C7439-7F7E-41CD-87CF-58DE81D4A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4F0B0-50F2-4A1F-AFA6-0C10AF05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8BA6-2CC1-48D8-BDDC-59A7BAD42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4378-704E-41D8-91C7-F86B2A2FD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925" y="1690688"/>
            <a:ext cx="10515600" cy="4729163"/>
          </a:xfrm>
        </p:spPr>
        <p:txBody>
          <a:bodyPr/>
          <a:lstStyle/>
          <a:p>
            <a:r>
              <a:rPr lang="en-US" dirty="0"/>
              <a:t>What is Normalization ?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Normalization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process of organizing data in a database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  <a:p>
            <a:r>
              <a:rPr lang="en-US" dirty="0"/>
              <a:t>Why Normalization?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To eliminate redundant data and ensure data is stored logically.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Increase Performance.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Source Sans Pro" panose="020B0604020202020204" pitchFamily="34" charset="0"/>
              </a:rPr>
              <a:t>Easy Updating.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Accuracy.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94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2C273-F62F-4E37-B8BA-00DC5F30D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</a:br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What are transitive functional dependencies?</a:t>
            </a:r>
            <a:b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</a:br>
            <a:b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</a:br>
            <a:endParaRPr lang="en-US" dirty="0"/>
          </a:p>
        </p:txBody>
      </p:sp>
      <p:pic>
        <p:nvPicPr>
          <p:cNvPr id="6146" name="Picture 2" descr="Transitive functional dependencies in Database">
            <a:extLst>
              <a:ext uri="{FF2B5EF4-FFF2-40B4-BE49-F238E27FC236}">
                <a16:creationId xmlns:a16="http://schemas.microsoft.com/office/drawing/2014/main" id="{5D37BF05-8F54-47C3-84D7-134AC97A05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5875" y="3126581"/>
            <a:ext cx="8143875" cy="236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7FC380-7C6F-48D3-8D5A-6FCFC731241E}"/>
              </a:ext>
            </a:extLst>
          </p:cNvPr>
          <p:cNvSpPr txBox="1">
            <a:spLocks/>
          </p:cNvSpPr>
          <p:nvPr/>
        </p:nvSpPr>
        <p:spPr>
          <a:xfrm>
            <a:off x="1114425" y="13652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b="1" dirty="0">
                <a:solidFill>
                  <a:srgbClr val="222222"/>
                </a:solidFill>
                <a:latin typeface="Source Sans Pro" panose="020B0503030403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 transitive </a:t>
            </a:r>
            <a:r>
              <a:rPr lang="en-US" b="0" i="0" u="none" strike="noStrike" dirty="0">
                <a:effectLst/>
                <a:latin typeface="Source Sans Pro" panose="020B0503030403020204" pitchFamily="34" charset="0"/>
              </a:rPr>
              <a:t>functional dependency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is when changing a non-key column, might cause any of the other non-key columns to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172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3NF Example">
            <a:extLst>
              <a:ext uri="{FF2B5EF4-FFF2-40B4-BE49-F238E27FC236}">
                <a16:creationId xmlns:a16="http://schemas.microsoft.com/office/drawing/2014/main" id="{C89476D8-064F-479C-996E-8D65DF058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093" y="400050"/>
            <a:ext cx="6803231" cy="159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3NF Example">
            <a:extLst>
              <a:ext uri="{FF2B5EF4-FFF2-40B4-BE49-F238E27FC236}">
                <a16:creationId xmlns:a16="http://schemas.microsoft.com/office/drawing/2014/main" id="{E974526C-20AF-4A8B-BA19-187AAEE6F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175" y="2402682"/>
            <a:ext cx="5705475" cy="17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Example of 3NF in Database">
            <a:extLst>
              <a:ext uri="{FF2B5EF4-FFF2-40B4-BE49-F238E27FC236}">
                <a16:creationId xmlns:a16="http://schemas.microsoft.com/office/drawing/2014/main" id="{2BAA1E3C-3A78-4AAC-B4F2-AAA90268F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094" y="4491039"/>
            <a:ext cx="3952875" cy="186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0497A89-454B-4184-8AE7-B36EA58AD03A}"/>
              </a:ext>
            </a:extLst>
          </p:cNvPr>
          <p:cNvSpPr/>
          <p:nvPr/>
        </p:nvSpPr>
        <p:spPr>
          <a:xfrm>
            <a:off x="133350" y="902821"/>
            <a:ext cx="16463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D9145F-4108-4F7C-8B3D-1D87F2EAD14F}"/>
              </a:ext>
            </a:extLst>
          </p:cNvPr>
          <p:cNvSpPr/>
          <p:nvPr/>
        </p:nvSpPr>
        <p:spPr>
          <a:xfrm>
            <a:off x="1895475" y="2991178"/>
            <a:ext cx="19431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6F4604-14F3-46DD-8937-DD3C2EDD544C}"/>
              </a:ext>
            </a:extLst>
          </p:cNvPr>
          <p:cNvSpPr/>
          <p:nvPr/>
        </p:nvSpPr>
        <p:spPr>
          <a:xfrm>
            <a:off x="438150" y="5124450"/>
            <a:ext cx="13415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 3</a:t>
            </a:r>
          </a:p>
        </p:txBody>
      </p:sp>
    </p:spTree>
    <p:extLst>
      <p:ext uri="{BB962C8B-B14F-4D97-AF65-F5344CB8AC3E}">
        <p14:creationId xmlns:p14="http://schemas.microsoft.com/office/powerpoint/2010/main" val="83642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5555B-5D49-46C6-AEB3-A3704249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BCNF (Boyce-Codd Normal Form)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2B1F9-3139-4014-B6D8-6120A0767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t"/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 database table is said to be in BCNF if it is in 3NF and contains each and every determinant is a candidate key. The process of converting the table into BCNF is as follows:</a:t>
            </a:r>
          </a:p>
          <a:p>
            <a:pPr algn="just" fontAlgn="t">
              <a:buFont typeface="+mj-lt"/>
              <a:buAutoNum type="arabicPeriod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Remove the nontrivial functional dependency.</a:t>
            </a:r>
          </a:p>
          <a:p>
            <a:pPr algn="just" fontAlgn="t">
              <a:buFont typeface="+mj-lt"/>
              <a:buAutoNum type="arabicPeriod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Make a separate table for the determinants.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89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94FD47FD-863B-4981-98E6-612BB59110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390525"/>
            <a:ext cx="8705850" cy="528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295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06297-C4CF-4255-A18C-FC8D4288D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Normalization: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8D9202-BC8D-49DB-BE05-8D25DCC260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338263"/>
            <a:ext cx="9335803" cy="317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inking man silhouette with | Clipart Panda - Free Clipart Images">
            <a:extLst>
              <a:ext uri="{FF2B5EF4-FFF2-40B4-BE49-F238E27FC236}">
                <a16:creationId xmlns:a16="http://schemas.microsoft.com/office/drawing/2014/main" id="{FEB3524A-D299-48C9-B163-963C41085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821416" y="4283075"/>
            <a:ext cx="1989747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435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D96F-A0DB-40F5-A7A0-7F7A177E7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F62AB-F148-4608-A30D-F196FFD65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726"/>
            <a:ext cx="10725150" cy="5038724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Assume, a video library maintains a database of movies rented out. Without any normalization in database, all information is stored in one table as shown below. </a:t>
            </a:r>
            <a:endParaRPr lang="en-US" dirty="0"/>
          </a:p>
        </p:txBody>
      </p:sp>
      <p:pic>
        <p:nvPicPr>
          <p:cNvPr id="4" name="Picture 2" descr="Database Normalization With Example">
            <a:extLst>
              <a:ext uri="{FF2B5EF4-FFF2-40B4-BE49-F238E27FC236}">
                <a16:creationId xmlns:a16="http://schemas.microsoft.com/office/drawing/2014/main" id="{307E9624-ED9D-4503-85D4-E335720DC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2" y="3244850"/>
            <a:ext cx="867727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034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38E36-BE89-4D3F-B7A1-C3E15BFD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B9916-01EF-4ADE-95AB-C49C65895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620" y="1469867"/>
            <a:ext cx="9311794" cy="4459446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Each table cell should contain atomic value.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Each record needs to be unique.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47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atabase Normalization With Example">
            <a:extLst>
              <a:ext uri="{FF2B5EF4-FFF2-40B4-BE49-F238E27FC236}">
                <a16:creationId xmlns:a16="http://schemas.microsoft.com/office/drawing/2014/main" id="{284EE8E2-0280-4ADB-91D2-215021C4B7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994" y="346075"/>
            <a:ext cx="9249456" cy="2273300"/>
          </a:xfrm>
          <a:prstGeom prst="rect">
            <a:avLst/>
          </a:prstGeom>
          <a:solidFill>
            <a:schemeClr val="accent6"/>
          </a:solidFill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D545782C-3A2D-4FA8-B3D5-0BEE4DAA94C6}"/>
              </a:ext>
            </a:extLst>
          </p:cNvPr>
          <p:cNvSpPr/>
          <p:nvPr/>
        </p:nvSpPr>
        <p:spPr>
          <a:xfrm>
            <a:off x="5886450" y="2819400"/>
            <a:ext cx="400050" cy="419100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098" name="Picture 2" descr="Example of 1NF in DBMS">
            <a:extLst>
              <a:ext uri="{FF2B5EF4-FFF2-40B4-BE49-F238E27FC236}">
                <a16:creationId xmlns:a16="http://schemas.microsoft.com/office/drawing/2014/main" id="{49D1659C-03CD-4928-B92D-9B574C6E8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057" y="3321050"/>
            <a:ext cx="977333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04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54AB-912F-4FD9-A75A-F1590869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A3747-31F1-4BD3-A3AD-A689EDB50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5"/>
            <a:ext cx="10515600" cy="4605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Be in 1NF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Single Column Primary Key that does not functionally dependent on any subset of candidate key relation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6C342-D6DA-4BE0-9060-3B891379A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5300"/>
            <a:ext cx="10515600" cy="5681663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We have introduced a new column called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Membership_id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which is the primary key for table 1. Records can be uniquely identified in Table 1 using membership id.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In Table 2,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Membership_ID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is the Foreign Key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Why do you need a foreign key?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You will only be able to insert values into your foreign key that exist in the unique key in the parent table. This helps in referential integrity.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942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2NF Example">
            <a:extLst>
              <a:ext uri="{FF2B5EF4-FFF2-40B4-BE49-F238E27FC236}">
                <a16:creationId xmlns:a16="http://schemas.microsoft.com/office/drawing/2014/main" id="{DA1E0A87-4B63-4108-A81E-8B1E8B92C7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390523"/>
            <a:ext cx="8296275" cy="202882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5126" name="Picture 6" descr="2NF Example in DBMS">
            <a:extLst>
              <a:ext uri="{FF2B5EF4-FFF2-40B4-BE49-F238E27FC236}">
                <a16:creationId xmlns:a16="http://schemas.microsoft.com/office/drawing/2014/main" id="{80AF0795-8796-4103-8184-1F3B494ED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3151588"/>
            <a:ext cx="8296275" cy="257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52F6A0-F608-4BF0-960B-2E8F1E7D500D}"/>
              </a:ext>
            </a:extLst>
          </p:cNvPr>
          <p:cNvSpPr/>
          <p:nvPr/>
        </p:nvSpPr>
        <p:spPr>
          <a:xfrm>
            <a:off x="-209549" y="943271"/>
            <a:ext cx="227647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Table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65074B-0929-49A2-BDFB-DE106EF566A1}"/>
              </a:ext>
            </a:extLst>
          </p:cNvPr>
          <p:cNvSpPr/>
          <p:nvPr/>
        </p:nvSpPr>
        <p:spPr>
          <a:xfrm>
            <a:off x="-136903" y="4096045"/>
            <a:ext cx="227647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Table 2</a:t>
            </a:r>
          </a:p>
        </p:txBody>
      </p:sp>
    </p:spTree>
    <p:extLst>
      <p:ext uri="{BB962C8B-B14F-4D97-AF65-F5344CB8AC3E}">
        <p14:creationId xmlns:p14="http://schemas.microsoft.com/office/powerpoint/2010/main" val="2302860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EFBAB-2473-4CC7-AD63-3FEBD3CBD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3NF (Third Normal Form)</a:t>
            </a:r>
            <a:b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525B6-E5E1-4E1D-84BB-D989D7476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Rule 1- Be in 2NF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Rule 2- Has no transitive functional dependencies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18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308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</vt:lpstr>
      <vt:lpstr>Calibri</vt:lpstr>
      <vt:lpstr>Calibri Light</vt:lpstr>
      <vt:lpstr>Segoe UI</vt:lpstr>
      <vt:lpstr>Source Sans Pro</vt:lpstr>
      <vt:lpstr>Times New Roman</vt:lpstr>
      <vt:lpstr>Office Theme</vt:lpstr>
      <vt:lpstr>Normalization:</vt:lpstr>
      <vt:lpstr>Types of Normalization:</vt:lpstr>
      <vt:lpstr>Example :</vt:lpstr>
      <vt:lpstr>1NF</vt:lpstr>
      <vt:lpstr>PowerPoint Presentation</vt:lpstr>
      <vt:lpstr>2NF</vt:lpstr>
      <vt:lpstr>PowerPoint Presentation</vt:lpstr>
      <vt:lpstr>PowerPoint Presentation</vt:lpstr>
      <vt:lpstr>3NF (Third Normal Form) </vt:lpstr>
      <vt:lpstr> What are transitive functional dependencies?  </vt:lpstr>
      <vt:lpstr>PowerPoint Presentation</vt:lpstr>
      <vt:lpstr>BCNF (Boyce-Codd Normal Form)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Normalization:</dc:title>
  <dc:creator>OfficePPID127 Others</dc:creator>
  <cp:lastModifiedBy>OfficePPID127 Others</cp:lastModifiedBy>
  <cp:revision>6</cp:revision>
  <dcterms:created xsi:type="dcterms:W3CDTF">2022-06-30T10:53:25Z</dcterms:created>
  <dcterms:modified xsi:type="dcterms:W3CDTF">2022-06-30T16:11:44Z</dcterms:modified>
</cp:coreProperties>
</file>