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37441188" cy="51206400"/>
  <p:embeddedFontLst>
    <p:embeddedFont>
      <p:font typeface="Quattrocento" panose="02020502030000000404" pitchFamily="18" charset="0"/>
      <p:regular r:id="rId5"/>
      <p:bold r:id="rId6"/>
    </p:embeddedFont>
  </p:embeddedFontLst>
  <p:custDataLst>
    <p:tags r:id="rId7"/>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552">
          <p15:clr>
            <a:srgbClr val="A4A3A4"/>
          </p15:clr>
        </p15:guide>
        <p15:guide id="2" pos="25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autoAdjust="0"/>
  </p:normalViewPr>
  <p:slideViewPr>
    <p:cSldViewPr>
      <p:cViewPr>
        <p:scale>
          <a:sx n="25" d="100"/>
          <a:sy n="25" d="100"/>
        </p:scale>
        <p:origin x="744" y="34"/>
      </p:cViewPr>
      <p:guideLst>
        <p:guide orient="horz" pos="9552"/>
        <p:guide pos="25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algn="r" defTabSz="5373688">
              <a:defRPr sz="7100" smtClean="0"/>
            </a:lvl1pPr>
          </a:lstStyle>
          <a:p>
            <a:pPr>
              <a:defRPr/>
            </a:pPr>
            <a:fld id="{C3821831-2B9E-4755-9FF2-D0B0BEF81726}" type="slidenum">
              <a:rPr lang="en-US"/>
              <a:pPr>
                <a:defRPr/>
              </a:pPr>
              <a:t>‹#›</a:t>
            </a:fld>
            <a:endParaRPr lang="en-US"/>
          </a:p>
        </p:txBody>
      </p:sp>
    </p:spTree>
    <p:extLst>
      <p:ext uri="{BB962C8B-B14F-4D97-AF65-F5344CB8AC3E}">
        <p14:creationId xmlns:p14="http://schemas.microsoft.com/office/powerpoint/2010/main" val="2244168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4583113" y="4241800"/>
            <a:ext cx="28274962"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algn="r" defTabSz="5392738">
              <a:defRPr sz="7100" smtClean="0"/>
            </a:lvl1pPr>
          </a:lstStyle>
          <a:p>
            <a:pPr>
              <a:defRPr/>
            </a:pPr>
            <a:fld id="{A7A3E3C6-57BD-4827-A686-7B170B46C045}" type="slidenum">
              <a:rPr lang="en-US"/>
              <a:pPr>
                <a:defRPr/>
              </a:pPr>
              <a:t>‹#›</a:t>
            </a:fld>
            <a:endParaRPr lang="en-US"/>
          </a:p>
        </p:txBody>
      </p:sp>
    </p:spTree>
    <p:extLst>
      <p:ext uri="{BB962C8B-B14F-4D97-AF65-F5344CB8AC3E}">
        <p14:creationId xmlns:p14="http://schemas.microsoft.com/office/powerpoint/2010/main" val="166873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8013D4E7-0005-4E28-B809-46F629ED953E}"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44064D7D-464A-4708-9759-403F89E21017}" type="slidenum">
              <a:rPr lang="en-US"/>
              <a:pPr>
                <a:defRPr/>
              </a:pPr>
              <a:t>‹#›</a:t>
            </a:fld>
            <a:endParaRPr lang="en-US"/>
          </a:p>
        </p:txBody>
      </p:sp>
    </p:spTree>
    <p:extLst>
      <p:ext uri="{BB962C8B-B14F-4D97-AF65-F5344CB8AC3E}">
        <p14:creationId xmlns:p14="http://schemas.microsoft.com/office/powerpoint/2010/main" val="1581756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C84F10-113F-4F09-A76B-2176B34E08D9}" type="slidenum">
              <a:rPr lang="en-US"/>
              <a:pPr>
                <a:defRPr/>
              </a:pPr>
              <a:t>‹#›</a:t>
            </a:fld>
            <a:endParaRPr lang="en-US"/>
          </a:p>
        </p:txBody>
      </p:sp>
    </p:spTree>
    <p:extLst>
      <p:ext uri="{BB962C8B-B14F-4D97-AF65-F5344CB8AC3E}">
        <p14:creationId xmlns:p14="http://schemas.microsoft.com/office/powerpoint/2010/main" val="3828635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39F5895-A9FE-429D-AE19-E169F67F1C26}" type="slidenum">
              <a:rPr lang="en-US"/>
              <a:pPr>
                <a:defRPr/>
              </a:pPr>
              <a:t>‹#›</a:t>
            </a:fld>
            <a:endParaRPr lang="en-US"/>
          </a:p>
        </p:txBody>
      </p:sp>
    </p:spTree>
    <p:extLst>
      <p:ext uri="{BB962C8B-B14F-4D97-AF65-F5344CB8AC3E}">
        <p14:creationId xmlns:p14="http://schemas.microsoft.com/office/powerpoint/2010/main" val="14927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78A6E67-DA7B-4FCC-A18A-FC7C8A034C4D}" type="slidenum">
              <a:rPr lang="en-US"/>
              <a:pPr>
                <a:defRPr/>
              </a:pPr>
              <a:t>‹#›</a:t>
            </a:fld>
            <a:endParaRPr lang="en-US"/>
          </a:p>
        </p:txBody>
      </p:sp>
    </p:spTree>
    <p:extLst>
      <p:ext uri="{BB962C8B-B14F-4D97-AF65-F5344CB8AC3E}">
        <p14:creationId xmlns:p14="http://schemas.microsoft.com/office/powerpoint/2010/main" val="1054218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AB7E099-5C0A-4709-9BBB-71DECD41AB32}" type="slidenum">
              <a:rPr lang="en-US"/>
              <a:pPr>
                <a:defRPr/>
              </a:pPr>
              <a:t>‹#›</a:t>
            </a:fld>
            <a:endParaRPr lang="en-US"/>
          </a:p>
        </p:txBody>
      </p:sp>
    </p:spTree>
    <p:extLst>
      <p:ext uri="{BB962C8B-B14F-4D97-AF65-F5344CB8AC3E}">
        <p14:creationId xmlns:p14="http://schemas.microsoft.com/office/powerpoint/2010/main" val="30720901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03D45C2-6D5F-448B-95B1-CD0C53878048}" type="slidenum">
              <a:rPr lang="en-US"/>
              <a:pPr>
                <a:defRPr/>
              </a:pPr>
              <a:t>‹#›</a:t>
            </a:fld>
            <a:endParaRPr lang="en-US"/>
          </a:p>
        </p:txBody>
      </p:sp>
    </p:spTree>
    <p:extLst>
      <p:ext uri="{BB962C8B-B14F-4D97-AF65-F5344CB8AC3E}">
        <p14:creationId xmlns:p14="http://schemas.microsoft.com/office/powerpoint/2010/main" val="26168467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8610943-C3CC-4B71-9F28-BF9409E4CB80}" type="slidenum">
              <a:rPr lang="en-US"/>
              <a:pPr>
                <a:defRPr/>
              </a:pPr>
              <a:t>‹#›</a:t>
            </a:fld>
            <a:endParaRPr lang="en-US"/>
          </a:p>
        </p:txBody>
      </p:sp>
    </p:spTree>
    <p:extLst>
      <p:ext uri="{BB962C8B-B14F-4D97-AF65-F5344CB8AC3E}">
        <p14:creationId xmlns:p14="http://schemas.microsoft.com/office/powerpoint/2010/main" val="5192036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D78326B-3987-4EE9-9239-5FDA69C8126D}" type="slidenum">
              <a:rPr lang="en-US"/>
              <a:pPr>
                <a:defRPr/>
              </a:pPr>
              <a:t>‹#›</a:t>
            </a:fld>
            <a:endParaRPr lang="en-US"/>
          </a:p>
        </p:txBody>
      </p:sp>
    </p:spTree>
    <p:extLst>
      <p:ext uri="{BB962C8B-B14F-4D97-AF65-F5344CB8AC3E}">
        <p14:creationId xmlns:p14="http://schemas.microsoft.com/office/powerpoint/2010/main" val="30023040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1F3B20C-577A-4608-AF62-749557E31E38}" type="slidenum">
              <a:rPr lang="en-US"/>
              <a:pPr>
                <a:defRPr/>
              </a:pPr>
              <a:t>‹#›</a:t>
            </a:fld>
            <a:endParaRPr lang="en-US"/>
          </a:p>
        </p:txBody>
      </p:sp>
    </p:spTree>
    <p:extLst>
      <p:ext uri="{BB962C8B-B14F-4D97-AF65-F5344CB8AC3E}">
        <p14:creationId xmlns:p14="http://schemas.microsoft.com/office/powerpoint/2010/main" val="4040078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CA0EE2-436D-4402-9038-3DA719D297AD}" type="slidenum">
              <a:rPr lang="en-US"/>
              <a:pPr>
                <a:defRPr/>
              </a:pPr>
              <a:t>‹#›</a:t>
            </a:fld>
            <a:endParaRPr lang="en-US"/>
          </a:p>
        </p:txBody>
      </p:sp>
    </p:spTree>
    <p:extLst>
      <p:ext uri="{BB962C8B-B14F-4D97-AF65-F5344CB8AC3E}">
        <p14:creationId xmlns:p14="http://schemas.microsoft.com/office/powerpoint/2010/main" val="2360966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5C1286E-2D26-43B2-8CD4-A2F0A623D127}" type="slidenum">
              <a:rPr lang="en-US"/>
              <a:pPr>
                <a:defRPr/>
              </a:pPr>
              <a:t>‹#›</a:t>
            </a:fld>
            <a:endParaRPr lang="en-US"/>
          </a:p>
        </p:txBody>
      </p:sp>
    </p:spTree>
    <p:extLst>
      <p:ext uri="{BB962C8B-B14F-4D97-AF65-F5344CB8AC3E}">
        <p14:creationId xmlns:p14="http://schemas.microsoft.com/office/powerpoint/2010/main" val="30038419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4703763">
              <a:defRPr sz="7200" smtClean="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4703763">
              <a:defRPr sz="7200" smtClean="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4703763">
              <a:defRPr sz="7200" smtClean="0"/>
            </a:lvl1pPr>
          </a:lstStyle>
          <a:p>
            <a:pPr>
              <a:defRPr/>
            </a:pPr>
            <a:fld id="{EAD58424-6508-4C08-B0AB-A12183DAE990}"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melancholymedallion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46000">
              <a:schemeClr val="accent2">
                <a:lumMod val="25000"/>
                <a:lumOff val="75000"/>
              </a:schemeClr>
            </a:gs>
          </a:gsLst>
          <a:lin ang="5400000" scaled="1"/>
        </a:gradFill>
        <a:effectLst/>
      </p:bgPr>
    </p:bg>
    <p:spTree>
      <p:nvGrpSpPr>
        <p:cNvPr id="1" name=""/>
        <p:cNvGrpSpPr/>
        <p:nvPr/>
      </p:nvGrpSpPr>
      <p:grpSpPr>
        <a:xfrm>
          <a:off x="0" y="0"/>
          <a:ext cx="0" cy="0"/>
          <a:chOff x="0" y="0"/>
          <a:chExt cx="0" cy="0"/>
        </a:xfrm>
      </p:grpSpPr>
      <p:sp>
        <p:nvSpPr>
          <p:cNvPr id="42" name="Rectangle 10">
            <a:extLst>
              <a:ext uri="{FF2B5EF4-FFF2-40B4-BE49-F238E27FC236}">
                <a16:creationId xmlns:a16="http://schemas.microsoft.com/office/drawing/2014/main" id="{6E6FAECA-7B53-459F-9726-99A6AE0B0458}"/>
              </a:ext>
            </a:extLst>
          </p:cNvPr>
          <p:cNvSpPr>
            <a:spLocks noChangeArrowheads="1"/>
          </p:cNvSpPr>
          <p:nvPr/>
        </p:nvSpPr>
        <p:spPr bwMode="auto">
          <a:xfrm>
            <a:off x="588246" y="5203752"/>
            <a:ext cx="10744200" cy="9426648"/>
          </a:xfrm>
          <a:prstGeom prst="round2DiagRect">
            <a:avLst>
              <a:gd name="adj1" fmla="val 6827"/>
              <a:gd name="adj2" fmla="val 0"/>
            </a:avLst>
          </a:prstGeom>
          <a:solidFill>
            <a:srgbClr val="FDDEA5"/>
          </a:solidFill>
          <a:ln w="12700">
            <a:noFill/>
            <a:miter lim="800000"/>
          </a:ln>
        </p:spPr>
        <p:txBody>
          <a:bodyPr wrap="none" lIns="274320" tIns="73152" rIns="274320" bIns="68563" anchor="ctr" anchorCtr="0"/>
          <a:lstStyle>
            <a:defPPr>
              <a:defRPr kern="1200"/>
            </a:defPPr>
          </a:lstStyle>
          <a:p>
            <a:pPr algn="ctr" defTabSz="4702588">
              <a:defRPr/>
            </a:pPr>
            <a:endParaRPr lang="en-US" sz="3600" b="1">
              <a:latin typeface="Quattrocento" panose="02020802030000000404" pitchFamily="18" charset="0"/>
            </a:endParaRPr>
          </a:p>
        </p:txBody>
      </p:sp>
      <p:sp>
        <p:nvSpPr>
          <p:cNvPr id="38" name="Title 11">
            <a:extLst>
              <a:ext uri="{FF2B5EF4-FFF2-40B4-BE49-F238E27FC236}">
                <a16:creationId xmlns:a16="http://schemas.microsoft.com/office/drawing/2014/main" id="{D3A698E4-5105-47D7-8AAB-C4BA53E6D379}"/>
              </a:ext>
            </a:extLst>
          </p:cNvPr>
          <p:cNvSpPr txBox="1"/>
          <p:nvPr/>
        </p:nvSpPr>
        <p:spPr>
          <a:xfrm>
            <a:off x="1371600" y="1254500"/>
            <a:ext cx="41148000" cy="2746935"/>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endParaRPr lang="en-IN" sz="9600" dirty="0">
              <a:solidFill>
                <a:schemeClr val="bg1"/>
              </a:solidFill>
            </a:endParaRPr>
          </a:p>
        </p:txBody>
      </p:sp>
      <p:sp>
        <p:nvSpPr>
          <p:cNvPr id="44" name="Rectangle 10">
            <a:extLst>
              <a:ext uri="{FF2B5EF4-FFF2-40B4-BE49-F238E27FC236}">
                <a16:creationId xmlns:a16="http://schemas.microsoft.com/office/drawing/2014/main" id="{65DEA53B-8C55-4281-8C92-1B2F1CBC79EE}"/>
              </a:ext>
            </a:extLst>
          </p:cNvPr>
          <p:cNvSpPr>
            <a:spLocks noChangeArrowheads="1"/>
          </p:cNvSpPr>
          <p:nvPr/>
        </p:nvSpPr>
        <p:spPr bwMode="auto">
          <a:xfrm>
            <a:off x="22677120" y="5203752"/>
            <a:ext cx="9601200" cy="873301"/>
          </a:xfrm>
          <a:prstGeom prst="round2DiagRect">
            <a:avLst>
              <a:gd name="adj1" fmla="val 30177"/>
              <a:gd name="adj2" fmla="val 0"/>
            </a:avLst>
          </a:prstGeom>
          <a:solidFill>
            <a:srgbClr val="B41E1E"/>
          </a:solidFill>
          <a:ln w="12700">
            <a:noFill/>
            <a:miter lim="800000"/>
          </a:ln>
        </p:spPr>
        <p:txBody>
          <a:bodyPr wrap="none" lIns="274320" tIns="73152" rIns="274320" bIns="68563" anchor="ctr" anchorCtr="0"/>
          <a:lstStyle>
            <a:defPPr>
              <a:defRPr kern="1200"/>
            </a:defPPr>
          </a:lstStyle>
          <a:p>
            <a:pPr algn="ctr" defTabSz="4702588">
              <a:defRPr/>
            </a:pPr>
            <a:r>
              <a:rPr lang="en-US" sz="4800" b="1">
                <a:solidFill>
                  <a:schemeClr val="bg1"/>
                </a:solidFill>
                <a:latin typeface="Quattrocento" panose="02020802030000000404" pitchFamily="18" charset="0"/>
              </a:rPr>
              <a:t>Methodology</a:t>
            </a:r>
          </a:p>
        </p:txBody>
      </p:sp>
      <p:sp>
        <p:nvSpPr>
          <p:cNvPr id="46" name="Rectangle 10">
            <a:extLst>
              <a:ext uri="{FF2B5EF4-FFF2-40B4-BE49-F238E27FC236}">
                <a16:creationId xmlns:a16="http://schemas.microsoft.com/office/drawing/2014/main" id="{092E1FA2-37D8-400C-9B5C-644E0120747E}"/>
              </a:ext>
            </a:extLst>
          </p:cNvPr>
          <p:cNvSpPr>
            <a:spLocks noChangeArrowheads="1"/>
          </p:cNvSpPr>
          <p:nvPr/>
        </p:nvSpPr>
        <p:spPr bwMode="auto">
          <a:xfrm>
            <a:off x="847578" y="14924326"/>
            <a:ext cx="9601200" cy="873301"/>
          </a:xfrm>
          <a:prstGeom prst="round2DiagRect">
            <a:avLst>
              <a:gd name="adj1" fmla="val 30177"/>
              <a:gd name="adj2" fmla="val 0"/>
            </a:avLst>
          </a:prstGeom>
          <a:solidFill>
            <a:srgbClr val="B41E1E"/>
          </a:solidFill>
          <a:ln w="12700">
            <a:noFill/>
            <a:miter lim="800000"/>
          </a:ln>
        </p:spPr>
        <p:txBody>
          <a:bodyPr wrap="none" lIns="274320" tIns="73152" rIns="274320" bIns="68563" anchor="ctr" anchorCtr="0"/>
          <a:lstStyle>
            <a:defPPr>
              <a:defRPr kern="1200"/>
            </a:defPPr>
          </a:lstStyle>
          <a:p>
            <a:pPr algn="ctr" defTabSz="4702588">
              <a:defRPr/>
            </a:pPr>
            <a:r>
              <a:rPr lang="en-US" sz="4800" b="1" dirty="0">
                <a:solidFill>
                  <a:schemeClr val="bg1"/>
                </a:solidFill>
                <a:latin typeface="Quattrocento" panose="02020802030000000404" pitchFamily="18" charset="0"/>
              </a:rPr>
              <a:t>Results</a:t>
            </a:r>
          </a:p>
        </p:txBody>
      </p:sp>
      <p:sp>
        <p:nvSpPr>
          <p:cNvPr id="48" name="Rectangle 10">
            <a:extLst>
              <a:ext uri="{FF2B5EF4-FFF2-40B4-BE49-F238E27FC236}">
                <a16:creationId xmlns:a16="http://schemas.microsoft.com/office/drawing/2014/main" id="{E3FEBAB5-D47E-42BA-A84C-C1EA43E9ED05}"/>
              </a:ext>
            </a:extLst>
          </p:cNvPr>
          <p:cNvSpPr>
            <a:spLocks noChangeArrowheads="1"/>
          </p:cNvSpPr>
          <p:nvPr/>
        </p:nvSpPr>
        <p:spPr bwMode="auto">
          <a:xfrm>
            <a:off x="33680400" y="5081335"/>
            <a:ext cx="9601200" cy="873301"/>
          </a:xfrm>
          <a:prstGeom prst="round2DiagRect">
            <a:avLst>
              <a:gd name="adj1" fmla="val 30178"/>
              <a:gd name="adj2" fmla="val 0"/>
            </a:avLst>
          </a:prstGeom>
          <a:solidFill>
            <a:srgbClr val="B41E1E"/>
          </a:solidFill>
          <a:ln w="12700">
            <a:noFill/>
            <a:miter lim="800000"/>
          </a:ln>
        </p:spPr>
        <p:txBody>
          <a:bodyPr wrap="none" lIns="274320" tIns="73152" rIns="274320" bIns="68563" anchor="ctr" anchorCtr="0"/>
          <a:lstStyle>
            <a:defPPr>
              <a:defRPr kern="1200"/>
            </a:defPPr>
          </a:lstStyle>
          <a:p>
            <a:pPr algn="ctr" defTabSz="4702588">
              <a:defRPr/>
            </a:pPr>
            <a:r>
              <a:rPr lang="en-US" sz="4800" b="1" dirty="0">
                <a:solidFill>
                  <a:schemeClr val="bg1"/>
                </a:solidFill>
                <a:latin typeface="Quattrocento" panose="02020802030000000404" pitchFamily="18" charset="0"/>
              </a:rPr>
              <a:t>Conclusion</a:t>
            </a:r>
          </a:p>
        </p:txBody>
      </p:sp>
      <p:sp>
        <p:nvSpPr>
          <p:cNvPr id="50" name="Rectangle 10">
            <a:extLst>
              <a:ext uri="{FF2B5EF4-FFF2-40B4-BE49-F238E27FC236}">
                <a16:creationId xmlns:a16="http://schemas.microsoft.com/office/drawing/2014/main" id="{C7AAC99D-FA63-4F20-9BC9-620B7B5958BE}"/>
              </a:ext>
            </a:extLst>
          </p:cNvPr>
          <p:cNvSpPr>
            <a:spLocks noChangeArrowheads="1"/>
          </p:cNvSpPr>
          <p:nvPr/>
        </p:nvSpPr>
        <p:spPr bwMode="auto">
          <a:xfrm>
            <a:off x="12088585" y="5207990"/>
            <a:ext cx="9601200" cy="1129713"/>
          </a:xfrm>
          <a:prstGeom prst="round2DiagRect">
            <a:avLst>
              <a:gd name="adj1" fmla="val 30178"/>
              <a:gd name="adj2" fmla="val 0"/>
            </a:avLst>
          </a:prstGeom>
          <a:solidFill>
            <a:srgbClr val="B41E1E"/>
          </a:solidFill>
          <a:ln w="12700">
            <a:noFill/>
            <a:miter lim="800000"/>
          </a:ln>
        </p:spPr>
        <p:txBody>
          <a:bodyPr wrap="none" lIns="274320" tIns="73152" rIns="274320" bIns="68563" anchor="ctr" anchorCtr="0"/>
          <a:lstStyle>
            <a:defPPr>
              <a:defRPr kern="1200"/>
            </a:defPPr>
          </a:lstStyle>
          <a:p>
            <a:pPr algn="ctr" defTabSz="4702588">
              <a:defRPr/>
            </a:pPr>
            <a:r>
              <a:rPr lang="en-US" sz="4800" b="1" dirty="0">
                <a:solidFill>
                  <a:schemeClr val="bg1"/>
                </a:solidFill>
                <a:latin typeface="Quattrocento" panose="02020802030000000404" pitchFamily="18" charset="0"/>
              </a:rPr>
              <a:t>Introduction</a:t>
            </a:r>
          </a:p>
        </p:txBody>
      </p:sp>
      <p:sp>
        <p:nvSpPr>
          <p:cNvPr id="52" name="Rectangle 10">
            <a:extLst>
              <a:ext uri="{FF2B5EF4-FFF2-40B4-BE49-F238E27FC236}">
                <a16:creationId xmlns:a16="http://schemas.microsoft.com/office/drawing/2014/main" id="{48ED2435-580E-419E-B71D-5D8F033EB9A6}"/>
              </a:ext>
            </a:extLst>
          </p:cNvPr>
          <p:cNvSpPr>
            <a:spLocks noChangeArrowheads="1"/>
          </p:cNvSpPr>
          <p:nvPr/>
        </p:nvSpPr>
        <p:spPr bwMode="auto">
          <a:xfrm>
            <a:off x="33713057" y="28349538"/>
            <a:ext cx="9601200" cy="873301"/>
          </a:xfrm>
          <a:prstGeom prst="round2DiagRect">
            <a:avLst>
              <a:gd name="adj1" fmla="val 33555"/>
              <a:gd name="adj2" fmla="val 0"/>
            </a:avLst>
          </a:prstGeom>
          <a:solidFill>
            <a:srgbClr val="B41E1E"/>
          </a:solidFill>
          <a:ln w="12700">
            <a:noFill/>
            <a:miter lim="800000"/>
          </a:ln>
        </p:spPr>
        <p:txBody>
          <a:bodyPr wrap="none" lIns="274320" tIns="73152" rIns="274320" bIns="68563" anchor="ctr" anchorCtr="0"/>
          <a:lstStyle>
            <a:defPPr>
              <a:defRPr kern="1200"/>
            </a:defPPr>
          </a:lstStyle>
          <a:p>
            <a:pPr algn="ctr" defTabSz="4702588">
              <a:defRPr/>
            </a:pPr>
            <a:r>
              <a:rPr lang="en-US" sz="4800" b="1" dirty="0">
                <a:solidFill>
                  <a:schemeClr val="bg1"/>
                </a:solidFill>
                <a:latin typeface="Quattrocento" panose="02020802030000000404" pitchFamily="18" charset="0"/>
              </a:rPr>
              <a:t>Team Members</a:t>
            </a:r>
          </a:p>
        </p:txBody>
      </p:sp>
      <p:sp>
        <p:nvSpPr>
          <p:cNvPr id="17" name="TextBox 19">
            <a:extLst>
              <a:ext uri="{FF2B5EF4-FFF2-40B4-BE49-F238E27FC236}">
                <a16:creationId xmlns:a16="http://schemas.microsoft.com/office/drawing/2014/main" id="{683D493E-8A89-4457-BD64-BF0D722F33B5}"/>
              </a:ext>
            </a:extLst>
          </p:cNvPr>
          <p:cNvSpPr txBox="1">
            <a:spLocks noChangeArrowheads="1"/>
          </p:cNvSpPr>
          <p:nvPr/>
        </p:nvSpPr>
        <p:spPr bwMode="auto">
          <a:xfrm>
            <a:off x="853440" y="5390196"/>
            <a:ext cx="9144000" cy="67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dirty="0">
                <a:latin typeface="Quattrocento" panose="02020802030000000404" pitchFamily="18" charset="0"/>
                <a:cs typeface="Arial" pitchFamily="34" charset="0"/>
              </a:rPr>
              <a:t>Abstract</a:t>
            </a:r>
          </a:p>
        </p:txBody>
      </p:sp>
      <p:sp>
        <p:nvSpPr>
          <p:cNvPr id="20" name="TextBox 19">
            <a:extLst>
              <a:ext uri="{FF2B5EF4-FFF2-40B4-BE49-F238E27FC236}">
                <a16:creationId xmlns:a16="http://schemas.microsoft.com/office/drawing/2014/main" id="{DE7CC5E4-5857-4AD9-BC53-ECDA642EB874}"/>
              </a:ext>
            </a:extLst>
          </p:cNvPr>
          <p:cNvSpPr txBox="1"/>
          <p:nvPr/>
        </p:nvSpPr>
        <p:spPr>
          <a:xfrm>
            <a:off x="705394" y="6287890"/>
            <a:ext cx="10167256" cy="8094524"/>
          </a:xfrm>
          <a:prstGeom prst="rect">
            <a:avLst/>
          </a:prstGeom>
          <a:noFill/>
        </p:spPr>
        <p:txBody>
          <a:bodyPr wrap="square" rtlCol="0">
            <a:spAutoFit/>
          </a:bodyPr>
          <a:lstStyle>
            <a:defPPr>
              <a:defRPr kern="1200"/>
            </a:defPPr>
          </a:lstStyle>
          <a:p>
            <a:r>
              <a:rPr lang="en-US" sz="4000" dirty="0">
                <a:latin typeface="Times New Roman" panose="02020603050405020304" pitchFamily="18" charset="0"/>
                <a:cs typeface="Times New Roman" panose="02020603050405020304" pitchFamily="18" charset="0"/>
              </a:rPr>
              <a:t>The College Enquiry Chatbot is a user-friendly tool designed to easily access important college </a:t>
            </a:r>
            <a:r>
              <a:rPr lang="en-US" sz="4000" dirty="0" err="1">
                <a:latin typeface="Times New Roman" panose="02020603050405020304" pitchFamily="18" charset="0"/>
                <a:cs typeface="Times New Roman" panose="02020603050405020304" pitchFamily="18" charset="0"/>
              </a:rPr>
              <a:t>information.By</a:t>
            </a:r>
            <a:r>
              <a:rPr lang="en-US" sz="4000" dirty="0">
                <a:latin typeface="Times New Roman" panose="02020603050405020304" pitchFamily="18" charset="0"/>
                <a:cs typeface="Times New Roman" panose="02020603050405020304" pitchFamily="18" charset="0"/>
              </a:rPr>
              <a:t> using Natural Language Processing (NLP), the chatbot understands user queries and provides accurate responses. Static information is stored in a database, while dynamic updates, like upcoming events, are fetched in real time using web scraping. Additionally, the chatbot integrates Google Maps to assist users with campus navigation. This project aims to improve communication and enhance the overall experience for students at the college.</a:t>
            </a:r>
          </a:p>
        </p:txBody>
      </p:sp>
      <p:sp>
        <p:nvSpPr>
          <p:cNvPr id="294" name="TextBox 293">
            <a:extLst>
              <a:ext uri="{FF2B5EF4-FFF2-40B4-BE49-F238E27FC236}">
                <a16:creationId xmlns:a16="http://schemas.microsoft.com/office/drawing/2014/main" id="{02AB78DF-FFEE-448D-966C-EA5988806A81}"/>
              </a:ext>
            </a:extLst>
          </p:cNvPr>
          <p:cNvSpPr txBox="1"/>
          <p:nvPr/>
        </p:nvSpPr>
        <p:spPr>
          <a:xfrm>
            <a:off x="33909000" y="6464803"/>
            <a:ext cx="9144000" cy="7478970"/>
          </a:xfrm>
          <a:prstGeom prst="rect">
            <a:avLst/>
          </a:prstGeom>
          <a:noFill/>
        </p:spPr>
        <p:txBody>
          <a:bodyPr wrap="square" rtlCol="0">
            <a:spAutoFit/>
          </a:bodyPr>
          <a:lstStyle>
            <a:defPPr>
              <a:defRPr kern="1200"/>
            </a:defPPr>
          </a:lstStyle>
          <a:p>
            <a:r>
              <a:rPr lang="en-US" sz="3800" dirty="0">
                <a:latin typeface="Times New Roman" panose="02020603050405020304" pitchFamily="18" charset="0"/>
                <a:ea typeface="Open Sans" panose="020B0606030504020204" pitchFamily="34" charset="0"/>
                <a:cs typeface="Times New Roman" panose="02020603050405020304" pitchFamily="18" charset="0"/>
              </a:rPr>
              <a:t>. </a:t>
            </a:r>
            <a:r>
              <a:rPr lang="en-US" sz="4000" dirty="0">
                <a:latin typeface="Times New Roman" panose="02020603050405020304" pitchFamily="18" charset="0"/>
                <a:ea typeface="Open Sans" panose="020B0606030504020204" pitchFamily="34" charset="0"/>
                <a:cs typeface="Times New Roman" panose="02020603050405020304" pitchFamily="18" charset="0"/>
              </a:rPr>
              <a:t>The College Enquiry Chatbot successfully simplifies how users access important college information. It uses AI and NLP to handle both stored queries and real-time requests, providing fast and accurate responses. Features like live data fetching for events and map navigation make it more dynamic and user-friendly. Overall, this project showcases how AI can improve access to information and enhance the user experience, with room for future updates and added features</a:t>
            </a:r>
            <a:r>
              <a:rPr lang="en-US" sz="3800" dirty="0">
                <a:latin typeface="Times New Roman" panose="02020603050405020304" pitchFamily="18" charset="0"/>
                <a:ea typeface="Open Sans" panose="020B0606030504020204" pitchFamily="34" charset="0"/>
                <a:cs typeface="Times New Roman" panose="02020603050405020304" pitchFamily="18" charset="0"/>
              </a:rPr>
              <a:t>.</a:t>
            </a:r>
          </a:p>
        </p:txBody>
      </p:sp>
      <p:sp>
        <p:nvSpPr>
          <p:cNvPr id="2" name="Rectangle 1"/>
          <p:cNvSpPr>
            <a:spLocks noChangeArrowheads="1"/>
          </p:cNvSpPr>
          <p:nvPr/>
        </p:nvSpPr>
        <p:spPr bwMode="auto">
          <a:xfrm>
            <a:off x="-32657" y="47944"/>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p:cNvPicPr>
            <a:picLocks noChangeAspect="1"/>
          </p:cNvPicPr>
          <p:nvPr/>
        </p:nvPicPr>
        <p:blipFill>
          <a:blip r:embed="rId3"/>
          <a:stretch>
            <a:fillRect/>
          </a:stretch>
        </p:blipFill>
        <p:spPr>
          <a:xfrm>
            <a:off x="0" y="-109397"/>
            <a:ext cx="43923857" cy="4972369"/>
          </a:xfrm>
          <a:prstGeom prst="rect">
            <a:avLst/>
          </a:prstGeom>
        </p:spPr>
      </p:pic>
      <p:sp>
        <p:nvSpPr>
          <p:cNvPr id="5" name="TextBox 4">
            <a:extLst>
              <a:ext uri="{FF2B5EF4-FFF2-40B4-BE49-F238E27FC236}">
                <a16:creationId xmlns:a16="http://schemas.microsoft.com/office/drawing/2014/main" id="{F5A37AD9-C71A-0CCC-4A72-C971653C0E5F}"/>
              </a:ext>
            </a:extLst>
          </p:cNvPr>
          <p:cNvSpPr txBox="1"/>
          <p:nvPr/>
        </p:nvSpPr>
        <p:spPr>
          <a:xfrm>
            <a:off x="12119065" y="6790651"/>
            <a:ext cx="9936480" cy="14250055"/>
          </a:xfrm>
          <a:prstGeom prst="rect">
            <a:avLst/>
          </a:prstGeom>
          <a:noFill/>
        </p:spPr>
        <p:txBody>
          <a:bodyPr wrap="square" rtlCol="0">
            <a:spAutoFit/>
          </a:bodyPr>
          <a:lstStyle/>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chatbot for enhanced user experience.</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access to important college information.</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Detailed insights on courses, faculty, fees, and placements.</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updates on events and scholarships.</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4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4000" dirty="0">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4000" dirty="0">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4000" dirty="0">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data integration through web scraping.</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Seamless map navigation for campus directions.</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Convenient, on-demand assistance tailored to student needs</a:t>
            </a:r>
            <a:endParaRPr lang="en-IN"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88FABFB-5698-1CAB-C682-E77C84845D2C}"/>
              </a:ext>
            </a:extLst>
          </p:cNvPr>
          <p:cNvSpPr txBox="1"/>
          <p:nvPr/>
        </p:nvSpPr>
        <p:spPr>
          <a:xfrm>
            <a:off x="34518600" y="29921926"/>
            <a:ext cx="8763000" cy="2400657"/>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AKSHAYA DK – 22C007</a:t>
            </a:r>
          </a:p>
          <a:p>
            <a:r>
              <a:rPr lang="en-US" sz="4000" dirty="0">
                <a:latin typeface="Times New Roman" panose="02020603050405020304" pitchFamily="18" charset="0"/>
                <a:cs typeface="Times New Roman" panose="02020603050405020304" pitchFamily="18" charset="0"/>
              </a:rPr>
              <a:t>ANITHA P – 22C009</a:t>
            </a:r>
          </a:p>
          <a:p>
            <a:r>
              <a:rPr lang="en-US" sz="4000" dirty="0">
                <a:latin typeface="Times New Roman" panose="02020603050405020304" pitchFamily="18" charset="0"/>
                <a:cs typeface="Times New Roman" panose="02020603050405020304" pitchFamily="18" charset="0"/>
              </a:rPr>
              <a:t>DHARSANA SK – 22C025</a:t>
            </a:r>
          </a:p>
          <a:p>
            <a:endParaRPr lang="en-IN" dirty="0"/>
          </a:p>
        </p:txBody>
      </p:sp>
      <p:sp>
        <p:nvSpPr>
          <p:cNvPr id="7" name="Rectangle: Rounded Corners 6">
            <a:extLst>
              <a:ext uri="{FF2B5EF4-FFF2-40B4-BE49-F238E27FC236}">
                <a16:creationId xmlns:a16="http://schemas.microsoft.com/office/drawing/2014/main" id="{71C47F16-BD3E-CE82-06F8-DBE8BBDF0171}"/>
              </a:ext>
            </a:extLst>
          </p:cNvPr>
          <p:cNvSpPr/>
          <p:nvPr/>
        </p:nvSpPr>
        <p:spPr>
          <a:xfrm>
            <a:off x="22905720" y="6182262"/>
            <a:ext cx="4221480" cy="2428338"/>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b="1" dirty="0">
                <a:solidFill>
                  <a:schemeClr val="tx1"/>
                </a:solidFill>
                <a:latin typeface="Times New Roman" panose="02020603050405020304" pitchFamily="18" charset="0"/>
                <a:cs typeface="Times New Roman" panose="02020603050405020304" pitchFamily="18" charset="0"/>
              </a:rPr>
              <a:t>Query Classification: </a:t>
            </a:r>
            <a:r>
              <a:rPr lang="en-IN" sz="3200" dirty="0">
                <a:solidFill>
                  <a:schemeClr val="tx1"/>
                </a:solidFill>
                <a:latin typeface="Times New Roman" panose="02020603050405020304" pitchFamily="18" charset="0"/>
                <a:cs typeface="Times New Roman" panose="02020603050405020304" pitchFamily="18" charset="0"/>
              </a:rPr>
              <a:t>Categorize queries as static (e.g., fees) or dynamic (e.g., event updates).</a:t>
            </a:r>
          </a:p>
        </p:txBody>
      </p:sp>
      <p:sp>
        <p:nvSpPr>
          <p:cNvPr id="8" name="Rectangle: Rounded Corners 7">
            <a:extLst>
              <a:ext uri="{FF2B5EF4-FFF2-40B4-BE49-F238E27FC236}">
                <a16:creationId xmlns:a16="http://schemas.microsoft.com/office/drawing/2014/main" id="{85544743-F560-0E1F-ADF2-35A9B56E9931}"/>
              </a:ext>
            </a:extLst>
          </p:cNvPr>
          <p:cNvSpPr/>
          <p:nvPr/>
        </p:nvSpPr>
        <p:spPr>
          <a:xfrm>
            <a:off x="23059961" y="13225169"/>
            <a:ext cx="3992880" cy="2082915"/>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b="1" dirty="0">
                <a:solidFill>
                  <a:schemeClr val="tx1"/>
                </a:solidFill>
                <a:latin typeface="Times New Roman" panose="02020603050405020304" pitchFamily="18" charset="0"/>
                <a:cs typeface="Times New Roman" panose="02020603050405020304" pitchFamily="18" charset="0"/>
              </a:rPr>
              <a:t>Map Integration-</a:t>
            </a:r>
            <a:r>
              <a:rPr lang="en-IN" sz="3200" dirty="0">
                <a:solidFill>
                  <a:schemeClr val="tx1"/>
                </a:solidFill>
                <a:latin typeface="Times New Roman" panose="02020603050405020304" pitchFamily="18" charset="0"/>
                <a:cs typeface="Times New Roman" panose="02020603050405020304" pitchFamily="18" charset="0"/>
              </a:rPr>
              <a:t>Google Maps for location-based queries.</a:t>
            </a:r>
          </a:p>
        </p:txBody>
      </p:sp>
      <p:sp>
        <p:nvSpPr>
          <p:cNvPr id="9" name="Rectangle: Rounded Corners 8">
            <a:extLst>
              <a:ext uri="{FF2B5EF4-FFF2-40B4-BE49-F238E27FC236}">
                <a16:creationId xmlns:a16="http://schemas.microsoft.com/office/drawing/2014/main" id="{685CFA4E-0C27-8D28-CF82-2B198CE77014}"/>
              </a:ext>
            </a:extLst>
          </p:cNvPr>
          <p:cNvSpPr/>
          <p:nvPr/>
        </p:nvSpPr>
        <p:spPr>
          <a:xfrm>
            <a:off x="27511591" y="8904100"/>
            <a:ext cx="4221479" cy="2082915"/>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b="1" dirty="0">
                <a:solidFill>
                  <a:schemeClr val="tx1"/>
                </a:solidFill>
                <a:latin typeface="Times New Roman" panose="02020603050405020304" pitchFamily="18" charset="0"/>
                <a:cs typeface="Times New Roman" panose="02020603050405020304" pitchFamily="18" charset="0"/>
              </a:rPr>
              <a:t>Dynamic Queries-</a:t>
            </a:r>
            <a:r>
              <a:rPr lang="en-IN" sz="3200" dirty="0">
                <a:solidFill>
                  <a:schemeClr val="tx1"/>
                </a:solidFill>
                <a:latin typeface="Times New Roman" panose="02020603050405020304" pitchFamily="18" charset="0"/>
                <a:cs typeface="Times New Roman" panose="02020603050405020304" pitchFamily="18" charset="0"/>
              </a:rPr>
              <a:t>web scraping to retrieve data from external sources.</a:t>
            </a:r>
          </a:p>
        </p:txBody>
      </p:sp>
      <p:sp>
        <p:nvSpPr>
          <p:cNvPr id="10" name="Rectangle: Rounded Corners 9">
            <a:extLst>
              <a:ext uri="{FF2B5EF4-FFF2-40B4-BE49-F238E27FC236}">
                <a16:creationId xmlns:a16="http://schemas.microsoft.com/office/drawing/2014/main" id="{78324A52-741C-A3E4-B67D-8E48585CB44C}"/>
              </a:ext>
            </a:extLst>
          </p:cNvPr>
          <p:cNvSpPr/>
          <p:nvPr/>
        </p:nvSpPr>
        <p:spPr>
          <a:xfrm>
            <a:off x="23103839" y="8863582"/>
            <a:ext cx="3949001" cy="2082915"/>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b="1" dirty="0">
                <a:solidFill>
                  <a:schemeClr val="tx1"/>
                </a:solidFill>
                <a:latin typeface="Times New Roman" panose="02020603050405020304" pitchFamily="18" charset="0"/>
                <a:cs typeface="Times New Roman" panose="02020603050405020304" pitchFamily="18" charset="0"/>
              </a:rPr>
              <a:t>Static Queries-</a:t>
            </a:r>
            <a:r>
              <a:rPr lang="en-IN" sz="3200" dirty="0">
                <a:solidFill>
                  <a:schemeClr val="tx1"/>
                </a:solidFill>
                <a:latin typeface="Times New Roman" panose="02020603050405020304" pitchFamily="18" charset="0"/>
                <a:cs typeface="Times New Roman" panose="02020603050405020304" pitchFamily="18" charset="0"/>
              </a:rPr>
              <a:t>database.</a:t>
            </a:r>
          </a:p>
        </p:txBody>
      </p:sp>
      <p:sp>
        <p:nvSpPr>
          <p:cNvPr id="11" name="Rectangle: Rounded Corners 10">
            <a:extLst>
              <a:ext uri="{FF2B5EF4-FFF2-40B4-BE49-F238E27FC236}">
                <a16:creationId xmlns:a16="http://schemas.microsoft.com/office/drawing/2014/main" id="{77BB3F9E-CB59-57A7-BAC2-144A58DFC336}"/>
              </a:ext>
            </a:extLst>
          </p:cNvPr>
          <p:cNvSpPr/>
          <p:nvPr/>
        </p:nvSpPr>
        <p:spPr>
          <a:xfrm>
            <a:off x="23103839" y="11175847"/>
            <a:ext cx="3764280" cy="1819412"/>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b="1" dirty="0">
                <a:solidFill>
                  <a:schemeClr val="tx1"/>
                </a:solidFill>
                <a:latin typeface="Times New Roman" panose="02020603050405020304" pitchFamily="18" charset="0"/>
                <a:cs typeface="Times New Roman" panose="02020603050405020304" pitchFamily="18" charset="0"/>
              </a:rPr>
              <a:t>NLP Integration: </a:t>
            </a:r>
            <a:r>
              <a:rPr lang="en-IN" sz="3200" dirty="0">
                <a:solidFill>
                  <a:schemeClr val="tx1"/>
                </a:solidFill>
                <a:latin typeface="Times New Roman" panose="02020603050405020304" pitchFamily="18" charset="0"/>
                <a:cs typeface="Times New Roman" panose="02020603050405020304" pitchFamily="18" charset="0"/>
              </a:rPr>
              <a:t>Apply NLTK to process and classify user queries.</a:t>
            </a:r>
          </a:p>
        </p:txBody>
      </p:sp>
      <p:sp>
        <p:nvSpPr>
          <p:cNvPr id="12" name="Rectangle: Rounded Corners 11">
            <a:extLst>
              <a:ext uri="{FF2B5EF4-FFF2-40B4-BE49-F238E27FC236}">
                <a16:creationId xmlns:a16="http://schemas.microsoft.com/office/drawing/2014/main" id="{91A26D52-E0BD-09AE-3CFB-0171F349DF33}"/>
              </a:ext>
            </a:extLst>
          </p:cNvPr>
          <p:cNvSpPr/>
          <p:nvPr/>
        </p:nvSpPr>
        <p:spPr>
          <a:xfrm>
            <a:off x="27325320" y="6258461"/>
            <a:ext cx="4407750" cy="2352139"/>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b="1" dirty="0">
                <a:solidFill>
                  <a:schemeClr val="tx1"/>
                </a:solidFill>
                <a:latin typeface="Times New Roman" panose="02020603050405020304" pitchFamily="18" charset="0"/>
                <a:cs typeface="Times New Roman" panose="02020603050405020304" pitchFamily="18" charset="0"/>
              </a:rPr>
              <a:t>System Design: </a:t>
            </a:r>
            <a:r>
              <a:rPr lang="en-IN" sz="3200" dirty="0">
                <a:solidFill>
                  <a:schemeClr val="tx1"/>
                </a:solidFill>
                <a:latin typeface="Times New Roman" panose="02020603050405020304" pitchFamily="18" charset="0"/>
                <a:cs typeface="Times New Roman" panose="02020603050405020304" pitchFamily="18" charset="0"/>
              </a:rPr>
              <a:t>backend-Django Frontend- HTML/CSS/Bootstrap and MySQL</a:t>
            </a:r>
          </a:p>
        </p:txBody>
      </p:sp>
      <p:sp>
        <p:nvSpPr>
          <p:cNvPr id="15" name="Rectangle: Rounded Corners 14">
            <a:extLst>
              <a:ext uri="{FF2B5EF4-FFF2-40B4-BE49-F238E27FC236}">
                <a16:creationId xmlns:a16="http://schemas.microsoft.com/office/drawing/2014/main" id="{6F0273E3-5DE5-7B46-1649-1E413AA5BD2F}"/>
              </a:ext>
            </a:extLst>
          </p:cNvPr>
          <p:cNvSpPr/>
          <p:nvPr/>
        </p:nvSpPr>
        <p:spPr>
          <a:xfrm>
            <a:off x="27511591" y="13289721"/>
            <a:ext cx="3992880" cy="2082915"/>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b="1" dirty="0">
                <a:solidFill>
                  <a:schemeClr val="tx1"/>
                </a:solidFill>
                <a:latin typeface="Times New Roman" panose="02020603050405020304" pitchFamily="18" charset="0"/>
                <a:cs typeface="Times New Roman" panose="02020603050405020304" pitchFamily="18" charset="0"/>
              </a:rPr>
              <a:t>Deployment: </a:t>
            </a:r>
            <a:r>
              <a:rPr lang="en-IN" sz="3200" dirty="0">
                <a:solidFill>
                  <a:schemeClr val="tx1"/>
                </a:solidFill>
                <a:latin typeface="Times New Roman" panose="02020603050405020304" pitchFamily="18" charset="0"/>
                <a:cs typeface="Times New Roman" panose="02020603050405020304" pitchFamily="18" charset="0"/>
              </a:rPr>
              <a:t>cloud platforms like AWS or docker using Apache.</a:t>
            </a:r>
          </a:p>
        </p:txBody>
      </p:sp>
      <p:sp>
        <p:nvSpPr>
          <p:cNvPr id="16" name="Rectangle: Rounded Corners 15">
            <a:extLst>
              <a:ext uri="{FF2B5EF4-FFF2-40B4-BE49-F238E27FC236}">
                <a16:creationId xmlns:a16="http://schemas.microsoft.com/office/drawing/2014/main" id="{175BA17A-1EE4-5BAC-D00F-FED3231A81A1}"/>
              </a:ext>
            </a:extLst>
          </p:cNvPr>
          <p:cNvSpPr/>
          <p:nvPr/>
        </p:nvSpPr>
        <p:spPr>
          <a:xfrm>
            <a:off x="27599514" y="11106043"/>
            <a:ext cx="3992880" cy="1945623"/>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b="1" dirty="0">
                <a:solidFill>
                  <a:schemeClr val="tx1"/>
                </a:solidFill>
                <a:latin typeface="Times New Roman" panose="02020603050405020304" pitchFamily="18" charset="0"/>
                <a:cs typeface="Times New Roman" panose="02020603050405020304" pitchFamily="18" charset="0"/>
              </a:rPr>
              <a:t>User Interface: </a:t>
            </a:r>
            <a:r>
              <a:rPr lang="en-IN" sz="3200" dirty="0">
                <a:solidFill>
                  <a:schemeClr val="tx1"/>
                </a:solidFill>
                <a:latin typeface="Times New Roman" panose="02020603050405020304" pitchFamily="18" charset="0"/>
                <a:cs typeface="Times New Roman" panose="02020603050405020304" pitchFamily="18" charset="0"/>
              </a:rPr>
              <a:t>chatbot interface with Bootstrap.</a:t>
            </a:r>
          </a:p>
        </p:txBody>
      </p:sp>
      <p:pic>
        <p:nvPicPr>
          <p:cNvPr id="1028" name="Picture 4">
            <a:extLst>
              <a:ext uri="{FF2B5EF4-FFF2-40B4-BE49-F238E27FC236}">
                <a16:creationId xmlns:a16="http://schemas.microsoft.com/office/drawing/2014/main" id="{541DEA96-F224-B472-6EF5-603FA17461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9705" y="11959343"/>
            <a:ext cx="6751797" cy="44998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9B70EF6-400D-7365-D961-0114E707B327}"/>
              </a:ext>
            </a:extLst>
          </p:cNvPr>
          <p:cNvPicPr>
            <a:picLocks noChangeAspect="1"/>
          </p:cNvPicPr>
          <p:nvPr/>
        </p:nvPicPr>
        <p:blipFill>
          <a:blip r:embed="rId5" cstate="print">
            <a:extLst>
              <a:ext uri="{28A0092B-C50C-407E-A947-70E740481C1C}">
                <a14:useLocalDpi xmlns:a14="http://schemas.microsoft.com/office/drawing/2010/main" val="0"/>
              </a:ext>
            </a:extLst>
          </a:blip>
          <a:srcRect l="12718" r="11684"/>
          <a:stretch/>
        </p:blipFill>
        <p:spPr>
          <a:xfrm>
            <a:off x="905690" y="16443960"/>
            <a:ext cx="5768361" cy="3444240"/>
          </a:xfrm>
          <a:prstGeom prst="rect">
            <a:avLst/>
          </a:prstGeom>
        </p:spPr>
      </p:pic>
      <p:pic>
        <p:nvPicPr>
          <p:cNvPr id="18" name="Picture 17">
            <a:extLst>
              <a:ext uri="{FF2B5EF4-FFF2-40B4-BE49-F238E27FC236}">
                <a16:creationId xmlns:a16="http://schemas.microsoft.com/office/drawing/2014/main" id="{C443F0EE-5387-0941-2521-141BBF794BD9}"/>
              </a:ext>
            </a:extLst>
          </p:cNvPr>
          <p:cNvPicPr>
            <a:picLocks noChangeAspect="1"/>
          </p:cNvPicPr>
          <p:nvPr/>
        </p:nvPicPr>
        <p:blipFill>
          <a:blip r:embed="rId6">
            <a:extLst>
              <a:ext uri="{28A0092B-C50C-407E-A947-70E740481C1C}">
                <a14:useLocalDpi xmlns:a14="http://schemas.microsoft.com/office/drawing/2010/main" val="0"/>
              </a:ext>
            </a:extLst>
          </a:blip>
          <a:srcRect l="4695" r="9409" b="6302"/>
          <a:stretch/>
        </p:blipFill>
        <p:spPr>
          <a:xfrm>
            <a:off x="862818" y="20504054"/>
            <a:ext cx="7127863" cy="6737321"/>
          </a:xfrm>
          <a:prstGeom prst="rect">
            <a:avLst/>
          </a:prstGeom>
        </p:spPr>
      </p:pic>
      <p:pic>
        <p:nvPicPr>
          <p:cNvPr id="21" name="Picture 20">
            <a:extLst>
              <a:ext uri="{FF2B5EF4-FFF2-40B4-BE49-F238E27FC236}">
                <a16:creationId xmlns:a16="http://schemas.microsoft.com/office/drawing/2014/main" id="{9F5F4180-F91B-07D7-3FA5-D431C28937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3191" y="16474440"/>
            <a:ext cx="4465688" cy="3757165"/>
          </a:xfrm>
          <a:prstGeom prst="rect">
            <a:avLst/>
          </a:prstGeom>
        </p:spPr>
      </p:pic>
      <p:pic>
        <p:nvPicPr>
          <p:cNvPr id="23" name="Picture 22">
            <a:extLst>
              <a:ext uri="{FF2B5EF4-FFF2-40B4-BE49-F238E27FC236}">
                <a16:creationId xmlns:a16="http://schemas.microsoft.com/office/drawing/2014/main" id="{0E547AB9-7B6E-B9C2-1F4A-425EBB6AB50C}"/>
              </a:ext>
            </a:extLst>
          </p:cNvPr>
          <p:cNvPicPr>
            <a:picLocks noChangeAspect="1"/>
          </p:cNvPicPr>
          <p:nvPr/>
        </p:nvPicPr>
        <p:blipFill>
          <a:blip r:embed="rId8">
            <a:extLst>
              <a:ext uri="{28A0092B-C50C-407E-A947-70E740481C1C}">
                <a14:useLocalDpi xmlns:a14="http://schemas.microsoft.com/office/drawing/2010/main" val="0"/>
              </a:ext>
            </a:extLst>
          </a:blip>
          <a:srcRect l="17516" t="19354" r="21559" b="12393"/>
          <a:stretch/>
        </p:blipFill>
        <p:spPr>
          <a:xfrm>
            <a:off x="8392724" y="21051642"/>
            <a:ext cx="4821002" cy="2821072"/>
          </a:xfrm>
          <a:prstGeom prst="rect">
            <a:avLst/>
          </a:prstGeom>
        </p:spPr>
      </p:pic>
      <p:pic>
        <p:nvPicPr>
          <p:cNvPr id="25" name="Picture 24">
            <a:extLst>
              <a:ext uri="{FF2B5EF4-FFF2-40B4-BE49-F238E27FC236}">
                <a16:creationId xmlns:a16="http://schemas.microsoft.com/office/drawing/2014/main" id="{08350A59-0A78-0F41-DDEE-99F97C79DD2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92725" y="24420303"/>
            <a:ext cx="4821002" cy="2821072"/>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melancholymedallion|08-2022"/>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3449</TotalTime>
  <Words>330</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vt:lpstr>
      <vt:lpstr>Arial</vt:lpstr>
      <vt:lpstr>Times New Roman</vt:lpstr>
      <vt:lpstr>Wingdings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Dharsana SK</cp:lastModifiedBy>
  <cp:revision>167</cp:revision>
  <cp:lastPrinted>2006-08-04T02:22:52Z</cp:lastPrinted>
  <dcterms:modified xsi:type="dcterms:W3CDTF">2024-10-16T08:34:39Z</dcterms:modified>
  <cp:category>science research poster</cp:category>
</cp:coreProperties>
</file>