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2" r:id="rId6"/>
    <p:sldId id="267" r:id="rId7"/>
    <p:sldId id="265"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1A14C4-8526-4D27-86B9-1FD7A5E35436}" type="datetimeFigureOut">
              <a:rPr lang="en-IN" smtClean="0"/>
              <a:t>10/04/25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3360698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1A14C4-8526-4D27-86B9-1FD7A5E35436}" type="datetimeFigureOut">
              <a:rPr lang="en-IN" smtClean="0"/>
              <a:t>10/04/25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450026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51A14C4-8526-4D27-86B9-1FD7A5E35436}" type="datetimeFigureOut">
              <a:rPr lang="en-IN" smtClean="0"/>
              <a:t>10/04/25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2978886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51A14C4-8526-4D27-86B9-1FD7A5E35436}" type="datetimeFigureOut">
              <a:rPr lang="en-IN" smtClean="0"/>
              <a:t>10/04/25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700841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A14C4-8526-4D27-86B9-1FD7A5E35436}" type="datetimeFigureOut">
              <a:rPr lang="en-IN" smtClean="0"/>
              <a:t>10/04/25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3374074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A14C4-8526-4D27-86B9-1FD7A5E35436}" type="datetimeFigureOut">
              <a:rPr lang="en-IN" smtClean="0"/>
              <a:t>10/04/25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27629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1A14C4-8526-4D27-86B9-1FD7A5E35436}" type="datetimeFigureOut">
              <a:rPr lang="en-IN" smtClean="0"/>
              <a:t>10/04/25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331691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1A14C4-8526-4D27-86B9-1FD7A5E35436}" type="datetimeFigureOut">
              <a:rPr lang="en-IN" smtClean="0"/>
              <a:t>10/04/25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3291639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1A14C4-8526-4D27-86B9-1FD7A5E35436}" type="datetimeFigureOut">
              <a:rPr lang="en-IN" smtClean="0"/>
              <a:t>10/04/25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2878242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1A14C4-8526-4D27-86B9-1FD7A5E35436}" type="datetimeFigureOut">
              <a:rPr lang="en-IN" smtClean="0"/>
              <a:t>10/04/25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4212915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1A14C4-8526-4D27-86B9-1FD7A5E35436}" type="datetimeFigureOut">
              <a:rPr lang="en-IN" smtClean="0"/>
              <a:t>10/04/25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18078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1A14C4-8526-4D27-86B9-1FD7A5E35436}" type="datetimeFigureOut">
              <a:rPr lang="en-IN" smtClean="0"/>
              <a:t>10/04/25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1056856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1A14C4-8526-4D27-86B9-1FD7A5E35436}" type="datetimeFigureOut">
              <a:rPr lang="en-IN" smtClean="0"/>
              <a:t>10/04/25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2952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551A14C4-8526-4D27-86B9-1FD7A5E35436}" type="datetimeFigureOut">
              <a:rPr lang="en-IN" smtClean="0"/>
              <a:t>10/04/25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23777D88-F085-47B6-AD62-DD285DC2BBD4}" type="slidenum">
              <a:rPr lang="en-IN" smtClean="0"/>
              <a:t>‹#›</a:t>
            </a:fld>
            <a:endParaRPr lang="en-IN"/>
          </a:p>
        </p:txBody>
      </p:sp>
    </p:spTree>
    <p:extLst>
      <p:ext uri="{BB962C8B-B14F-4D97-AF65-F5344CB8AC3E}">
        <p14:creationId xmlns:p14="http://schemas.microsoft.com/office/powerpoint/2010/main" val="3850171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551A14C4-8526-4D27-86B9-1FD7A5E35436}" type="datetimeFigureOut">
              <a:rPr lang="en-IN" smtClean="0"/>
              <a:t>10/04/25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23777D88-F085-47B6-AD62-DD285DC2BBD4}" type="slidenum">
              <a:rPr lang="en-IN" smtClean="0"/>
              <a:t>‹#›</a:t>
            </a:fld>
            <a:endParaRPr lang="en-IN"/>
          </a:p>
        </p:txBody>
      </p:sp>
    </p:spTree>
    <p:extLst>
      <p:ext uri="{BB962C8B-B14F-4D97-AF65-F5344CB8AC3E}">
        <p14:creationId xmlns:p14="http://schemas.microsoft.com/office/powerpoint/2010/main" val="13742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022C-2F8D-4AE5-B534-159E1B97D656}"/>
              </a:ext>
            </a:extLst>
          </p:cNvPr>
          <p:cNvSpPr>
            <a:spLocks noGrp="1"/>
          </p:cNvSpPr>
          <p:nvPr>
            <p:ph type="ctrTitle"/>
          </p:nvPr>
        </p:nvSpPr>
        <p:spPr/>
        <p:txBody>
          <a:bodyPr anchor="ctr"/>
          <a:lstStyle/>
          <a:p>
            <a:pPr algn="ctr"/>
            <a:r>
              <a:rPr lang="en-IN" dirty="0"/>
              <a:t>Implementation of Demand Paging </a:t>
            </a:r>
          </a:p>
        </p:txBody>
      </p:sp>
      <p:sp>
        <p:nvSpPr>
          <p:cNvPr id="3" name="Subtitle 2">
            <a:extLst>
              <a:ext uri="{FF2B5EF4-FFF2-40B4-BE49-F238E27FC236}">
                <a16:creationId xmlns:a16="http://schemas.microsoft.com/office/drawing/2014/main" id="{0FDBD0B7-EC90-467D-9C85-49F35FFF29C7}"/>
              </a:ext>
            </a:extLst>
          </p:cNvPr>
          <p:cNvSpPr>
            <a:spLocks noGrp="1"/>
          </p:cNvSpPr>
          <p:nvPr>
            <p:ph type="subTitle" idx="1"/>
          </p:nvPr>
        </p:nvSpPr>
        <p:spPr>
          <a:xfrm>
            <a:off x="810001" y="5479629"/>
            <a:ext cx="10572000" cy="1139003"/>
          </a:xfrm>
        </p:spPr>
        <p:txBody>
          <a:bodyPr>
            <a:noAutofit/>
          </a:bodyPr>
          <a:lstStyle/>
          <a:p>
            <a:pPr marL="342900" indent="-342900">
              <a:buFontTx/>
              <a:buChar char="-"/>
            </a:pPr>
            <a:r>
              <a:rPr lang="en-IN" sz="2500" dirty="0"/>
              <a:t>Akshaya </a:t>
            </a:r>
            <a:r>
              <a:rPr lang="en-IN" sz="2500" dirty="0" err="1"/>
              <a:t>Jeyaramsankar</a:t>
            </a:r>
            <a:endParaRPr lang="en-IN" sz="2500" dirty="0"/>
          </a:p>
        </p:txBody>
      </p:sp>
    </p:spTree>
    <p:extLst>
      <p:ext uri="{BB962C8B-B14F-4D97-AF65-F5344CB8AC3E}">
        <p14:creationId xmlns:p14="http://schemas.microsoft.com/office/powerpoint/2010/main" val="166288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C794-477D-4BAE-A9FD-A6548B42335C}"/>
              </a:ext>
            </a:extLst>
          </p:cNvPr>
          <p:cNvSpPr>
            <a:spLocks noGrp="1"/>
          </p:cNvSpPr>
          <p:nvPr>
            <p:ph type="title"/>
          </p:nvPr>
        </p:nvSpPr>
        <p:spPr/>
        <p:txBody>
          <a:bodyPr/>
          <a:lstStyle/>
          <a:p>
            <a:pPr algn="ctr"/>
            <a:r>
              <a:rPr lang="en-IN" dirty="0"/>
              <a:t>Least Recently Used (LRU) Algorithm</a:t>
            </a:r>
          </a:p>
        </p:txBody>
      </p:sp>
      <p:sp>
        <p:nvSpPr>
          <p:cNvPr id="3" name="Content Placeholder 2">
            <a:extLst>
              <a:ext uri="{FF2B5EF4-FFF2-40B4-BE49-F238E27FC236}">
                <a16:creationId xmlns:a16="http://schemas.microsoft.com/office/drawing/2014/main" id="{139B1BAD-3CF9-4A4B-933E-BCC88C6825F6}"/>
              </a:ext>
            </a:extLst>
          </p:cNvPr>
          <p:cNvSpPr>
            <a:spLocks noGrp="1"/>
          </p:cNvSpPr>
          <p:nvPr>
            <p:ph idx="1"/>
          </p:nvPr>
        </p:nvSpPr>
        <p:spPr>
          <a:xfrm>
            <a:off x="818712" y="2412787"/>
            <a:ext cx="10554574" cy="3636511"/>
          </a:xfrm>
        </p:spPr>
        <p:txBody>
          <a:bodyPr>
            <a:normAutofit/>
          </a:bodyPr>
          <a:lstStyle/>
          <a:p>
            <a:r>
              <a:rPr lang="en-IN" sz="3000" dirty="0"/>
              <a:t>Page which has not been used for the longest time in main memory is the one which will be selected for replacement.</a:t>
            </a:r>
          </a:p>
          <a:p>
            <a:r>
              <a:rPr lang="en-IN" sz="3000" dirty="0"/>
              <a:t>Easy to implement, keep a list, replace pages by looking back into time.</a:t>
            </a:r>
          </a:p>
          <a:p>
            <a:endParaRPr lang="en-IN" sz="3000" dirty="0"/>
          </a:p>
        </p:txBody>
      </p:sp>
    </p:spTree>
    <p:extLst>
      <p:ext uri="{BB962C8B-B14F-4D97-AF65-F5344CB8AC3E}">
        <p14:creationId xmlns:p14="http://schemas.microsoft.com/office/powerpoint/2010/main" val="124588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4E0A7-A007-46B5-8EB9-E31C5914371C}"/>
              </a:ext>
            </a:extLst>
          </p:cNvPr>
          <p:cNvSpPr>
            <a:spLocks noGrp="1"/>
          </p:cNvSpPr>
          <p:nvPr>
            <p:ph type="title"/>
          </p:nvPr>
        </p:nvSpPr>
        <p:spPr/>
        <p:txBody>
          <a:bodyPr/>
          <a:lstStyle/>
          <a:p>
            <a:pPr algn="ctr"/>
            <a:r>
              <a:rPr lang="en-IN" dirty="0"/>
              <a:t>Virtual Memory</a:t>
            </a:r>
          </a:p>
        </p:txBody>
      </p:sp>
      <p:sp>
        <p:nvSpPr>
          <p:cNvPr id="3" name="Content Placeholder 2">
            <a:extLst>
              <a:ext uri="{FF2B5EF4-FFF2-40B4-BE49-F238E27FC236}">
                <a16:creationId xmlns:a16="http://schemas.microsoft.com/office/drawing/2014/main" id="{43C36DE5-2AB4-4543-A451-4D83E71D19AC}"/>
              </a:ext>
            </a:extLst>
          </p:cNvPr>
          <p:cNvSpPr>
            <a:spLocks noGrp="1"/>
          </p:cNvSpPr>
          <p:nvPr>
            <p:ph idx="1"/>
          </p:nvPr>
        </p:nvSpPr>
        <p:spPr>
          <a:xfrm>
            <a:off x="818712" y="2222287"/>
            <a:ext cx="10554574" cy="4188525"/>
          </a:xfrm>
        </p:spPr>
        <p:txBody>
          <a:bodyPr anchor="t">
            <a:noAutofit/>
          </a:bodyPr>
          <a:lstStyle/>
          <a:p>
            <a:r>
              <a:rPr lang="en-IN" sz="2400" dirty="0"/>
              <a:t>A computer can access more memory than what is physically installed on the system.</a:t>
            </a:r>
          </a:p>
          <a:p>
            <a:r>
              <a:rPr lang="en-IN" sz="2400" dirty="0"/>
              <a:t>This extra memory is a section of a hard disk that’s set up to emulate (replicating the behaviour of the original system) the computer’s RAM. This memory is called </a:t>
            </a:r>
            <a:r>
              <a:rPr lang="en-IN" sz="2400" b="1" u="sng" dirty="0"/>
              <a:t>Virtual Memory</a:t>
            </a:r>
            <a:r>
              <a:rPr lang="en-IN" sz="2400" dirty="0"/>
              <a:t>.</a:t>
            </a:r>
          </a:p>
          <a:p>
            <a:r>
              <a:rPr lang="en-IN" sz="2400" dirty="0"/>
              <a:t>Virtual Memory serves two purposes:</a:t>
            </a:r>
          </a:p>
          <a:p>
            <a:pPr marL="800100" lvl="1" indent="-342900">
              <a:buFont typeface="+mj-lt"/>
              <a:buAutoNum type="arabicPeriod"/>
            </a:pPr>
            <a:r>
              <a:rPr lang="en-IN" sz="2400" dirty="0"/>
              <a:t>It allows us to extend the use of physical memory by using disk.</a:t>
            </a:r>
          </a:p>
          <a:p>
            <a:pPr marL="800100" lvl="1" indent="-342900">
              <a:buFont typeface="+mj-lt"/>
              <a:buAutoNum type="arabicPeriod"/>
            </a:pPr>
            <a:r>
              <a:rPr lang="en-IN" sz="2400" dirty="0"/>
              <a:t>It allows us to have memory protection as each virtual address is translated to a physical address.</a:t>
            </a:r>
          </a:p>
        </p:txBody>
      </p:sp>
    </p:spTree>
    <p:extLst>
      <p:ext uri="{BB962C8B-B14F-4D97-AF65-F5344CB8AC3E}">
        <p14:creationId xmlns:p14="http://schemas.microsoft.com/office/powerpoint/2010/main" val="394768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9CE4C-F167-4316-9EF2-0179B0E43E54}"/>
              </a:ext>
            </a:extLst>
          </p:cNvPr>
          <p:cNvSpPr>
            <a:spLocks noGrp="1"/>
          </p:cNvSpPr>
          <p:nvPr>
            <p:ph type="title"/>
          </p:nvPr>
        </p:nvSpPr>
        <p:spPr/>
        <p:txBody>
          <a:bodyPr anchor="ctr"/>
          <a:lstStyle/>
          <a:p>
            <a:pPr algn="ctr"/>
            <a:r>
              <a:rPr lang="en-IN" dirty="0"/>
              <a:t>Paging in OS</a:t>
            </a:r>
          </a:p>
        </p:txBody>
      </p:sp>
      <p:sp>
        <p:nvSpPr>
          <p:cNvPr id="3" name="Content Placeholder 2">
            <a:extLst>
              <a:ext uri="{FF2B5EF4-FFF2-40B4-BE49-F238E27FC236}">
                <a16:creationId xmlns:a16="http://schemas.microsoft.com/office/drawing/2014/main" id="{B2F295FC-297A-4687-8073-17120C16D080}"/>
              </a:ext>
            </a:extLst>
          </p:cNvPr>
          <p:cNvSpPr>
            <a:spLocks noGrp="1"/>
          </p:cNvSpPr>
          <p:nvPr>
            <p:ph idx="1"/>
          </p:nvPr>
        </p:nvSpPr>
        <p:spPr>
          <a:xfrm>
            <a:off x="818712" y="2222287"/>
            <a:ext cx="10571998" cy="4455604"/>
          </a:xfrm>
        </p:spPr>
        <p:txBody>
          <a:bodyPr>
            <a:normAutofit lnSpcReduction="10000"/>
          </a:bodyPr>
          <a:lstStyle/>
          <a:p>
            <a:endParaRPr lang="en-IN" sz="2500" dirty="0"/>
          </a:p>
          <a:p>
            <a:endParaRPr lang="en-IN" sz="2500" dirty="0"/>
          </a:p>
          <a:p>
            <a:r>
              <a:rPr lang="en-IN" sz="2500" dirty="0"/>
              <a:t>Paging is a memory management scheme by which a computer stores and retrieves data from secondary storage for use in main memory.</a:t>
            </a:r>
          </a:p>
          <a:p>
            <a:r>
              <a:rPr lang="en-IN" sz="2500" dirty="0"/>
              <a:t>In this scheme, the operating system retrieves data from secondary storage (example, a disk) in same size blocks called pages.</a:t>
            </a:r>
          </a:p>
          <a:p>
            <a:r>
              <a:rPr lang="en-IN" sz="2500" dirty="0"/>
              <a:t>Paging eliminates the need for contiguous allocation of physical memory.</a:t>
            </a:r>
          </a:p>
          <a:p>
            <a:endParaRPr lang="en-IN" sz="1800" dirty="0"/>
          </a:p>
          <a:p>
            <a:endParaRPr lang="en-IN" dirty="0"/>
          </a:p>
          <a:p>
            <a:endParaRPr lang="en-IN" dirty="0"/>
          </a:p>
        </p:txBody>
      </p:sp>
    </p:spTree>
    <p:extLst>
      <p:ext uri="{BB962C8B-B14F-4D97-AF65-F5344CB8AC3E}">
        <p14:creationId xmlns:p14="http://schemas.microsoft.com/office/powerpoint/2010/main" val="285018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C7E5A81-CE55-4596-B99E-EA4382119EC8}"/>
              </a:ext>
            </a:extLst>
          </p:cNvPr>
          <p:cNvSpPr>
            <a:spLocks noGrp="1"/>
          </p:cNvSpPr>
          <p:nvPr>
            <p:ph type="body" sz="half" idx="2"/>
          </p:nvPr>
        </p:nvSpPr>
        <p:spPr>
          <a:xfrm>
            <a:off x="927023" y="923591"/>
            <a:ext cx="4852988" cy="5010817"/>
          </a:xfrm>
        </p:spPr>
        <p:txBody>
          <a:bodyPr anchor="ctr">
            <a:normAutofit/>
          </a:bodyPr>
          <a:lstStyle/>
          <a:p>
            <a:pPr algn="ctr"/>
            <a:r>
              <a:rPr lang="en-IN" sz="2500" dirty="0"/>
              <a:t>A memory management unit, or MMU, is built into the hardware.</a:t>
            </a:r>
          </a:p>
          <a:p>
            <a:pPr algn="ctr"/>
            <a:r>
              <a:rPr lang="en-IN" sz="2500" dirty="0"/>
              <a:t>The mapping from virtual to physical address is done by the MMU and this technique is known as paging technique.</a:t>
            </a:r>
          </a:p>
          <a:p>
            <a:pPr algn="ctr"/>
            <a:r>
              <a:rPr lang="en-IN" sz="2500" dirty="0"/>
              <a:t> A basic example is shown −</a:t>
            </a:r>
          </a:p>
        </p:txBody>
      </p:sp>
      <p:pic>
        <p:nvPicPr>
          <p:cNvPr id="1026" name="Picture 2" descr="Virtual Memory">
            <a:extLst>
              <a:ext uri="{FF2B5EF4-FFF2-40B4-BE49-F238E27FC236}">
                <a16:creationId xmlns:a16="http://schemas.microsoft.com/office/drawing/2014/main" id="{1C81E2A6-9970-4B28-9487-D9272FB250C8}"/>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2905" b="2905"/>
          <a:stretch>
            <a:fillRect/>
          </a:stretch>
        </p:blipFill>
        <p:spPr bwMode="auto">
          <a:xfrm>
            <a:off x="6959948" y="698246"/>
            <a:ext cx="4852988" cy="5461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30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BC3C-FF92-4D48-B9C7-F938FED17F3F}"/>
              </a:ext>
            </a:extLst>
          </p:cNvPr>
          <p:cNvSpPr>
            <a:spLocks noGrp="1"/>
          </p:cNvSpPr>
          <p:nvPr>
            <p:ph type="title"/>
          </p:nvPr>
        </p:nvSpPr>
        <p:spPr/>
        <p:txBody>
          <a:bodyPr anchor="b"/>
          <a:lstStyle/>
          <a:p>
            <a:pPr algn="ctr"/>
            <a:r>
              <a:rPr lang="en-IN" dirty="0"/>
              <a:t>Demand Paging</a:t>
            </a:r>
          </a:p>
        </p:txBody>
      </p:sp>
      <p:sp>
        <p:nvSpPr>
          <p:cNvPr id="3" name="Content Placeholder 2">
            <a:extLst>
              <a:ext uri="{FF2B5EF4-FFF2-40B4-BE49-F238E27FC236}">
                <a16:creationId xmlns:a16="http://schemas.microsoft.com/office/drawing/2014/main" id="{DDDA0EEE-E01F-4CF8-AC94-830D7948FF6B}"/>
              </a:ext>
            </a:extLst>
          </p:cNvPr>
          <p:cNvSpPr>
            <a:spLocks noGrp="1"/>
          </p:cNvSpPr>
          <p:nvPr>
            <p:ph idx="1"/>
          </p:nvPr>
        </p:nvSpPr>
        <p:spPr>
          <a:xfrm>
            <a:off x="0" y="2222286"/>
            <a:ext cx="12192000" cy="4635713"/>
          </a:xfrm>
        </p:spPr>
        <p:txBody>
          <a:bodyPr>
            <a:normAutofit/>
          </a:bodyPr>
          <a:lstStyle/>
          <a:p>
            <a:r>
              <a:rPr lang="en-IN" sz="3000" dirty="0"/>
              <a:t>The process of loading the page into memory on demand (whenever page fault occurs) is known as demand paging.</a:t>
            </a:r>
          </a:p>
          <a:p>
            <a:pPr marL="457200" lvl="1" indent="0">
              <a:buNone/>
            </a:pPr>
            <a:endParaRPr lang="en-IN" dirty="0"/>
          </a:p>
        </p:txBody>
      </p:sp>
    </p:spTree>
    <p:extLst>
      <p:ext uri="{BB962C8B-B14F-4D97-AF65-F5344CB8AC3E}">
        <p14:creationId xmlns:p14="http://schemas.microsoft.com/office/powerpoint/2010/main" val="84121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A624-F02F-408A-8126-A1DA5E046E11}"/>
              </a:ext>
            </a:extLst>
          </p:cNvPr>
          <p:cNvSpPr>
            <a:spLocks noGrp="1"/>
          </p:cNvSpPr>
          <p:nvPr>
            <p:ph type="title"/>
          </p:nvPr>
        </p:nvSpPr>
        <p:spPr/>
        <p:txBody>
          <a:bodyPr/>
          <a:lstStyle/>
          <a:p>
            <a:pPr algn="ctr"/>
            <a:r>
              <a:rPr lang="en-IN" dirty="0"/>
              <a:t>Steps Involved in Demand Paging </a:t>
            </a:r>
          </a:p>
        </p:txBody>
      </p:sp>
      <p:sp>
        <p:nvSpPr>
          <p:cNvPr id="3" name="Content Placeholder 2">
            <a:extLst>
              <a:ext uri="{FF2B5EF4-FFF2-40B4-BE49-F238E27FC236}">
                <a16:creationId xmlns:a16="http://schemas.microsoft.com/office/drawing/2014/main" id="{F5FF20C6-1E70-4FF5-8BA9-470194EB547A}"/>
              </a:ext>
            </a:extLst>
          </p:cNvPr>
          <p:cNvSpPr>
            <a:spLocks noGrp="1"/>
          </p:cNvSpPr>
          <p:nvPr>
            <p:ph idx="1"/>
          </p:nvPr>
        </p:nvSpPr>
        <p:spPr>
          <a:xfrm>
            <a:off x="818712" y="1895475"/>
            <a:ext cx="10554574" cy="4752975"/>
          </a:xfrm>
        </p:spPr>
        <p:txBody>
          <a:bodyPr anchor="t">
            <a:normAutofit fontScale="92500" lnSpcReduction="20000"/>
          </a:bodyPr>
          <a:lstStyle/>
          <a:p>
            <a:pPr marL="914400" lvl="1" indent="-457200" fontAlgn="base">
              <a:buFont typeface="+mj-lt"/>
              <a:buAutoNum type="arabicPeriod"/>
            </a:pPr>
            <a:endParaRPr lang="en-IN" sz="2000" dirty="0"/>
          </a:p>
          <a:p>
            <a:pPr marL="914400" lvl="1" indent="-457200" fontAlgn="base">
              <a:buFont typeface="+mj-lt"/>
              <a:buAutoNum type="arabicPeriod"/>
            </a:pPr>
            <a:r>
              <a:rPr lang="en-IN" sz="2400" dirty="0"/>
              <a:t>If CPU try to refer a page that is currently not available in the main memory, it generates an interrupt indicating memory access fault.</a:t>
            </a:r>
          </a:p>
          <a:p>
            <a:pPr marL="800100" lvl="1" indent="-342900" fontAlgn="base">
              <a:buFont typeface="+mj-lt"/>
              <a:buAutoNum type="arabicPeriod"/>
            </a:pPr>
            <a:r>
              <a:rPr lang="en-IN" sz="2400" dirty="0"/>
              <a:t>The OS puts the interrupted process in a blocking state. For the execution to proceed the OS must bring the required page into the memory.</a:t>
            </a:r>
          </a:p>
          <a:p>
            <a:pPr marL="800100" lvl="1" indent="-342900" fontAlgn="base">
              <a:buFont typeface="+mj-lt"/>
              <a:buAutoNum type="arabicPeriod"/>
            </a:pPr>
            <a:r>
              <a:rPr lang="en-IN" sz="2400" dirty="0"/>
              <a:t>The OS will search for the required page in the logical address space.</a:t>
            </a:r>
          </a:p>
          <a:p>
            <a:pPr marL="800100" lvl="1" indent="-342900" fontAlgn="base">
              <a:buFont typeface="+mj-lt"/>
              <a:buAutoNum type="arabicPeriod"/>
            </a:pPr>
            <a:r>
              <a:rPr lang="en-IN" sz="2400" dirty="0"/>
              <a:t>The required page will be brought from logical address space to physical address space. The page replacement algorithms are used for the decision making of replacing the page in physical address space.</a:t>
            </a:r>
          </a:p>
          <a:p>
            <a:pPr marL="800100" lvl="1" indent="-342900" fontAlgn="base">
              <a:buFont typeface="+mj-lt"/>
              <a:buAutoNum type="arabicPeriod"/>
            </a:pPr>
            <a:r>
              <a:rPr lang="en-IN" sz="2400" dirty="0"/>
              <a:t>The page table will updated accordingly.</a:t>
            </a:r>
          </a:p>
          <a:p>
            <a:pPr marL="800100" lvl="1" indent="-342900" fontAlgn="base">
              <a:buFont typeface="+mj-lt"/>
              <a:buAutoNum type="arabicPeriod"/>
            </a:pPr>
            <a:r>
              <a:rPr lang="en-IN" sz="2400" dirty="0"/>
              <a:t>The signal will be sent to the CPU to continue the program execution and it will place the process back into ready state.</a:t>
            </a:r>
          </a:p>
          <a:p>
            <a:endParaRPr lang="en-IN" dirty="0"/>
          </a:p>
        </p:txBody>
      </p:sp>
    </p:spTree>
    <p:extLst>
      <p:ext uri="{BB962C8B-B14F-4D97-AF65-F5344CB8AC3E}">
        <p14:creationId xmlns:p14="http://schemas.microsoft.com/office/powerpoint/2010/main" val="60419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7F3C-CB0D-4689-8205-1BEB97B850DE}"/>
              </a:ext>
            </a:extLst>
          </p:cNvPr>
          <p:cNvSpPr>
            <a:spLocks noGrp="1"/>
          </p:cNvSpPr>
          <p:nvPr>
            <p:ph type="title"/>
          </p:nvPr>
        </p:nvSpPr>
        <p:spPr/>
        <p:txBody>
          <a:bodyPr/>
          <a:lstStyle/>
          <a:p>
            <a:pPr algn="ctr"/>
            <a:r>
              <a:rPr lang="en-IN" dirty="0"/>
              <a:t>Page Fault</a:t>
            </a:r>
          </a:p>
        </p:txBody>
      </p:sp>
      <p:sp>
        <p:nvSpPr>
          <p:cNvPr id="3" name="Content Placeholder 2">
            <a:extLst>
              <a:ext uri="{FF2B5EF4-FFF2-40B4-BE49-F238E27FC236}">
                <a16:creationId xmlns:a16="http://schemas.microsoft.com/office/drawing/2014/main" id="{784DA4E2-E5CA-49E1-978D-E9B499FDE17E}"/>
              </a:ext>
            </a:extLst>
          </p:cNvPr>
          <p:cNvSpPr>
            <a:spLocks noGrp="1"/>
          </p:cNvSpPr>
          <p:nvPr>
            <p:ph idx="1"/>
          </p:nvPr>
        </p:nvSpPr>
        <p:spPr>
          <a:xfrm>
            <a:off x="925038" y="2360428"/>
            <a:ext cx="10554574" cy="3859877"/>
          </a:xfrm>
        </p:spPr>
        <p:txBody>
          <a:bodyPr/>
          <a:lstStyle/>
          <a:p>
            <a:pPr fontAlgn="base"/>
            <a:r>
              <a:rPr lang="en-IN" sz="2400" dirty="0"/>
              <a:t>A page fault happens when a running program accesses a memory page that is mapped into the virtual address space, but not loaded in physical memory.</a:t>
            </a:r>
          </a:p>
          <a:p>
            <a:pPr fontAlgn="base"/>
            <a:r>
              <a:rPr lang="en-IN" sz="2400" dirty="0"/>
              <a:t>Since actual physical memory is much smaller than virtual memory, page faults happen. In case of page fault, Operating System might have to replace one of the existing pages with the newly needed page. Different page replacement algorithms suggest different ways to decide which page to replace. The target for all algorithms is to reduce the number of page faults.</a:t>
            </a:r>
          </a:p>
          <a:p>
            <a:endParaRPr lang="en-IN" dirty="0"/>
          </a:p>
        </p:txBody>
      </p:sp>
    </p:spTree>
    <p:extLst>
      <p:ext uri="{BB962C8B-B14F-4D97-AF65-F5344CB8AC3E}">
        <p14:creationId xmlns:p14="http://schemas.microsoft.com/office/powerpoint/2010/main" val="237808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CA59-D32C-4A89-8DB5-C76E0F544B1C}"/>
              </a:ext>
            </a:extLst>
          </p:cNvPr>
          <p:cNvSpPr>
            <a:spLocks noGrp="1"/>
          </p:cNvSpPr>
          <p:nvPr>
            <p:ph type="title"/>
          </p:nvPr>
        </p:nvSpPr>
        <p:spPr/>
        <p:txBody>
          <a:bodyPr anchor="ctr"/>
          <a:lstStyle/>
          <a:p>
            <a:pPr algn="ctr"/>
            <a:r>
              <a:rPr lang="en-IN" dirty="0"/>
              <a:t>Page Replacement Algorithms</a:t>
            </a:r>
            <a:r>
              <a:rPr lang="en-IN" sz="3600" dirty="0"/>
              <a:t> </a:t>
            </a:r>
          </a:p>
        </p:txBody>
      </p:sp>
      <p:sp>
        <p:nvSpPr>
          <p:cNvPr id="3" name="Text Placeholder 2">
            <a:extLst>
              <a:ext uri="{FF2B5EF4-FFF2-40B4-BE49-F238E27FC236}">
                <a16:creationId xmlns:a16="http://schemas.microsoft.com/office/drawing/2014/main" id="{1441E381-C1F3-4807-9A11-5CA401209292}"/>
              </a:ext>
            </a:extLst>
          </p:cNvPr>
          <p:cNvSpPr>
            <a:spLocks noGrp="1"/>
          </p:cNvSpPr>
          <p:nvPr>
            <p:ph type="body" sz="quarter" idx="16"/>
          </p:nvPr>
        </p:nvSpPr>
        <p:spPr/>
        <p:txBody>
          <a:bodyPr anchor="ctr">
            <a:normAutofit/>
          </a:bodyPr>
          <a:lstStyle/>
          <a:p>
            <a:pPr marL="285750" indent="-285750">
              <a:buFont typeface="Arial" panose="020B0604020202020204" pitchFamily="34" charset="0"/>
              <a:buChar char="•"/>
            </a:pPr>
            <a:r>
              <a:rPr lang="en-IN" dirty="0"/>
              <a:t>First In First Out (FIFO)</a:t>
            </a:r>
          </a:p>
          <a:p>
            <a:pPr marL="285750" indent="-285750">
              <a:buFont typeface="Arial" panose="020B0604020202020204" pitchFamily="34" charset="0"/>
              <a:buChar char="•"/>
            </a:pPr>
            <a:r>
              <a:rPr lang="en-IN" dirty="0"/>
              <a:t>Least Recently Used (LRU) Algorithm</a:t>
            </a:r>
          </a:p>
          <a:p>
            <a:pPr marL="285750" indent="-285750">
              <a:buFont typeface="Arial" panose="020B0604020202020204" pitchFamily="34" charset="0"/>
              <a:buChar char="•"/>
            </a:pPr>
            <a:r>
              <a:rPr lang="en-IN" dirty="0"/>
              <a:t>Least Frequently Used (LFU) Algorithm</a:t>
            </a:r>
          </a:p>
          <a:p>
            <a:pPr marL="285750" indent="-285750">
              <a:buFont typeface="Arial" panose="020B0604020202020204" pitchFamily="34" charset="0"/>
              <a:buChar char="•"/>
            </a:pPr>
            <a:r>
              <a:rPr lang="en-IN" dirty="0"/>
              <a:t>Most Frequently Used (MFU) Algorithm</a:t>
            </a:r>
          </a:p>
          <a:p>
            <a:pPr marL="285750" indent="-285750">
              <a:buFont typeface="Arial" panose="020B0604020202020204" pitchFamily="34" charset="0"/>
              <a:buChar char="•"/>
            </a:pPr>
            <a:r>
              <a:rPr lang="en-IN" dirty="0"/>
              <a:t>Optimal Page Algorithm</a:t>
            </a:r>
          </a:p>
        </p:txBody>
      </p:sp>
    </p:spTree>
    <p:extLst>
      <p:ext uri="{BB962C8B-B14F-4D97-AF65-F5344CB8AC3E}">
        <p14:creationId xmlns:p14="http://schemas.microsoft.com/office/powerpoint/2010/main" val="15147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CDDA-BE7C-4845-8EAD-F25659774E32}"/>
              </a:ext>
            </a:extLst>
          </p:cNvPr>
          <p:cNvSpPr>
            <a:spLocks noGrp="1"/>
          </p:cNvSpPr>
          <p:nvPr>
            <p:ph type="title"/>
          </p:nvPr>
        </p:nvSpPr>
        <p:spPr/>
        <p:txBody>
          <a:bodyPr/>
          <a:lstStyle/>
          <a:p>
            <a:pPr algn="ctr"/>
            <a:r>
              <a:rPr lang="en-IN" dirty="0"/>
              <a:t>First In First Out (FIFO) Algorithm</a:t>
            </a:r>
          </a:p>
        </p:txBody>
      </p:sp>
      <p:sp>
        <p:nvSpPr>
          <p:cNvPr id="3" name="Content Placeholder 2">
            <a:extLst>
              <a:ext uri="{FF2B5EF4-FFF2-40B4-BE49-F238E27FC236}">
                <a16:creationId xmlns:a16="http://schemas.microsoft.com/office/drawing/2014/main" id="{82521FA5-443C-4A3B-8BD9-BFA5779C4CD5}"/>
              </a:ext>
            </a:extLst>
          </p:cNvPr>
          <p:cNvSpPr>
            <a:spLocks noGrp="1"/>
          </p:cNvSpPr>
          <p:nvPr>
            <p:ph idx="1"/>
          </p:nvPr>
        </p:nvSpPr>
        <p:spPr/>
        <p:txBody>
          <a:bodyPr>
            <a:normAutofit/>
          </a:bodyPr>
          <a:lstStyle/>
          <a:p>
            <a:r>
              <a:rPr lang="en-IN" sz="3000" dirty="0"/>
              <a:t>In this algorithm, the operating system keeps track of all pages in the memory in a queue, the oldest page is in the front of the queue. When a page needs to be replaced page in the front of the queue is selected for removal.</a:t>
            </a:r>
          </a:p>
          <a:p>
            <a:endParaRPr lang="en-IN" sz="2000" dirty="0"/>
          </a:p>
        </p:txBody>
      </p:sp>
    </p:spTree>
    <p:extLst>
      <p:ext uri="{BB962C8B-B14F-4D97-AF65-F5344CB8AC3E}">
        <p14:creationId xmlns:p14="http://schemas.microsoft.com/office/powerpoint/2010/main" val="6193413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136</TotalTime>
  <Words>594</Words>
  <Application>Microsoft Macintosh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2</vt:lpstr>
      <vt:lpstr>Quotable</vt:lpstr>
      <vt:lpstr>Implementation of Demand Paging </vt:lpstr>
      <vt:lpstr>Virtual Memory</vt:lpstr>
      <vt:lpstr>Paging in OS</vt:lpstr>
      <vt:lpstr>PowerPoint Presentation</vt:lpstr>
      <vt:lpstr>Demand Paging</vt:lpstr>
      <vt:lpstr>Steps Involved in Demand Paging </vt:lpstr>
      <vt:lpstr>Page Fault</vt:lpstr>
      <vt:lpstr>Page Replacement Algorithms </vt:lpstr>
      <vt:lpstr>First In First Out (FIFO) Algorithm</vt:lpstr>
      <vt:lpstr>Least Recently Used (LRU)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Demand Paging</dc:title>
  <dc:creator>Akshaya Jeyaram</dc:creator>
  <cp:lastModifiedBy>Akshaya Jeyaram</cp:lastModifiedBy>
  <cp:revision>15</cp:revision>
  <dcterms:created xsi:type="dcterms:W3CDTF">2019-11-19T02:50:50Z</dcterms:created>
  <dcterms:modified xsi:type="dcterms:W3CDTF">2025-04-09T23:06:45Z</dcterms:modified>
</cp:coreProperties>
</file>