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73" r:id="rId11"/>
    <p:sldId id="263" r:id="rId12"/>
    <p:sldId id="264" r:id="rId13"/>
    <p:sldId id="270" r:id="rId14"/>
    <p:sldId id="271" r:id="rId15"/>
    <p:sldId id="265" r:id="rId16"/>
    <p:sldId id="27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D174-CFD2-FE33-B3D9-E579B49A3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74745C-53CF-BF5E-5E01-2A6D3CA5B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952A8D-45FA-65E5-4AD0-DC755A27DCB8}"/>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5" name="Footer Placeholder 4">
            <a:extLst>
              <a:ext uri="{FF2B5EF4-FFF2-40B4-BE49-F238E27FC236}">
                <a16:creationId xmlns:a16="http://schemas.microsoft.com/office/drawing/2014/main" id="{BB76E0BE-68A8-79AF-4DB1-2250C5CB3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6AFD9-EAAE-D561-CAF2-3686E70688D8}"/>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2829757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BEA4-BAF3-B497-594C-90FB03F13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4D4DF9-A1A0-7094-E674-6092A2478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CC2CC-B5C1-6C47-8439-903BEA4CAD16}"/>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5" name="Footer Placeholder 4">
            <a:extLst>
              <a:ext uri="{FF2B5EF4-FFF2-40B4-BE49-F238E27FC236}">
                <a16:creationId xmlns:a16="http://schemas.microsoft.com/office/drawing/2014/main" id="{16E2759C-0504-5AF4-7F30-1F2C1CC2A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F3992-A472-DC68-F6B5-7E0CA6AE87DF}"/>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3144030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16A86-16CC-3926-DF46-A2CBB52CF0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7D55FB-2C6A-63AD-95E5-2DFCE7C69E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5D875-A3A1-4B2E-70A3-030EC9483D26}"/>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5" name="Footer Placeholder 4">
            <a:extLst>
              <a:ext uri="{FF2B5EF4-FFF2-40B4-BE49-F238E27FC236}">
                <a16:creationId xmlns:a16="http://schemas.microsoft.com/office/drawing/2014/main" id="{C2944807-290C-FD28-BD74-1D27B6A68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03212-9612-BC62-14B9-4B78AC850AC2}"/>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2264525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04E4-01AB-8269-B3F9-E4CDA65AEA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6D82E4-DD75-3FE5-5932-2CF8B5C32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3D6ED7-0403-815B-867F-EBD4C7C0C4D3}"/>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5" name="Footer Placeholder 4">
            <a:extLst>
              <a:ext uri="{FF2B5EF4-FFF2-40B4-BE49-F238E27FC236}">
                <a16:creationId xmlns:a16="http://schemas.microsoft.com/office/drawing/2014/main" id="{A331DFB2-0E9C-C487-6EF2-F5BF16A56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B54F2-948C-2E0B-192C-A23E5AE5E7FA}"/>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2954051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6C22-DF72-AA55-ACC3-059C95E0A7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059A4B-0CFD-B7AA-A26A-452B13900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522CD-6A04-FC3A-204B-A61DB065ADC2}"/>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5" name="Footer Placeholder 4">
            <a:extLst>
              <a:ext uri="{FF2B5EF4-FFF2-40B4-BE49-F238E27FC236}">
                <a16:creationId xmlns:a16="http://schemas.microsoft.com/office/drawing/2014/main" id="{9BA81AA0-4FB9-56CE-2024-4F5ABCB25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010FA-3EE6-69B2-89FC-4BBC04F16CE1}"/>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1494627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D025-7BD3-0928-7836-61B5AE1BA6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8F293-57C9-F3B0-B6C1-89F70585A9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1C91C2-C3AF-23A6-29D0-96F052BC0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209E3D-66B9-C174-C488-EB63EB82673A}"/>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6" name="Footer Placeholder 5">
            <a:extLst>
              <a:ext uri="{FF2B5EF4-FFF2-40B4-BE49-F238E27FC236}">
                <a16:creationId xmlns:a16="http://schemas.microsoft.com/office/drawing/2014/main" id="{D14371FC-A71F-D8F9-CFBF-68B40D3B33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C6B6B0-7138-6F20-05FB-FDFE9E22266C}"/>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5077055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7178-210B-D69A-6129-DDB448C249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A8DF39-5F39-F0B1-88DE-16FA41DA9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E8AD4-1048-61B5-F7CF-72DBD096E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6D92F0-F0B3-297D-905A-4A0AC3214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A8702-D7C7-8A24-C97A-50799B69E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1D0FD1-E443-77E6-6F11-7431F5002F82}"/>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8" name="Footer Placeholder 7">
            <a:extLst>
              <a:ext uri="{FF2B5EF4-FFF2-40B4-BE49-F238E27FC236}">
                <a16:creationId xmlns:a16="http://schemas.microsoft.com/office/drawing/2014/main" id="{58914D26-F648-0BB9-A281-3D04EF118F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2B8467-D92B-928E-320E-7F9F4EDC720B}"/>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2200786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64BA-4455-0F5B-4C1B-99EADD8504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BD5BD7-6576-8F1F-2541-3D0B7FAEBDD9}"/>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4" name="Footer Placeholder 3">
            <a:extLst>
              <a:ext uri="{FF2B5EF4-FFF2-40B4-BE49-F238E27FC236}">
                <a16:creationId xmlns:a16="http://schemas.microsoft.com/office/drawing/2014/main" id="{23F36D19-B2E1-ADEB-6C72-8DC2853976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4DA6D7-16A0-A536-1164-C4050CD84C5B}"/>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516641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99AF5-4808-590A-8B3B-591D8C746696}"/>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3" name="Footer Placeholder 2">
            <a:extLst>
              <a:ext uri="{FF2B5EF4-FFF2-40B4-BE49-F238E27FC236}">
                <a16:creationId xmlns:a16="http://schemas.microsoft.com/office/drawing/2014/main" id="{54EB8F21-17D3-68DD-771D-249C3D7E66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E85EEA-730E-1C46-946B-7E9D5FE02092}"/>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2013954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0A05-6DC7-747D-DA20-260953316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2BF529-682E-7D0A-D8E7-2C0A0341D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B3A905-8300-FA08-942E-2B03CE638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6AEA3-D05C-583F-050A-9702B8E830EE}"/>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6" name="Footer Placeholder 5">
            <a:extLst>
              <a:ext uri="{FF2B5EF4-FFF2-40B4-BE49-F238E27FC236}">
                <a16:creationId xmlns:a16="http://schemas.microsoft.com/office/drawing/2014/main" id="{03D4620E-6104-A132-606F-B827F4196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2E1208-5C76-F9FC-58F9-4BAF45B54488}"/>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29354182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F535-D5C7-ABCC-2B7C-7BC07E0D7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A5B7CE-F6CF-D59E-BCF8-3F9DB6701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58ACC9-FD81-7EE1-EC79-10D6DD32F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B6399-444F-5247-FB37-F43BC33B67B2}"/>
              </a:ext>
            </a:extLst>
          </p:cNvPr>
          <p:cNvSpPr>
            <a:spLocks noGrp="1"/>
          </p:cNvSpPr>
          <p:nvPr>
            <p:ph type="dt" sz="half" idx="10"/>
          </p:nvPr>
        </p:nvSpPr>
        <p:spPr/>
        <p:txBody>
          <a:bodyPr/>
          <a:lstStyle/>
          <a:p>
            <a:fld id="{948D0EB2-E078-407F-BE14-86034CD8C190}" type="datetimeFigureOut">
              <a:rPr lang="en-IN" smtClean="0"/>
              <a:t>15-03-2023</a:t>
            </a:fld>
            <a:endParaRPr lang="en-IN"/>
          </a:p>
        </p:txBody>
      </p:sp>
      <p:sp>
        <p:nvSpPr>
          <p:cNvPr id="6" name="Footer Placeholder 5">
            <a:extLst>
              <a:ext uri="{FF2B5EF4-FFF2-40B4-BE49-F238E27FC236}">
                <a16:creationId xmlns:a16="http://schemas.microsoft.com/office/drawing/2014/main" id="{2A0444ED-0EE5-3886-CCAC-7CBD6CA9D6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E992C0-3DC9-09E3-86F2-26A0679A71DE}"/>
              </a:ext>
            </a:extLst>
          </p:cNvPr>
          <p:cNvSpPr>
            <a:spLocks noGrp="1"/>
          </p:cNvSpPr>
          <p:nvPr>
            <p:ph type="sldNum" sz="quarter" idx="12"/>
          </p:nvPr>
        </p:nvSpPr>
        <p:spPr/>
        <p:txBody>
          <a:bodyPr/>
          <a:lstStyle/>
          <a:p>
            <a:fld id="{6B8FCC2E-B325-4971-95A4-89FCDAF09EA2}" type="slidenum">
              <a:rPr lang="en-IN" smtClean="0"/>
              <a:t>‹#›</a:t>
            </a:fld>
            <a:endParaRPr lang="en-IN"/>
          </a:p>
        </p:txBody>
      </p:sp>
    </p:spTree>
    <p:extLst>
      <p:ext uri="{BB962C8B-B14F-4D97-AF65-F5344CB8AC3E}">
        <p14:creationId xmlns:p14="http://schemas.microsoft.com/office/powerpoint/2010/main" val="20133593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3000"/>
            <a:lum/>
          </a:blip>
          <a:srcRect/>
          <a:stretch>
            <a:fillRect t="-33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823A1-E15E-1EA3-4837-BDE396158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F63430-61AA-7A85-9127-970004C30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460DF-BF93-499F-1714-3E1BB113D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D0EB2-E078-407F-BE14-86034CD8C190}" type="datetimeFigureOut">
              <a:rPr lang="en-IN" smtClean="0"/>
              <a:t>15-03-2023</a:t>
            </a:fld>
            <a:endParaRPr lang="en-IN"/>
          </a:p>
        </p:txBody>
      </p:sp>
      <p:sp>
        <p:nvSpPr>
          <p:cNvPr id="5" name="Footer Placeholder 4">
            <a:extLst>
              <a:ext uri="{FF2B5EF4-FFF2-40B4-BE49-F238E27FC236}">
                <a16:creationId xmlns:a16="http://schemas.microsoft.com/office/drawing/2014/main" id="{2D918908-0BAC-B48D-D5F8-2C582199D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41AF6B-77AF-CDE7-B0A0-5D1B616FF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FCC2E-B325-4971-95A4-89FCDAF09EA2}" type="slidenum">
              <a:rPr lang="en-IN" smtClean="0"/>
              <a:t>‹#›</a:t>
            </a:fld>
            <a:endParaRPr lang="en-IN"/>
          </a:p>
        </p:txBody>
      </p:sp>
    </p:spTree>
    <p:extLst>
      <p:ext uri="{BB962C8B-B14F-4D97-AF65-F5344CB8AC3E}">
        <p14:creationId xmlns:p14="http://schemas.microsoft.com/office/powerpoint/2010/main" val="784028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9418408"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ijasret.com/VolumeArticles/FullTextPDF/394_5.IoT_BASED_SMART_MIRROR_USING_RASPBERRY_Pi_4.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AE2B-9CA3-A341-9CC7-F2444D5F81DE}"/>
              </a:ext>
            </a:extLst>
          </p:cNvPr>
          <p:cNvSpPr>
            <a:spLocks noGrp="1"/>
          </p:cNvSpPr>
          <p:nvPr>
            <p:ph type="ctrTitle"/>
          </p:nvPr>
        </p:nvSpPr>
        <p:spPr>
          <a:noFill/>
        </p:spPr>
        <p:txBody>
          <a:bodyPr/>
          <a:lstStyle/>
          <a:p>
            <a:r>
              <a:rPr lang="en-IN" b="1" u="sng" dirty="0"/>
              <a:t>SMART MIRROR</a:t>
            </a:r>
          </a:p>
        </p:txBody>
      </p:sp>
      <p:sp>
        <p:nvSpPr>
          <p:cNvPr id="3" name="Subtitle 2">
            <a:extLst>
              <a:ext uri="{FF2B5EF4-FFF2-40B4-BE49-F238E27FC236}">
                <a16:creationId xmlns:a16="http://schemas.microsoft.com/office/drawing/2014/main" id="{20D3849E-7FFF-DE21-4C52-F7A4D66820F3}"/>
              </a:ext>
            </a:extLst>
          </p:cNvPr>
          <p:cNvSpPr>
            <a:spLocks noGrp="1"/>
          </p:cNvSpPr>
          <p:nvPr>
            <p:ph type="subTitle" idx="1"/>
          </p:nvPr>
        </p:nvSpPr>
        <p:spPr>
          <a:xfrm>
            <a:off x="6221733" y="5847604"/>
            <a:ext cx="4807051" cy="767800"/>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AKSHAYA K R</a:t>
            </a:r>
          </a:p>
          <a:p>
            <a:r>
              <a:rPr lang="en-IN" b="1" dirty="0">
                <a:latin typeface="Times New Roman" panose="02020603050405020304" pitchFamily="18" charset="0"/>
                <a:cs typeface="Times New Roman" panose="02020603050405020304" pitchFamily="18" charset="0"/>
              </a:rPr>
              <a:t>ROLLNO:11</a:t>
            </a:r>
          </a:p>
        </p:txBody>
      </p:sp>
    </p:spTree>
    <p:extLst>
      <p:ext uri="{BB962C8B-B14F-4D97-AF65-F5344CB8AC3E}">
        <p14:creationId xmlns:p14="http://schemas.microsoft.com/office/powerpoint/2010/main" val="41828262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5F26-1488-BAC3-A5CF-3ED0ED61EAC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ACD2F17-96F2-5B24-D21B-1F540814176D}"/>
              </a:ext>
            </a:extLst>
          </p:cNvPr>
          <p:cNvSpPr>
            <a:spLocks noGrp="1"/>
          </p:cNvSpPr>
          <p:nvPr>
            <p:ph idx="1"/>
          </p:nvPr>
        </p:nvSpPr>
        <p:spPr>
          <a:xfrm>
            <a:off x="838200" y="1825625"/>
            <a:ext cx="10515600" cy="4892416"/>
          </a:xfrm>
        </p:spPr>
        <p:txBody>
          <a:bodyPr>
            <a:normAutofit fontScale="92500" lnSpcReduction="20000"/>
          </a:bodyPr>
          <a:lstStyle/>
          <a:p>
            <a:pPr algn="just">
              <a:lnSpc>
                <a:spcPct val="150000"/>
              </a:lnSpc>
              <a:buFont typeface="+mj-lt"/>
              <a:buAutoNum type="arabicPeriod"/>
            </a:pPr>
            <a:r>
              <a:rPr lang="en-US" sz="3200" b="0" i="0" dirty="0">
                <a:solidFill>
                  <a:srgbClr val="000000"/>
                </a:solidFill>
                <a:effectLst/>
                <a:latin typeface="Times New Roman" panose="02020603050405020304" pitchFamily="18" charset="0"/>
                <a:cs typeface="Times New Roman" panose="02020603050405020304" pitchFamily="18" charset="0"/>
              </a:rPr>
              <a:t>Smart Mirror As A Mirror</a:t>
            </a:r>
          </a:p>
          <a:p>
            <a:pPr marL="0" indent="0" algn="just">
              <a:lnSpc>
                <a:spcPct val="150000"/>
              </a:lnSpc>
              <a:buNone/>
            </a:pPr>
            <a:r>
              <a:rPr lang="en-US" sz="3200" b="0" i="0" dirty="0">
                <a:solidFill>
                  <a:srgbClr val="000000"/>
                </a:solidFill>
                <a:effectLst/>
                <a:latin typeface="Times New Roman" panose="02020603050405020304" pitchFamily="18" charset="0"/>
                <a:cs typeface="Times New Roman" panose="02020603050405020304" pitchFamily="18" charset="0"/>
              </a:rPr>
              <a:t>	We can see our view as we can see it in a natural mirror while looking and grooming with the help of one way mirror with high concentration of aluminum content.</a:t>
            </a:r>
          </a:p>
          <a:p>
            <a:pPr marL="0" indent="0" algn="just">
              <a:lnSpc>
                <a:spcPct val="150000"/>
              </a:lnSpc>
              <a:buNone/>
            </a:pPr>
            <a:r>
              <a:rPr lang="en-US" sz="3200" b="0" i="0" dirty="0">
                <a:solidFill>
                  <a:srgbClr val="000000"/>
                </a:solidFill>
                <a:effectLst/>
                <a:latin typeface="Times New Roman" panose="02020603050405020304" pitchFamily="18" charset="0"/>
                <a:cs typeface="Times New Roman" panose="02020603050405020304" pitchFamily="18" charset="0"/>
              </a:rPr>
              <a:t>2.Smart Mirror As A Information System</a:t>
            </a:r>
          </a:p>
          <a:p>
            <a:pPr marL="0" indent="0" algn="just">
              <a:lnSpc>
                <a:spcPct val="150000"/>
              </a:lnSpc>
              <a:buNone/>
            </a:pPr>
            <a:r>
              <a:rPr lang="en-US" sz="3200" b="0" i="0" dirty="0">
                <a:solidFill>
                  <a:srgbClr val="000000"/>
                </a:solidFill>
                <a:effectLst/>
                <a:latin typeface="Times New Roman" panose="02020603050405020304" pitchFamily="18" charset="0"/>
                <a:cs typeface="Times New Roman" panose="02020603050405020304" pitchFamily="18" charset="0"/>
              </a:rPr>
              <a:t>	Time, Date, weather details and news are fetched from online using predefined URL.</a:t>
            </a:r>
          </a:p>
          <a:p>
            <a:endParaRPr lang="en-IN" dirty="0"/>
          </a:p>
        </p:txBody>
      </p:sp>
    </p:spTree>
    <p:extLst>
      <p:ext uri="{BB962C8B-B14F-4D97-AF65-F5344CB8AC3E}">
        <p14:creationId xmlns:p14="http://schemas.microsoft.com/office/powerpoint/2010/main" val="2092080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CFC7-EBEA-9D88-CF33-55180111856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SETUP</a:t>
            </a:r>
          </a:p>
        </p:txBody>
      </p:sp>
      <p:sp>
        <p:nvSpPr>
          <p:cNvPr id="3" name="Content Placeholder 2">
            <a:extLst>
              <a:ext uri="{FF2B5EF4-FFF2-40B4-BE49-F238E27FC236}">
                <a16:creationId xmlns:a16="http://schemas.microsoft.com/office/drawing/2014/main" id="{0C955C3F-33F3-0363-3280-006B11B02228}"/>
              </a:ext>
            </a:extLst>
          </p:cNvPr>
          <p:cNvSpPr>
            <a:spLocks noGrp="1"/>
          </p:cNvSpPr>
          <p:nvPr>
            <p:ph idx="1"/>
          </p:nvPr>
        </p:nvSpPr>
        <p:spPr/>
        <p:txBody>
          <a:bodyPr/>
          <a:lstStyle/>
          <a:p>
            <a:pPr marL="0" indent="0" algn="just">
              <a:lnSpc>
                <a:spcPct val="150000"/>
              </a:lnSpc>
              <a:spcAft>
                <a:spcPts val="1000"/>
              </a:spcAft>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External LCD monitor for display the process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Two way mirror(If required then readymade mirror is not available, so we need make the two way mirror from local glass making company)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0848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F9C7-9FDA-4DED-9545-5573380EB5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UI &amp; DESIGN</a:t>
            </a:r>
          </a:p>
        </p:txBody>
      </p:sp>
      <p:sp>
        <p:nvSpPr>
          <p:cNvPr id="3" name="Content Placeholder 2">
            <a:extLst>
              <a:ext uri="{FF2B5EF4-FFF2-40B4-BE49-F238E27FC236}">
                <a16:creationId xmlns:a16="http://schemas.microsoft.com/office/drawing/2014/main" id="{BB141ADD-6253-C392-E7AF-923B9C7FA587}"/>
              </a:ext>
            </a:extLst>
          </p:cNvPr>
          <p:cNvSpPr>
            <a:spLocks noGrp="1"/>
          </p:cNvSpPr>
          <p:nvPr>
            <p:ph idx="1"/>
          </p:nvPr>
        </p:nvSpPr>
        <p:spPr/>
        <p:txBody>
          <a:bodyPr/>
          <a:lstStyle/>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GUI will be desktop application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5315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BE85-8986-348D-C412-5796C2B7D03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SPECIFICATIONS</a:t>
            </a:r>
          </a:p>
        </p:txBody>
      </p:sp>
      <p:sp>
        <p:nvSpPr>
          <p:cNvPr id="3" name="Content Placeholder 2">
            <a:extLst>
              <a:ext uri="{FF2B5EF4-FFF2-40B4-BE49-F238E27FC236}">
                <a16:creationId xmlns:a16="http://schemas.microsoft.com/office/drawing/2014/main" id="{99D4E1C4-2AD0-179A-FEBE-8BD7CD7394B8}"/>
              </a:ext>
            </a:extLst>
          </p:cNvPr>
          <p:cNvSpPr>
            <a:spLocks noGrp="1"/>
          </p:cNvSpPr>
          <p:nvPr>
            <p:ph idx="1"/>
          </p:nvPr>
        </p:nvSpPr>
        <p:spPr/>
        <p:txBody>
          <a:bodyPr>
            <a:normAutofit lnSpcReduction="10000"/>
          </a:bodyPr>
          <a:lstStyle/>
          <a:p>
            <a:pPr marL="0" indent="0" algn="just">
              <a:lnSpc>
                <a:spcPct val="120000"/>
              </a:lnSpc>
              <a:spcAft>
                <a:spcPts val="1000"/>
              </a:spcAft>
              <a:buNone/>
            </a:pPr>
            <a:r>
              <a:rPr lang="en-US" u="sng" dirty="0">
                <a:effectLst/>
                <a:latin typeface="Times New Roman" panose="02020603050405020304" pitchFamily="18" charset="0"/>
                <a:ea typeface="Calibri" panose="020F0502020204030204" pitchFamily="34" charset="0"/>
                <a:cs typeface="Times New Roman" panose="02020603050405020304" pitchFamily="18" charset="0"/>
              </a:rPr>
              <a:t>Hardware Specification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533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Processor: i5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533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RAM: 8GB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533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Hard Disk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533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Mouse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533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Keyboard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097343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7032-FD0B-8F6A-10B9-114E56C34F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227289-95FC-427B-6BEB-A93CA48A2EFD}"/>
              </a:ext>
            </a:extLst>
          </p:cNvPr>
          <p:cNvSpPr>
            <a:spLocks noGrp="1"/>
          </p:cNvSpPr>
          <p:nvPr>
            <p:ph idx="1"/>
          </p:nvPr>
        </p:nvSpPr>
        <p:spPr/>
        <p:txBody>
          <a:bodyPr/>
          <a:lstStyle/>
          <a:p>
            <a:pPr marL="0" indent="0" algn="just">
              <a:lnSpc>
                <a:spcPct val="120000"/>
              </a:lnSpc>
              <a:spcAft>
                <a:spcPts val="1000"/>
              </a:spcAft>
              <a:buNone/>
            </a:pPr>
            <a:r>
              <a:rPr lang="en-US" sz="2800" u="sng" dirty="0">
                <a:effectLst/>
                <a:latin typeface="Times New Roman" panose="02020603050405020304" pitchFamily="18" charset="0"/>
                <a:ea typeface="Calibri" panose="020F0502020204030204" pitchFamily="34" charset="0"/>
                <a:cs typeface="Times New Roman" panose="02020603050405020304" pitchFamily="18" charset="0"/>
              </a:rPr>
              <a:t>Software Specification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533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Tool: Python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533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Python: version3</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533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Operating System: Windows 7 or later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80020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t="-33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A87-27E6-B513-7B5C-034EEBE983B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0E1206E-7A7E-92BC-27E2-7E26FD85F10C}"/>
              </a:ext>
            </a:extLst>
          </p:cNvPr>
          <p:cNvSpPr>
            <a:spLocks noGrp="1"/>
          </p:cNvSpPr>
          <p:nvPr>
            <p:ph idx="1"/>
          </p:nvPr>
        </p:nvSpPr>
        <p:spPr>
          <a:xfrm>
            <a:off x="838200" y="1690688"/>
            <a:ext cx="10515600" cy="4486275"/>
          </a:xfrm>
        </p:spPr>
        <p:txBody>
          <a:bodyPr>
            <a:normAutofit/>
          </a:bodyPr>
          <a:lstStyle/>
          <a:p>
            <a:pPr marL="0" indent="0">
              <a:buNone/>
            </a:pPr>
            <a:endParaRPr lang="en-IN" sz="2800" dirty="0"/>
          </a:p>
          <a:p>
            <a:pPr marL="0" indent="0">
              <a:buNone/>
            </a:pPr>
            <a:r>
              <a:rPr lang="en-IN" sz="2800" dirty="0"/>
              <a:t>[</a:t>
            </a:r>
            <a:r>
              <a:rPr lang="en-IN"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hlinkClick r:id="rId3"/>
              </a:rPr>
              <a:t>https://ieeexplore.ieee.org/document/9418408</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hlinkClick r:id="rId4"/>
              </a:rPr>
              <a:t>http://ijasret.com/VolumeArticles/FullTextPDF/394_5.IoT_BASED_SMART_MIRROR_USING_RASPBERRY_Pi_4.pdf</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a:t>
            </a:r>
            <a:r>
              <a:rPr lang="en-IN" b="0" i="0" dirty="0">
                <a:solidFill>
                  <a:srgbClr val="000000"/>
                </a:solidFill>
                <a:effectLst/>
                <a:latin typeface="Times New Roman" panose="02020603050405020304" pitchFamily="18" charset="0"/>
                <a:cs typeface="Times New Roman" panose="02020603050405020304" pitchFamily="18" charset="0"/>
              </a:rPr>
              <a:t> S. </a:t>
            </a:r>
            <a:r>
              <a:rPr lang="en-IN" b="0" i="0" dirty="0" err="1">
                <a:solidFill>
                  <a:srgbClr val="000000"/>
                </a:solidFill>
                <a:effectLst/>
                <a:latin typeface="Times New Roman" panose="02020603050405020304" pitchFamily="18" charset="0"/>
                <a:cs typeface="Times New Roman" panose="02020603050405020304" pitchFamily="18" charset="0"/>
              </a:rPr>
              <a:t>Athira</a:t>
            </a:r>
            <a:r>
              <a:rPr lang="en-IN" b="0" i="0" dirty="0">
                <a:solidFill>
                  <a:srgbClr val="000000"/>
                </a:solidFill>
                <a:effectLst/>
                <a:latin typeface="Times New Roman" panose="02020603050405020304" pitchFamily="18" charset="0"/>
                <a:cs typeface="Times New Roman" panose="02020603050405020304" pitchFamily="18" charset="0"/>
              </a:rPr>
              <a:t>, F. Francis, R. </a:t>
            </a:r>
            <a:r>
              <a:rPr lang="en-IN" b="0" i="0" dirty="0" err="1">
                <a:solidFill>
                  <a:srgbClr val="000000"/>
                </a:solidFill>
                <a:effectLst/>
                <a:latin typeface="Times New Roman" panose="02020603050405020304" pitchFamily="18" charset="0"/>
                <a:cs typeface="Times New Roman" panose="02020603050405020304" pitchFamily="18" charset="0"/>
              </a:rPr>
              <a:t>Raphel</a:t>
            </a:r>
            <a:r>
              <a:rPr lang="en-IN" b="0" i="0" dirty="0">
                <a:solidFill>
                  <a:srgbClr val="000000"/>
                </a:solidFill>
                <a:effectLst/>
                <a:latin typeface="Times New Roman" panose="02020603050405020304" pitchFamily="18" charset="0"/>
                <a:cs typeface="Times New Roman" panose="02020603050405020304" pitchFamily="18" charset="0"/>
              </a:rPr>
              <a:t>, N. S. Sachin, S. </a:t>
            </a:r>
            <a:r>
              <a:rPr lang="en-IN" b="0" i="0" dirty="0" err="1">
                <a:solidFill>
                  <a:srgbClr val="000000"/>
                </a:solidFill>
                <a:effectLst/>
                <a:latin typeface="Times New Roman" panose="02020603050405020304" pitchFamily="18" charset="0"/>
                <a:cs typeface="Times New Roman" panose="02020603050405020304" pitchFamily="18" charset="0"/>
              </a:rPr>
              <a:t>Porinchu</a:t>
            </a:r>
            <a:r>
              <a:rPr lang="en-IN" b="0" i="0" dirty="0">
                <a:solidFill>
                  <a:srgbClr val="000000"/>
                </a:solidFill>
                <a:effectLst/>
                <a:latin typeface="Times New Roman" panose="02020603050405020304" pitchFamily="18" charset="0"/>
                <a:cs typeface="Times New Roman" panose="02020603050405020304" pitchFamily="18" charset="0"/>
              </a:rPr>
              <a:t> and S. Francis, "Smart mirror: A novel framework for interactive display," 2016 International Conference on Circuit, Power and Computing Technologies (ICCPCT), Nagercoil, 2016</a:t>
            </a:r>
          </a:p>
          <a:p>
            <a:pPr marL="0" indent="0">
              <a:buNone/>
            </a:pPr>
            <a:r>
              <a:rPr lang="en-IN" dirty="0">
                <a:solidFill>
                  <a:srgbClr val="000000"/>
                </a:solidFill>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M. M. </a:t>
            </a:r>
            <a:r>
              <a:rPr lang="en-US" dirty="0" err="1">
                <a:latin typeface="Times New Roman" panose="02020603050405020304" pitchFamily="18" charset="0"/>
                <a:cs typeface="Times New Roman" panose="02020603050405020304" pitchFamily="18" charset="0"/>
              </a:rPr>
              <a:t>Yusri</a:t>
            </a:r>
            <a:r>
              <a:rPr lang="en-US" dirty="0">
                <a:latin typeface="Times New Roman" panose="02020603050405020304" pitchFamily="18" charset="0"/>
                <a:cs typeface="Times New Roman" panose="02020603050405020304" pitchFamily="18" charset="0"/>
              </a:rPr>
              <a:t> et al., "Smart mirror for smart life," 2017 6th ICT International Student Project Conference (ICT-ISPC), </a:t>
            </a:r>
            <a:r>
              <a:rPr lang="en-US" dirty="0" err="1">
                <a:latin typeface="Times New Roman" panose="02020603050405020304" pitchFamily="18" charset="0"/>
                <a:cs typeface="Times New Roman" panose="02020603050405020304" pitchFamily="18" charset="0"/>
              </a:rPr>
              <a:t>Skudai</a:t>
            </a:r>
            <a:r>
              <a:rPr lang="en-US" dirty="0">
                <a:latin typeface="Times New Roman" panose="02020603050405020304" pitchFamily="18" charset="0"/>
                <a:cs typeface="Times New Roman" panose="02020603050405020304" pitchFamily="18" charset="0"/>
              </a:rPr>
              <a:t>, 2017</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95152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D8F7-2129-5A23-4FB3-DAEA763783D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A24E9AD5-D871-16C4-1D49-9639704C7F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7800"/>
          <a:stretch/>
        </p:blipFill>
        <p:spPr>
          <a:xfrm>
            <a:off x="2915190" y="2413455"/>
            <a:ext cx="5801784" cy="3576799"/>
          </a:xfrm>
        </p:spPr>
      </p:pic>
    </p:spTree>
    <p:extLst>
      <p:ext uri="{BB962C8B-B14F-4D97-AF65-F5344CB8AC3E}">
        <p14:creationId xmlns:p14="http://schemas.microsoft.com/office/powerpoint/2010/main" val="10334789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CDF69-8C98-580F-9389-6394B4AB4683}"/>
              </a:ext>
            </a:extLst>
          </p:cNvPr>
          <p:cNvSpPr txBox="1"/>
          <p:nvPr/>
        </p:nvSpPr>
        <p:spPr>
          <a:xfrm>
            <a:off x="2976466" y="2425960"/>
            <a:ext cx="5178490" cy="830997"/>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        </a:t>
            </a:r>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40906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33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2598-DFD4-EE9D-4033-760B4132405F}"/>
              </a:ext>
            </a:extLst>
          </p:cNvPr>
          <p:cNvSpPr>
            <a:spLocks noGrp="1"/>
          </p:cNvSpPr>
          <p:nvPr>
            <p:ph type="title"/>
          </p:nvPr>
        </p:nvSpPr>
        <p:spPr>
          <a:xfrm>
            <a:off x="390331" y="402447"/>
            <a:ext cx="10515600" cy="1325563"/>
          </a:xfrm>
        </p:spPr>
        <p:txBody>
          <a:bodyPr/>
          <a:lstStyle/>
          <a:p>
            <a:r>
              <a:rPr lang="en-IN" b="1" dirty="0">
                <a:latin typeface="Times New Roman" panose="02020603050405020304" pitchFamily="18" charset="0"/>
                <a:cs typeface="Times New Roman" panose="02020603050405020304" pitchFamily="18" charset="0"/>
              </a:rPr>
              <a:t>RELEVANCE</a:t>
            </a:r>
          </a:p>
        </p:txBody>
      </p:sp>
      <p:sp>
        <p:nvSpPr>
          <p:cNvPr id="3" name="Content Placeholder 2">
            <a:extLst>
              <a:ext uri="{FF2B5EF4-FFF2-40B4-BE49-F238E27FC236}">
                <a16:creationId xmlns:a16="http://schemas.microsoft.com/office/drawing/2014/main" id="{AA71C980-99C1-8AD8-364F-ADC1A8C6DC3E}"/>
              </a:ext>
            </a:extLst>
          </p:cNvPr>
          <p:cNvSpPr>
            <a:spLocks noGrp="1"/>
          </p:cNvSpPr>
          <p:nvPr>
            <p:ph idx="1"/>
          </p:nvPr>
        </p:nvSpPr>
        <p:spPr/>
        <p:txBody>
          <a:bodyPr>
            <a:normAutofit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Smart Mirror is the technology that is introduced as a two-way mirror with an electronic display behind the glass as the world around us is constantly changing with the advancement of technologies . Smart Mirror is growing in popularity due to its interactive way in   communicating user with technology. Living with the advancement of science and technology requires us to keep moving towards faster and easier life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565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33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74FA-1DC5-18B1-5BDE-1579AD6F292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C39C2399-E36A-1342-CCAB-62772E55ED57}"/>
              </a:ext>
            </a:extLst>
          </p:cNvPr>
          <p:cNvSpPr>
            <a:spLocks noGrp="1"/>
          </p:cNvSpPr>
          <p:nvPr>
            <p:ph idx="1"/>
          </p:nvPr>
        </p:nvSpPr>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The smart mirror has been helpful people from various aspects which depends on the developer what are the objectives to be achieved as different kind of features can be included into the smart mirror. Nowadays, mirror will not only reveal whether you are the prettiest of them all. It will also inform about the time, date, weather, upcoming calendar appointment.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7892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t="-33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8900-8FDD-CD6A-87F2-96EA418E598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8B72203-F72B-1CB6-3956-666E3CAC1CC7}"/>
              </a:ext>
            </a:extLst>
          </p:cNvPr>
          <p:cNvSpPr>
            <a:spLocks noGrp="1"/>
          </p:cNvSpPr>
          <p:nvPr>
            <p:ph idx="1"/>
          </p:nvPr>
        </p:nvSpPr>
        <p:spPr/>
        <p:txBody>
          <a:bodyPr/>
          <a:lstStyle/>
          <a:p>
            <a:endParaRPr lang="en-GB"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GB" dirty="0">
                <a:effectLst/>
                <a:latin typeface="Times New Roman" panose="02020603050405020304" pitchFamily="18" charset="0"/>
                <a:ea typeface="SimSun" panose="02010600030101010101" pitchFamily="2" charset="-122"/>
                <a:cs typeface="Times New Roman" panose="02020603050405020304" pitchFamily="18" charset="0"/>
              </a:rPr>
              <a:t>To develop an smart mirror that can view the daily news and weather info using Python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09422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33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FA1D-9ED1-32F2-7D6E-866F44C7743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1E788BD-01A4-6CAA-8816-EB8EE2828504}"/>
              </a:ext>
            </a:extLst>
          </p:cNvPr>
          <p:cNvSpPr>
            <a:spLocks noGrp="1"/>
          </p:cNvSpPr>
          <p:nvPr>
            <p:ph idx="1"/>
          </p:nvPr>
        </p:nvSpPr>
        <p:spPr/>
        <p:txBody>
          <a:bodyPr/>
          <a:lstStyle/>
          <a:p>
            <a:pPr marL="0" indent="0">
              <a:buNone/>
            </a:pPr>
            <a:r>
              <a:rPr lang="en-US" b="0" i="0" dirty="0">
                <a:solidFill>
                  <a:srgbClr val="BDC1C6"/>
                </a:solidFill>
                <a:effectLst/>
                <a:latin typeface="arial" panose="020B0604020202020204" pitchFamily="34" charset="0"/>
              </a:rPr>
              <a:t> </a:t>
            </a:r>
          </a:p>
          <a:p>
            <a:pPr>
              <a:lnSpc>
                <a:spcPct val="150000"/>
              </a:lnSpc>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A mirror is a reflective surface that bounces off light, producing either a real image or a virtual image. </a:t>
            </a:r>
          </a:p>
          <a:p>
            <a:pPr>
              <a:lnSpc>
                <a:spcPct val="150000"/>
              </a:lnSpc>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When an object is placed in front of a mirror, the image of the same object is seen in the mirror.</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used for viewing our appearance.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6660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t="-33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87F8-C10D-2023-B9DC-496BAC1CAC63}"/>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828D8955-2261-8368-6187-2E666AD71288}"/>
              </a:ext>
            </a:extLst>
          </p:cNvPr>
          <p:cNvSpPr>
            <a:spLocks noGrp="1"/>
          </p:cNvSpPr>
          <p:nvPr>
            <p:ph idx="1"/>
          </p:nvPr>
        </p:nvSpPr>
        <p:spPr/>
        <p:txBody>
          <a:bodyPr/>
          <a:lstStyle/>
          <a:p>
            <a:pPr>
              <a:buFont typeface="Wingdings" panose="05000000000000000000" pitchFamily="2" charset="2"/>
              <a:buChar char="Ø"/>
            </a:pPr>
            <a:endParaRPr lang="en-IN" dirty="0"/>
          </a:p>
          <a:p>
            <a:pPr marL="0" indent="0">
              <a:buNone/>
            </a:pPr>
            <a:r>
              <a:rPr lang="en-IN" dirty="0">
                <a:latin typeface="Times New Roman" panose="02020603050405020304" pitchFamily="18" charset="0"/>
                <a:cs typeface="Times New Roman" panose="02020603050405020304" pitchFamily="18" charset="0"/>
              </a:rPr>
              <a:t> Smart mirror  also gives us, </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News Reports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Clock</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Weather </a:t>
            </a:r>
            <a:r>
              <a:rPr lang="en-IN" dirty="0" err="1">
                <a:latin typeface="Times New Roman" panose="02020603050405020304" pitchFamily="18" charset="0"/>
                <a:cs typeface="Times New Roman" panose="02020603050405020304" pitchFamily="18" charset="0"/>
              </a:rPr>
              <a:t>Details,Temperature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00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33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9215-560B-77B1-7684-B344E31790AC}"/>
              </a:ext>
            </a:extLst>
          </p:cNvPr>
          <p:cNvSpPr>
            <a:spLocks noGrp="1"/>
          </p:cNvSpPr>
          <p:nvPr>
            <p:ph type="title"/>
          </p:nvPr>
        </p:nvSpPr>
        <p:spPr>
          <a:xfrm flipV="1">
            <a:off x="838200" y="214603"/>
            <a:ext cx="9640078" cy="67180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5084131-F776-CCF1-1035-A149E515B5BC}"/>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			</a:t>
            </a:r>
            <a:r>
              <a:rPr lang="en-IN" sz="440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21497584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37F7-546C-E01B-366D-3B3D63788B12}"/>
              </a:ext>
            </a:extLst>
          </p:cNvPr>
          <p:cNvSpPr>
            <a:spLocks noGrp="1"/>
          </p:cNvSpPr>
          <p:nvPr>
            <p:ph type="title"/>
          </p:nvPr>
        </p:nvSpPr>
        <p:spPr>
          <a:xfrm>
            <a:off x="838200" y="365125"/>
            <a:ext cx="9425473" cy="885177"/>
          </a:xfrm>
        </p:spPr>
        <p:txBody>
          <a:bodyPr>
            <a:normAutofit fontScale="90000"/>
          </a:bodyPr>
          <a:lstStyle/>
          <a:p>
            <a:r>
              <a:rPr lang="en-US" sz="3100" b="1" u="sng" dirty="0">
                <a:effectLst/>
                <a:latin typeface="Times New Roman" panose="02020603050405020304" pitchFamily="18" charset="0"/>
                <a:ea typeface="Calibri" panose="020F0502020204030204" pitchFamily="34" charset="0"/>
                <a:cs typeface="Times New Roman" panose="02020603050405020304" pitchFamily="18" charset="0"/>
              </a:rPr>
              <a:t>1)News API for daily news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2EA4241-1FCC-42D9-F461-10E9FBDCDF05}"/>
              </a:ext>
            </a:extLst>
          </p:cNvPr>
          <p:cNvSpPr>
            <a:spLocks noGrp="1"/>
          </p:cNvSpPr>
          <p:nvPr>
            <p:ph idx="1"/>
          </p:nvPr>
        </p:nvSpPr>
        <p:spPr>
          <a:xfrm>
            <a:off x="838199" y="1138335"/>
            <a:ext cx="9556103" cy="5192919"/>
          </a:xfrm>
        </p:spPr>
        <p:txBody>
          <a:bodyPr>
            <a:normAutofit fontScale="55000" lnSpcReduction="20000"/>
          </a:bodyPr>
          <a:lstStyle/>
          <a:p>
            <a:pPr marL="342900" lvl="0" indent="-342900" algn="just">
              <a:lnSpc>
                <a:spcPct val="150000"/>
              </a:lnSpc>
              <a:spcAft>
                <a:spcPts val="1000"/>
              </a:spcAft>
              <a:buFont typeface="+mj-lt"/>
              <a:buAutoNum type="alphaUcParenR"/>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5100" dirty="0" err="1">
                <a:effectLst/>
                <a:latin typeface="Times New Roman" panose="02020603050405020304" pitchFamily="18" charset="0"/>
                <a:ea typeface="Calibri" panose="020F0502020204030204" pitchFamily="34" charset="0"/>
                <a:cs typeface="Times New Roman" panose="02020603050405020304" pitchFamily="18" charset="0"/>
              </a:rPr>
              <a:t>necessory</a:t>
            </a: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modules</a:t>
            </a:r>
            <a:endParaRPr lang="en-IN" sz="5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Setting up API for news extraction</a:t>
            </a:r>
            <a:endParaRPr lang="en-IN" sz="5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Setup python text to speech engine</a:t>
            </a:r>
            <a:endParaRPr lang="en-IN" sz="5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Extract news from news </a:t>
            </a:r>
            <a:r>
              <a:rPr lang="en-US" sz="5100" dirty="0" err="1">
                <a:effectLst/>
                <a:latin typeface="Times New Roman" panose="02020603050405020304" pitchFamily="18" charset="0"/>
                <a:ea typeface="Calibri" panose="020F0502020204030204" pitchFamily="34" charset="0"/>
                <a:cs typeface="Times New Roman" panose="02020603050405020304" pitchFamily="18" charset="0"/>
              </a:rPr>
              <a:t>api</a:t>
            </a: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 website using python</a:t>
            </a:r>
            <a:endParaRPr lang="en-IN" sz="5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Read heading and content</a:t>
            </a:r>
            <a:endParaRPr lang="en-IN" sz="5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sz="5100" dirty="0">
                <a:effectLst/>
                <a:latin typeface="Times New Roman" panose="02020603050405020304" pitchFamily="18" charset="0"/>
                <a:ea typeface="Calibri" panose="020F0502020204030204" pitchFamily="34" charset="0"/>
                <a:cs typeface="Times New Roman" panose="02020603050405020304" pitchFamily="18" charset="0"/>
              </a:rPr>
              <a:t>Display on GUI</a:t>
            </a:r>
            <a:endParaRPr lang="en-IN" sz="5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4961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BB7B-D9A3-5B5E-389B-A08A6F4873D9}"/>
              </a:ext>
            </a:extLst>
          </p:cNvPr>
          <p:cNvSpPr>
            <a:spLocks noGrp="1"/>
          </p:cNvSpPr>
          <p:nvPr>
            <p:ph type="title"/>
          </p:nvPr>
        </p:nvSpPr>
        <p:spPr/>
        <p:txBody>
          <a:bodyPr>
            <a:normAutofit/>
          </a:bodyPr>
          <a:lstStyle/>
          <a:p>
            <a:r>
              <a:rPr lang="en-US" sz="3100" b="1" u="sng" dirty="0">
                <a:effectLst/>
                <a:latin typeface="Times New Roman" panose="02020603050405020304" pitchFamily="18" charset="0"/>
                <a:ea typeface="Calibri" panose="020F0502020204030204" pitchFamily="34" charset="0"/>
                <a:cs typeface="Times New Roman" panose="02020603050405020304" pitchFamily="18" charset="0"/>
              </a:rPr>
              <a:t>2)Weather API for temperature and weather info</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BFACCD7-A8A9-F6AC-C8A5-C74E0C0815BE}"/>
              </a:ext>
            </a:extLst>
          </p:cNvPr>
          <p:cNvSpPr>
            <a:spLocks noGrp="1"/>
          </p:cNvSpPr>
          <p:nvPr>
            <p:ph idx="1"/>
          </p:nvPr>
        </p:nvSpPr>
        <p:spPr>
          <a:xfrm>
            <a:off x="749030" y="1690688"/>
            <a:ext cx="10121133" cy="4486275"/>
          </a:xfrm>
        </p:spPr>
        <p:txBody>
          <a:bodyPr>
            <a:normAutofit/>
          </a:bodyPr>
          <a:lstStyle/>
          <a:p>
            <a:pPr marL="0" indent="0" algn="just">
              <a:lnSpc>
                <a:spcPct val="150000"/>
              </a:lnSpc>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Setting up weather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api</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Add current location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Extract weather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lphaUcParenR"/>
            </a:pPr>
            <a:r>
              <a:rPr lang="en-US" dirty="0">
                <a:effectLst/>
                <a:latin typeface="Times New Roman" panose="02020603050405020304" pitchFamily="18" charset="0"/>
                <a:ea typeface="Calibri" panose="020F0502020204030204" pitchFamily="34" charset="0"/>
                <a:cs typeface="Times New Roman" panose="02020603050405020304" pitchFamily="18" charset="0"/>
              </a:rPr>
              <a:t>Show result in GUI</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1000"/>
              </a:spcAft>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891740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583</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Calibri</vt:lpstr>
      <vt:lpstr>Calibri Light</vt:lpstr>
      <vt:lpstr>Times New Roman</vt:lpstr>
      <vt:lpstr>Wingdings</vt:lpstr>
      <vt:lpstr>Office Theme</vt:lpstr>
      <vt:lpstr>SMART MIRROR</vt:lpstr>
      <vt:lpstr>RELEVANCE</vt:lpstr>
      <vt:lpstr>DESCRIPTION</vt:lpstr>
      <vt:lpstr>OBJECTIVE</vt:lpstr>
      <vt:lpstr>EXISTING SYSTEM</vt:lpstr>
      <vt:lpstr>PROPOSED SYSTEM</vt:lpstr>
      <vt:lpstr>PowerPoint Presentation</vt:lpstr>
      <vt:lpstr>1)News API for daily news </vt:lpstr>
      <vt:lpstr>2)Weather API for temperature and weather info </vt:lpstr>
      <vt:lpstr>METHODOLOGY</vt:lpstr>
      <vt:lpstr>SETUP</vt:lpstr>
      <vt:lpstr>UI &amp; DESIGN</vt:lpstr>
      <vt:lpstr>SPECIFICATIONS</vt:lpstr>
      <vt:lpstr>PowerPoint Presentation</vt:lpstr>
      <vt:lpstr>REFERENCES</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MIRROR</dc:title>
  <dc:creator>akshayakr2000@gmail.com</dc:creator>
  <cp:lastModifiedBy>akshayakr2000@gmail.com</cp:lastModifiedBy>
  <cp:revision>22</cp:revision>
  <dcterms:created xsi:type="dcterms:W3CDTF">2023-02-27T16:09:44Z</dcterms:created>
  <dcterms:modified xsi:type="dcterms:W3CDTF">2023-03-15T08:26:51Z</dcterms:modified>
</cp:coreProperties>
</file>