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4" r:id="rId7"/>
    <p:sldId id="265" r:id="rId8"/>
    <p:sldId id="266" r:id="rId9"/>
    <p:sldId id="26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668" y="-2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ADE21E8-FD9E-4A1A-8B2D-4486CDD67087}" type="datetimeFigureOut">
              <a:rPr lang="en-IN" smtClean="0"/>
              <a:t>27-09-2025</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8B686A6D-9C47-46E8-9BAE-0A16A7E7D382}" type="slidenum">
              <a:rPr lang="en-IN" smtClean="0"/>
              <a:t>‹#›</a:t>
            </a:fld>
            <a:endParaRPr lang="en-IN"/>
          </a:p>
        </p:txBody>
      </p:sp>
    </p:spTree>
    <p:extLst>
      <p:ext uri="{BB962C8B-B14F-4D97-AF65-F5344CB8AC3E}">
        <p14:creationId xmlns:p14="http://schemas.microsoft.com/office/powerpoint/2010/main" val="290821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DE21E8-FD9E-4A1A-8B2D-4486CDD67087}" type="datetimeFigureOut">
              <a:rPr lang="en-IN" smtClean="0"/>
              <a:t>27-09-2025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86A6D-9C47-46E8-9BAE-0A16A7E7D382}" type="slidenum">
              <a:rPr lang="en-IN" smtClean="0"/>
              <a:t>‹#›</a:t>
            </a:fld>
            <a:endParaRPr lang="en-IN"/>
          </a:p>
        </p:txBody>
      </p:sp>
    </p:spTree>
    <p:extLst>
      <p:ext uri="{BB962C8B-B14F-4D97-AF65-F5344CB8AC3E}">
        <p14:creationId xmlns:p14="http://schemas.microsoft.com/office/powerpoint/2010/main" val="252849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DE21E8-FD9E-4A1A-8B2D-4486CDD67087}" type="datetimeFigureOut">
              <a:rPr lang="en-IN" smtClean="0"/>
              <a:t>27-09-2025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86A6D-9C47-46E8-9BAE-0A16A7E7D382}" type="slidenum">
              <a:rPr lang="en-IN" smtClean="0"/>
              <a:t>‹#›</a:t>
            </a:fld>
            <a:endParaRPr lang="en-IN"/>
          </a:p>
        </p:txBody>
      </p:sp>
    </p:spTree>
    <p:extLst>
      <p:ext uri="{BB962C8B-B14F-4D97-AF65-F5344CB8AC3E}">
        <p14:creationId xmlns:p14="http://schemas.microsoft.com/office/powerpoint/2010/main" val="712469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DE21E8-FD9E-4A1A-8B2D-4486CDD67087}" type="datetimeFigureOut">
              <a:rPr lang="en-IN" smtClean="0"/>
              <a:t>27-09-2025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86A6D-9C47-46E8-9BAE-0A16A7E7D382}" type="slidenum">
              <a:rPr lang="en-IN" smtClean="0"/>
              <a:t>‹#›</a:t>
            </a:fld>
            <a:endParaRPr lang="en-IN"/>
          </a:p>
        </p:txBody>
      </p:sp>
    </p:spTree>
    <p:extLst>
      <p:ext uri="{BB962C8B-B14F-4D97-AF65-F5344CB8AC3E}">
        <p14:creationId xmlns:p14="http://schemas.microsoft.com/office/powerpoint/2010/main" val="3034962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DE21E8-FD9E-4A1A-8B2D-4486CDD67087}" type="datetimeFigureOut">
              <a:rPr lang="en-IN" smtClean="0"/>
              <a:t>27-09-2025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86A6D-9C47-46E8-9BAE-0A16A7E7D382}" type="slidenum">
              <a:rPr lang="en-IN" smtClean="0"/>
              <a:t>‹#›</a:t>
            </a:fld>
            <a:endParaRPr lang="en-IN"/>
          </a:p>
        </p:txBody>
      </p:sp>
    </p:spTree>
    <p:extLst>
      <p:ext uri="{BB962C8B-B14F-4D97-AF65-F5344CB8AC3E}">
        <p14:creationId xmlns:p14="http://schemas.microsoft.com/office/powerpoint/2010/main" val="626208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DE21E8-FD9E-4A1A-8B2D-4486CDD67087}" type="datetimeFigureOut">
              <a:rPr lang="en-IN" smtClean="0"/>
              <a:t>27-09-2025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686A6D-9C47-46E8-9BAE-0A16A7E7D382}" type="slidenum">
              <a:rPr lang="en-IN" smtClean="0"/>
              <a:t>‹#›</a:t>
            </a:fld>
            <a:endParaRPr lang="en-IN"/>
          </a:p>
        </p:txBody>
      </p:sp>
    </p:spTree>
    <p:extLst>
      <p:ext uri="{BB962C8B-B14F-4D97-AF65-F5344CB8AC3E}">
        <p14:creationId xmlns:p14="http://schemas.microsoft.com/office/powerpoint/2010/main" val="3884126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DE21E8-FD9E-4A1A-8B2D-4486CDD67087}" type="datetimeFigureOut">
              <a:rPr lang="en-IN" smtClean="0"/>
              <a:t>27-09-2025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686A6D-9C47-46E8-9BAE-0A16A7E7D382}" type="slidenum">
              <a:rPr lang="en-IN" smtClean="0"/>
              <a:t>‹#›</a:t>
            </a:fld>
            <a:endParaRPr lang="en-IN"/>
          </a:p>
        </p:txBody>
      </p:sp>
    </p:spTree>
    <p:extLst>
      <p:ext uri="{BB962C8B-B14F-4D97-AF65-F5344CB8AC3E}">
        <p14:creationId xmlns:p14="http://schemas.microsoft.com/office/powerpoint/2010/main" val="3196577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DE21E8-FD9E-4A1A-8B2D-4486CDD67087}" type="datetimeFigureOut">
              <a:rPr lang="en-IN" smtClean="0"/>
              <a:t>27-09-2025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686A6D-9C47-46E8-9BAE-0A16A7E7D382}" type="slidenum">
              <a:rPr lang="en-IN" smtClean="0"/>
              <a:t>‹#›</a:t>
            </a:fld>
            <a:endParaRPr lang="en-IN"/>
          </a:p>
        </p:txBody>
      </p:sp>
    </p:spTree>
    <p:extLst>
      <p:ext uri="{BB962C8B-B14F-4D97-AF65-F5344CB8AC3E}">
        <p14:creationId xmlns:p14="http://schemas.microsoft.com/office/powerpoint/2010/main" val="2267019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DE21E8-FD9E-4A1A-8B2D-4486CDD67087}" type="datetimeFigureOut">
              <a:rPr lang="en-IN" smtClean="0"/>
              <a:t>27-09-2025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686A6D-9C47-46E8-9BAE-0A16A7E7D382}" type="slidenum">
              <a:rPr lang="en-IN" smtClean="0"/>
              <a:t>‹#›</a:t>
            </a:fld>
            <a:endParaRPr lang="en-IN"/>
          </a:p>
        </p:txBody>
      </p:sp>
    </p:spTree>
    <p:extLst>
      <p:ext uri="{BB962C8B-B14F-4D97-AF65-F5344CB8AC3E}">
        <p14:creationId xmlns:p14="http://schemas.microsoft.com/office/powerpoint/2010/main" val="3754940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8ADE21E8-FD9E-4A1A-8B2D-4486CDD67087}" type="datetimeFigureOut">
              <a:rPr lang="en-IN" smtClean="0"/>
              <a:t>27-09-2025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8B686A6D-9C47-46E8-9BAE-0A16A7E7D382}" type="slidenum">
              <a:rPr lang="en-IN" smtClean="0"/>
              <a:t>‹#›</a:t>
            </a:fld>
            <a:endParaRPr lang="en-IN"/>
          </a:p>
        </p:txBody>
      </p:sp>
    </p:spTree>
    <p:extLst>
      <p:ext uri="{BB962C8B-B14F-4D97-AF65-F5344CB8AC3E}">
        <p14:creationId xmlns:p14="http://schemas.microsoft.com/office/powerpoint/2010/main" val="2907624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ADE21E8-FD9E-4A1A-8B2D-4486CDD67087}" type="datetimeFigureOut">
              <a:rPr lang="en-IN" smtClean="0"/>
              <a:t>27-09-2025</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8B686A6D-9C47-46E8-9BAE-0A16A7E7D382}" type="slidenum">
              <a:rPr lang="en-IN" smtClean="0"/>
              <a:t>‹#›</a:t>
            </a:fld>
            <a:endParaRPr lang="en-IN"/>
          </a:p>
        </p:txBody>
      </p:sp>
    </p:spTree>
    <p:extLst>
      <p:ext uri="{BB962C8B-B14F-4D97-AF65-F5344CB8AC3E}">
        <p14:creationId xmlns:p14="http://schemas.microsoft.com/office/powerpoint/2010/main" val="7668656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ADE21E8-FD9E-4A1A-8B2D-4486CDD67087}" type="datetimeFigureOut">
              <a:rPr lang="en-IN" smtClean="0"/>
              <a:t>27-09-2025</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8B686A6D-9C47-46E8-9BAE-0A16A7E7D382}" type="slidenum">
              <a:rPr lang="en-IN" smtClean="0"/>
              <a:t>‹#›</a:t>
            </a:fld>
            <a:endParaRPr lang="en-IN"/>
          </a:p>
        </p:txBody>
      </p:sp>
    </p:spTree>
    <p:extLst>
      <p:ext uri="{BB962C8B-B14F-4D97-AF65-F5344CB8AC3E}">
        <p14:creationId xmlns:p14="http://schemas.microsoft.com/office/powerpoint/2010/main" val="2009930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makshaya2704@gmail.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D3B0-AB39-E128-A378-29C936C54440}"/>
              </a:ext>
            </a:extLst>
          </p:cNvPr>
          <p:cNvSpPr>
            <a:spLocks noGrp="1"/>
          </p:cNvSpPr>
          <p:nvPr>
            <p:ph type="ctrTitle"/>
          </p:nvPr>
        </p:nvSpPr>
        <p:spPr>
          <a:xfrm>
            <a:off x="667512" y="892627"/>
            <a:ext cx="10782300" cy="2305353"/>
          </a:xfrm>
        </p:spPr>
        <p:txBody>
          <a:bodyPr/>
          <a:lstStyle/>
          <a:p>
            <a:r>
              <a:rPr lang="en-IN" dirty="0">
                <a:solidFill>
                  <a:schemeClr val="tx1"/>
                </a:solidFill>
                <a:latin typeface="Agency FB" panose="020B0503020202020204" pitchFamily="34" charset="0"/>
              </a:rPr>
              <a:t>Netflix User Behaviour Dataset Analysis Using Py Spark</a:t>
            </a:r>
          </a:p>
        </p:txBody>
      </p:sp>
      <p:sp>
        <p:nvSpPr>
          <p:cNvPr id="3" name="Subtitle 2">
            <a:extLst>
              <a:ext uri="{FF2B5EF4-FFF2-40B4-BE49-F238E27FC236}">
                <a16:creationId xmlns:a16="http://schemas.microsoft.com/office/drawing/2014/main" id="{1BB5BDCA-74D9-105A-D780-2CEC6EDF16E7}"/>
              </a:ext>
            </a:extLst>
          </p:cNvPr>
          <p:cNvSpPr>
            <a:spLocks noGrp="1"/>
          </p:cNvSpPr>
          <p:nvPr>
            <p:ph type="subTitle" idx="1"/>
          </p:nvPr>
        </p:nvSpPr>
        <p:spPr>
          <a:xfrm>
            <a:off x="667512" y="4206876"/>
            <a:ext cx="9228201" cy="2255666"/>
          </a:xfrm>
        </p:spPr>
        <p:txBody>
          <a:bodyPr>
            <a:noAutofit/>
          </a:bodyPr>
          <a:lstStyle/>
          <a:p>
            <a:r>
              <a:rPr lang="en-IN" sz="2000" b="1" dirty="0">
                <a:latin typeface="Agency FB" panose="020B0503020202020204" pitchFamily="34" charset="0"/>
              </a:rPr>
              <a:t>Name: M. Akshaya</a:t>
            </a:r>
          </a:p>
          <a:p>
            <a:r>
              <a:rPr lang="en-IN" sz="2000" b="1" dirty="0">
                <a:latin typeface="Agency FB" panose="020B0503020202020204" pitchFamily="34" charset="0"/>
              </a:rPr>
              <a:t>Roll No: 2211CS010649 (S1)</a:t>
            </a:r>
          </a:p>
          <a:p>
            <a:r>
              <a:rPr lang="en-IN" sz="2000" b="1" dirty="0">
                <a:latin typeface="Agency FB" panose="020B0503020202020204" pitchFamily="34" charset="0"/>
              </a:rPr>
              <a:t>Dataset: Netflix User Behaviour Dataset (Kaggle)</a:t>
            </a:r>
          </a:p>
          <a:p>
            <a:r>
              <a:rPr lang="en-IN" sz="2000" b="1" dirty="0">
                <a:latin typeface="Agency FB" panose="020B0503020202020204" pitchFamily="34" charset="0"/>
              </a:rPr>
              <a:t>Email: </a:t>
            </a:r>
            <a:r>
              <a:rPr lang="en-IN" sz="2000" b="1" dirty="0">
                <a:latin typeface="Agency FB" panose="020B0503020202020204" pitchFamily="34" charset="0"/>
                <a:hlinkClick r:id="rId2">
                  <a:extLst>
                    <a:ext uri="{A12FA001-AC4F-418D-AE19-62706E023703}">
                      <ahyp:hlinkClr xmlns:ahyp="http://schemas.microsoft.com/office/drawing/2018/hyperlinkcolor" val="tx"/>
                    </a:ext>
                  </a:extLst>
                </a:hlinkClick>
              </a:rPr>
              <a:t>makshaya2704@gmail.com</a:t>
            </a:r>
            <a:endParaRPr lang="en-IN" sz="2000" b="1" dirty="0">
              <a:latin typeface="Agency FB" panose="020B0503020202020204" pitchFamily="34" charset="0"/>
            </a:endParaRPr>
          </a:p>
          <a:p>
            <a:r>
              <a:rPr lang="en-IN" sz="2000" b="1" dirty="0">
                <a:latin typeface="Agency FB" panose="020B0503020202020204" pitchFamily="34" charset="0"/>
              </a:rPr>
              <a:t>Linked In: www.linkedin.com/in/meka-akshaya</a:t>
            </a:r>
          </a:p>
        </p:txBody>
      </p:sp>
      <p:pic>
        <p:nvPicPr>
          <p:cNvPr id="1028" name="Picture 4">
            <a:extLst>
              <a:ext uri="{FF2B5EF4-FFF2-40B4-BE49-F238E27FC236}">
                <a16:creationId xmlns:a16="http://schemas.microsoft.com/office/drawing/2014/main" id="{42726FC9-D04E-A5CB-D27E-B3EA5EDF7488}"/>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6636537" y="3695149"/>
            <a:ext cx="4887951" cy="2270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545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E7329B-38EC-B4B3-9EEF-F5B54DB5523A}"/>
              </a:ext>
            </a:extLst>
          </p:cNvPr>
          <p:cNvSpPr>
            <a:spLocks noGrp="1"/>
          </p:cNvSpPr>
          <p:nvPr>
            <p:ph idx="1"/>
          </p:nvPr>
        </p:nvSpPr>
        <p:spPr>
          <a:xfrm>
            <a:off x="435804" y="1750742"/>
            <a:ext cx="6692293" cy="4248615"/>
          </a:xfrm>
        </p:spPr>
        <p:txBody>
          <a:bodyPr>
            <a:normAutofit/>
          </a:bodyPr>
          <a:lstStyle/>
          <a:p>
            <a:pPr algn="just"/>
            <a:r>
              <a:rPr lang="en-US" dirty="0">
                <a:latin typeface="Agency FB" panose="020B0503020202020204" pitchFamily="34" charset="0"/>
              </a:rPr>
              <a:t>Netflix generates massive amounts of user data every second from viewing history, searches, ratings, and interactions. By applying Big Data Analytics, this data is collected, processed, and analyzed to understand user behavior, improve personalized recommendations, enhance user experience, and strengthen retention strategies.</a:t>
            </a:r>
            <a:endParaRPr lang="en-IN" dirty="0">
              <a:latin typeface="Agency FB" panose="020B0503020202020204" pitchFamily="34" charset="0"/>
            </a:endParaRPr>
          </a:p>
        </p:txBody>
      </p:sp>
      <p:sp>
        <p:nvSpPr>
          <p:cNvPr id="5" name="Title 1">
            <a:extLst>
              <a:ext uri="{FF2B5EF4-FFF2-40B4-BE49-F238E27FC236}">
                <a16:creationId xmlns:a16="http://schemas.microsoft.com/office/drawing/2014/main" id="{CC795C4A-05E0-5EF0-105F-3E82CB03FA53}"/>
              </a:ext>
            </a:extLst>
          </p:cNvPr>
          <p:cNvSpPr txBox="1">
            <a:spLocks/>
          </p:cNvSpPr>
          <p:nvPr/>
        </p:nvSpPr>
        <p:spPr>
          <a:xfrm>
            <a:off x="547316" y="542282"/>
            <a:ext cx="6692293" cy="110344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000" kern="1200" spc="-120" baseline="0">
                <a:solidFill>
                  <a:srgbClr val="FFFFFF"/>
                </a:solidFill>
                <a:latin typeface="+mj-lt"/>
                <a:ea typeface="+mj-ea"/>
                <a:cs typeface="+mj-cs"/>
              </a:defRPr>
            </a:lvl1pPr>
          </a:lstStyle>
          <a:p>
            <a:r>
              <a:rPr lang="en-IN" dirty="0">
                <a:solidFill>
                  <a:schemeClr val="tx1"/>
                </a:solidFill>
                <a:latin typeface="Agency FB" panose="020B0503020202020204" pitchFamily="34" charset="0"/>
              </a:rPr>
              <a:t>Introduction</a:t>
            </a:r>
          </a:p>
        </p:txBody>
      </p:sp>
      <p:pic>
        <p:nvPicPr>
          <p:cNvPr id="2052" name="Picture 4" descr="Free Netflix Logo Icon">
            <a:extLst>
              <a:ext uri="{FF2B5EF4-FFF2-40B4-BE49-F238E27FC236}">
                <a16:creationId xmlns:a16="http://schemas.microsoft.com/office/drawing/2014/main" id="{C2B97185-94D6-B54B-57CE-E485237A9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0637" y="1951463"/>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1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9B77-939E-3B95-8A2A-26DD35D2A884}"/>
              </a:ext>
            </a:extLst>
          </p:cNvPr>
          <p:cNvSpPr>
            <a:spLocks noGrp="1"/>
          </p:cNvSpPr>
          <p:nvPr>
            <p:ph type="title"/>
          </p:nvPr>
        </p:nvSpPr>
        <p:spPr>
          <a:xfrm>
            <a:off x="676656" y="400173"/>
            <a:ext cx="10370633" cy="1276785"/>
          </a:xfrm>
        </p:spPr>
        <p:txBody>
          <a:bodyPr>
            <a:normAutofit/>
          </a:bodyPr>
          <a:lstStyle/>
          <a:p>
            <a:r>
              <a:rPr lang="en-US" sz="4000" dirty="0">
                <a:latin typeface="Agency FB" panose="020B0503020202020204" pitchFamily="34" charset="0"/>
              </a:rPr>
              <a:t>Initial Analysis of the Dataset</a:t>
            </a:r>
            <a:endParaRPr lang="en-IN" sz="4000" dirty="0">
              <a:latin typeface="Agency FB" panose="020B0503020202020204" pitchFamily="34" charset="0"/>
            </a:endParaRPr>
          </a:p>
        </p:txBody>
      </p:sp>
      <p:sp>
        <p:nvSpPr>
          <p:cNvPr id="4" name="Rectangle 3">
            <a:extLst>
              <a:ext uri="{FF2B5EF4-FFF2-40B4-BE49-F238E27FC236}">
                <a16:creationId xmlns:a16="http://schemas.microsoft.com/office/drawing/2014/main" id="{9DA3429F-A5AC-6990-CDE0-AA6D70339729}"/>
              </a:ext>
            </a:extLst>
          </p:cNvPr>
          <p:cNvSpPr/>
          <p:nvPr/>
        </p:nvSpPr>
        <p:spPr>
          <a:xfrm>
            <a:off x="153984" y="0"/>
            <a:ext cx="450927"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3165D64-0198-422A-B13F-5B7F46E7659B}"/>
              </a:ext>
            </a:extLst>
          </p:cNvPr>
          <p:cNvSpPr/>
          <p:nvPr/>
        </p:nvSpPr>
        <p:spPr>
          <a:xfrm rot="19860024">
            <a:off x="6727755" y="6152170"/>
            <a:ext cx="9158868" cy="41259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4D145DDE-3756-FA8A-C559-96BF860AD262}"/>
              </a:ext>
            </a:extLst>
          </p:cNvPr>
          <p:cNvSpPr/>
          <p:nvPr/>
        </p:nvSpPr>
        <p:spPr>
          <a:xfrm rot="5400000">
            <a:off x="7200353" y="4073655"/>
            <a:ext cx="9158868" cy="41259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1">
            <a:extLst>
              <a:ext uri="{FF2B5EF4-FFF2-40B4-BE49-F238E27FC236}">
                <a16:creationId xmlns:a16="http://schemas.microsoft.com/office/drawing/2014/main" id="{EFEF726A-1604-BEFB-BDE1-0254355D81DE}"/>
              </a:ext>
            </a:extLst>
          </p:cNvPr>
          <p:cNvSpPr>
            <a:spLocks noGrp="1" noChangeArrowheads="1"/>
          </p:cNvSpPr>
          <p:nvPr>
            <p:ph idx="1"/>
          </p:nvPr>
        </p:nvSpPr>
        <p:spPr bwMode="auto">
          <a:xfrm>
            <a:off x="676656" y="1510766"/>
            <a:ext cx="1000621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gency FB" panose="020B0503020202020204" pitchFamily="34" charset="0"/>
              </a:rPr>
              <a:t>Dataset Size:</a:t>
            </a:r>
            <a:r>
              <a:rPr kumimoji="0" lang="en-US" altLang="en-US" sz="3200" b="0" i="0" u="none" strike="noStrike" cap="none" normalizeH="0" baseline="0" dirty="0">
                <a:ln>
                  <a:noFill/>
                </a:ln>
                <a:solidFill>
                  <a:schemeClr val="tx1"/>
                </a:solidFill>
                <a:effectLst/>
                <a:latin typeface="Agency FB" panose="020B0503020202020204" pitchFamily="34" charset="0"/>
              </a:rPr>
              <a:t> 10,300 users, 14 main columns including demographics, subscription details, and activity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gency FB" panose="020B0503020202020204" pitchFamily="34" charset="0"/>
              </a:rPr>
              <a:t>Key Columns:</a:t>
            </a:r>
            <a:r>
              <a:rPr kumimoji="0" lang="en-US" altLang="en-US" sz="3200" b="0" i="0" u="none" strike="noStrike" cap="none" normalizeH="0" baseline="0" dirty="0">
                <a:ln>
                  <a:noFill/>
                </a:ln>
                <a:solidFill>
                  <a:schemeClr val="tx1"/>
                </a:solidFill>
                <a:effectLst/>
                <a:latin typeface="Agency FB" panose="020B0503020202020204" pitchFamily="34" charset="0"/>
              </a:rPr>
              <a:t> Age, Gender, Country, Subscription Plan, Monthly Spend, Device, Household Size.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gency FB" panose="020B0503020202020204" pitchFamily="34" charset="0"/>
              </a:rPr>
              <a:t>Missing Values:</a:t>
            </a:r>
            <a:r>
              <a:rPr kumimoji="0" lang="en-US" altLang="en-US" sz="3200" b="0" i="0" u="none" strike="noStrike" cap="none" normalizeH="0" baseline="0" dirty="0">
                <a:ln>
                  <a:noFill/>
                </a:ln>
                <a:solidFill>
                  <a:schemeClr val="tx1"/>
                </a:solidFill>
                <a:effectLst/>
                <a:latin typeface="Agency FB" panose="020B0503020202020204" pitchFamily="34" charset="0"/>
              </a:rPr>
              <a:t> Some missing entries in age, </a:t>
            </a:r>
            <a:r>
              <a:rPr kumimoji="0" lang="en-US" altLang="en-US" sz="3200" b="0" i="0" u="none" strike="noStrike" cap="none" normalizeH="0" baseline="0" dirty="0" err="1">
                <a:ln>
                  <a:noFill/>
                </a:ln>
                <a:solidFill>
                  <a:schemeClr val="tx1"/>
                </a:solidFill>
                <a:effectLst/>
                <a:latin typeface="Agency FB" panose="020B0503020202020204" pitchFamily="34" charset="0"/>
              </a:rPr>
              <a:t>monthly_spend</a:t>
            </a:r>
            <a:r>
              <a:rPr kumimoji="0" lang="en-US" altLang="en-US" sz="3200" b="0" i="0" u="none" strike="noStrike" cap="none" normalizeH="0" baseline="0" dirty="0">
                <a:ln>
                  <a:noFill/>
                </a:ln>
                <a:solidFill>
                  <a:schemeClr val="tx1"/>
                </a:solidFill>
                <a:effectLst/>
                <a:latin typeface="Agency FB" panose="020B0503020202020204" pitchFamily="34" charset="0"/>
              </a:rPr>
              <a:t>, and gender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gency FB" panose="020B0503020202020204" pitchFamily="34" charset="0"/>
              </a:rPr>
              <a:t>Duplicates:</a:t>
            </a:r>
            <a:r>
              <a:rPr kumimoji="0" lang="en-US" altLang="en-US" sz="3200" b="0" i="0" u="none" strike="noStrike" cap="none" normalizeH="0" baseline="0" dirty="0">
                <a:ln>
                  <a:noFill/>
                </a:ln>
                <a:solidFill>
                  <a:schemeClr val="tx1"/>
                </a:solidFill>
                <a:effectLst/>
                <a:latin typeface="Agency FB" panose="020B0503020202020204" pitchFamily="34" charset="0"/>
              </a:rPr>
              <a:t> A few duplicate user entries were found in name/email.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gency FB" panose="020B0503020202020204" pitchFamily="34" charset="0"/>
              </a:rPr>
              <a:t>Outliers:</a:t>
            </a:r>
            <a:r>
              <a:rPr kumimoji="0" lang="en-US" altLang="en-US" sz="3200" b="0" i="0" u="none" strike="noStrike" cap="none" normalizeH="0" baseline="0" dirty="0">
                <a:ln>
                  <a:noFill/>
                </a:ln>
                <a:solidFill>
                  <a:schemeClr val="tx1"/>
                </a:solidFill>
                <a:effectLst/>
                <a:latin typeface="Agency FB" panose="020B0503020202020204" pitchFamily="34" charset="0"/>
              </a:rPr>
              <a:t> Detected in age (very young/very old users) and </a:t>
            </a:r>
            <a:r>
              <a:rPr kumimoji="0" lang="en-US" altLang="en-US" sz="3200" b="0" i="0" u="none" strike="noStrike" cap="none" normalizeH="0" baseline="0" dirty="0" err="1">
                <a:ln>
                  <a:noFill/>
                </a:ln>
                <a:solidFill>
                  <a:schemeClr val="tx1"/>
                </a:solidFill>
                <a:effectLst/>
                <a:latin typeface="Agency FB" panose="020B0503020202020204" pitchFamily="34" charset="0"/>
              </a:rPr>
              <a:t>monthly_spend</a:t>
            </a:r>
            <a:r>
              <a:rPr kumimoji="0" lang="en-US" altLang="en-US" sz="3200" b="0" i="0" u="none" strike="noStrike" cap="none" normalizeH="0" baseline="0" dirty="0">
                <a:ln>
                  <a:noFill/>
                </a:ln>
                <a:solidFill>
                  <a:schemeClr val="tx1"/>
                </a:solidFill>
                <a:effectLst/>
                <a:latin typeface="Agency FB" panose="020B0503020202020204" pitchFamily="34" charset="0"/>
              </a:rPr>
              <a:t> (extremely high spends).</a:t>
            </a:r>
          </a:p>
        </p:txBody>
      </p:sp>
    </p:spTree>
    <p:extLst>
      <p:ext uri="{BB962C8B-B14F-4D97-AF65-F5344CB8AC3E}">
        <p14:creationId xmlns:p14="http://schemas.microsoft.com/office/powerpoint/2010/main" val="1105623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D5139-AD10-9FB3-63B7-C55EBB652A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9BD0AC-4A57-F93F-F7FA-F63098650906}"/>
              </a:ext>
            </a:extLst>
          </p:cNvPr>
          <p:cNvSpPr>
            <a:spLocks noGrp="1"/>
          </p:cNvSpPr>
          <p:nvPr>
            <p:ph type="title"/>
          </p:nvPr>
        </p:nvSpPr>
        <p:spPr>
          <a:xfrm>
            <a:off x="676656" y="400173"/>
            <a:ext cx="10370633" cy="1276785"/>
          </a:xfrm>
        </p:spPr>
        <p:txBody>
          <a:bodyPr>
            <a:normAutofit/>
          </a:bodyPr>
          <a:lstStyle/>
          <a:p>
            <a:r>
              <a:rPr lang="en-US" sz="4000" dirty="0">
                <a:latin typeface="Agency FB" panose="020B0503020202020204" pitchFamily="34" charset="0"/>
              </a:rPr>
              <a:t>Initial Analysis of the Dataset</a:t>
            </a:r>
            <a:endParaRPr lang="en-IN" sz="4000" dirty="0">
              <a:latin typeface="Agency FB" panose="020B0503020202020204" pitchFamily="34" charset="0"/>
            </a:endParaRPr>
          </a:p>
        </p:txBody>
      </p:sp>
      <p:sp>
        <p:nvSpPr>
          <p:cNvPr id="4" name="Rectangle 3">
            <a:extLst>
              <a:ext uri="{FF2B5EF4-FFF2-40B4-BE49-F238E27FC236}">
                <a16:creationId xmlns:a16="http://schemas.microsoft.com/office/drawing/2014/main" id="{A0C61B11-D153-A3D7-84E6-13B9D639778F}"/>
              </a:ext>
            </a:extLst>
          </p:cNvPr>
          <p:cNvSpPr/>
          <p:nvPr/>
        </p:nvSpPr>
        <p:spPr>
          <a:xfrm>
            <a:off x="153984" y="0"/>
            <a:ext cx="450927"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BA7D54B-0E84-8AB7-A0AC-EDBAD5052C96}"/>
              </a:ext>
            </a:extLst>
          </p:cNvPr>
          <p:cNvSpPr/>
          <p:nvPr/>
        </p:nvSpPr>
        <p:spPr>
          <a:xfrm rot="19860024">
            <a:off x="6727755" y="6152170"/>
            <a:ext cx="9158868" cy="41259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ADF4DFA-9799-FB2F-A477-D1CC4D4A5215}"/>
              </a:ext>
            </a:extLst>
          </p:cNvPr>
          <p:cNvSpPr/>
          <p:nvPr/>
        </p:nvSpPr>
        <p:spPr>
          <a:xfrm rot="5400000">
            <a:off x="7200353" y="4073655"/>
            <a:ext cx="9158868" cy="41259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1">
            <a:extLst>
              <a:ext uri="{FF2B5EF4-FFF2-40B4-BE49-F238E27FC236}">
                <a16:creationId xmlns:a16="http://schemas.microsoft.com/office/drawing/2014/main" id="{388F6996-8C72-97EE-15A6-8EEA28C07270}"/>
              </a:ext>
            </a:extLst>
          </p:cNvPr>
          <p:cNvSpPr>
            <a:spLocks noGrp="1" noChangeArrowheads="1"/>
          </p:cNvSpPr>
          <p:nvPr>
            <p:ph idx="1"/>
          </p:nvPr>
        </p:nvSpPr>
        <p:spPr bwMode="auto">
          <a:xfrm>
            <a:off x="676656" y="1565628"/>
            <a:ext cx="1000621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FontTx/>
              <a:buChar char="•"/>
            </a:pPr>
            <a:r>
              <a:rPr lang="en-US" altLang="en-US" sz="3200" b="1" dirty="0">
                <a:solidFill>
                  <a:schemeClr val="tx1"/>
                </a:solidFill>
                <a:latin typeface="Agency FB" panose="020B0503020202020204" pitchFamily="34" charset="0"/>
              </a:rPr>
              <a:t>Basic Statistics:</a:t>
            </a:r>
            <a:endParaRPr lang="en-US" altLang="en-US" sz="3200" dirty="0">
              <a:solidFill>
                <a:schemeClr val="tx1"/>
              </a:solidFill>
              <a:latin typeface="Agency FB" panose="020B0503020202020204" pitchFamily="34" charset="0"/>
            </a:endParaRPr>
          </a:p>
          <a:p>
            <a:pPr marL="256032" lvl="1" indent="0" eaLnBrk="0" fontAlgn="base" hangingPunct="0">
              <a:lnSpc>
                <a:spcPct val="100000"/>
              </a:lnSpc>
              <a:spcBef>
                <a:spcPct val="0"/>
              </a:spcBef>
              <a:spcAft>
                <a:spcPct val="0"/>
              </a:spcAft>
              <a:buNone/>
            </a:pPr>
            <a:r>
              <a:rPr lang="en-US" altLang="en-US" sz="3200" dirty="0">
                <a:solidFill>
                  <a:schemeClr val="tx1"/>
                </a:solidFill>
                <a:latin typeface="Agency FB" panose="020B0503020202020204" pitchFamily="34" charset="0"/>
              </a:rPr>
              <a:t>Average age: ~32 years</a:t>
            </a:r>
          </a:p>
          <a:p>
            <a:pPr marL="256032" lvl="1" indent="0" eaLnBrk="0" fontAlgn="base" hangingPunct="0">
              <a:lnSpc>
                <a:spcPct val="100000"/>
              </a:lnSpc>
              <a:spcBef>
                <a:spcPct val="0"/>
              </a:spcBef>
              <a:spcAft>
                <a:spcPct val="0"/>
              </a:spcAft>
              <a:buNone/>
            </a:pPr>
            <a:r>
              <a:rPr lang="en-US" altLang="en-US" sz="3200" dirty="0">
                <a:solidFill>
                  <a:schemeClr val="tx1"/>
                </a:solidFill>
                <a:latin typeface="Agency FB" panose="020B0503020202020204" pitchFamily="34" charset="0"/>
              </a:rPr>
              <a:t>Average monthly spend: ~$27</a:t>
            </a:r>
          </a:p>
          <a:p>
            <a:pPr marL="256032" lvl="1" indent="0" eaLnBrk="0" fontAlgn="base" hangingPunct="0">
              <a:lnSpc>
                <a:spcPct val="100000"/>
              </a:lnSpc>
              <a:spcBef>
                <a:spcPct val="0"/>
              </a:spcBef>
              <a:spcAft>
                <a:spcPct val="0"/>
              </a:spcAft>
              <a:buNone/>
            </a:pPr>
            <a:r>
              <a:rPr lang="en-US" altLang="en-US" sz="3200" dirty="0">
                <a:solidFill>
                  <a:schemeClr val="tx1"/>
                </a:solidFill>
                <a:latin typeface="Agency FB" panose="020B0503020202020204" pitchFamily="34" charset="0"/>
              </a:rPr>
              <a:t>Household size mostly 1–4 members</a:t>
            </a:r>
          </a:p>
          <a:p>
            <a:pPr marL="0" lvl="0" indent="0" eaLnBrk="0" fontAlgn="base" hangingPunct="0">
              <a:lnSpc>
                <a:spcPct val="100000"/>
              </a:lnSpc>
              <a:spcBef>
                <a:spcPct val="0"/>
              </a:spcBef>
              <a:spcAft>
                <a:spcPct val="0"/>
              </a:spcAft>
              <a:buFontTx/>
              <a:buChar char="•"/>
            </a:pPr>
            <a:r>
              <a:rPr lang="en-US" altLang="en-US" sz="3200" b="1" dirty="0">
                <a:solidFill>
                  <a:schemeClr val="tx1"/>
                </a:solidFill>
                <a:latin typeface="Agency FB" panose="020B0503020202020204" pitchFamily="34" charset="0"/>
              </a:rPr>
              <a:t>Categorical Distributions:</a:t>
            </a:r>
            <a:endParaRPr lang="en-US" altLang="en-US" sz="3200" dirty="0">
              <a:solidFill>
                <a:schemeClr val="tx1"/>
              </a:solidFill>
              <a:latin typeface="Agency FB" panose="020B0503020202020204" pitchFamily="34" charset="0"/>
            </a:endParaRPr>
          </a:p>
          <a:p>
            <a:pPr marL="256032" lvl="1" indent="0" eaLnBrk="0" fontAlgn="base" hangingPunct="0">
              <a:lnSpc>
                <a:spcPct val="100000"/>
              </a:lnSpc>
              <a:spcBef>
                <a:spcPct val="0"/>
              </a:spcBef>
              <a:spcAft>
                <a:spcPct val="0"/>
              </a:spcAft>
              <a:buNone/>
            </a:pPr>
            <a:r>
              <a:rPr lang="en-US" altLang="en-US" sz="3200" dirty="0">
                <a:solidFill>
                  <a:schemeClr val="tx1"/>
                </a:solidFill>
                <a:latin typeface="Agency FB" panose="020B0503020202020204" pitchFamily="34" charset="0"/>
              </a:rPr>
              <a:t>Gender: Mostly Male and Female</a:t>
            </a:r>
          </a:p>
          <a:p>
            <a:pPr marL="256032" lvl="1" indent="0" eaLnBrk="0" fontAlgn="base" hangingPunct="0">
              <a:lnSpc>
                <a:spcPct val="100000"/>
              </a:lnSpc>
              <a:spcBef>
                <a:spcPct val="0"/>
              </a:spcBef>
              <a:spcAft>
                <a:spcPct val="0"/>
              </a:spcAft>
              <a:buNone/>
            </a:pPr>
            <a:r>
              <a:rPr lang="en-US" altLang="en-US" sz="3200" dirty="0">
                <a:solidFill>
                  <a:schemeClr val="tx1"/>
                </a:solidFill>
                <a:latin typeface="Agency FB" panose="020B0503020202020204" pitchFamily="34" charset="0"/>
              </a:rPr>
              <a:t>Subscription Plan: Standard &gt; Premium+ &gt; Basic</a:t>
            </a:r>
          </a:p>
          <a:p>
            <a:pPr marL="256032" lvl="1" indent="0" eaLnBrk="0" fontAlgn="base" hangingPunct="0">
              <a:lnSpc>
                <a:spcPct val="100000"/>
              </a:lnSpc>
              <a:spcBef>
                <a:spcPct val="0"/>
              </a:spcBef>
              <a:spcAft>
                <a:spcPct val="0"/>
              </a:spcAft>
              <a:buNone/>
            </a:pPr>
            <a:r>
              <a:rPr lang="en-US" altLang="en-US" sz="3200" dirty="0">
                <a:solidFill>
                  <a:schemeClr val="tx1"/>
                </a:solidFill>
                <a:latin typeface="Agency FB" panose="020B0503020202020204" pitchFamily="34" charset="0"/>
              </a:rPr>
              <a:t>Devices: Laptop and Mobile dominate</a:t>
            </a:r>
          </a:p>
          <a:p>
            <a:pPr marL="0" lvl="0" indent="0" eaLnBrk="0" fontAlgn="base" hangingPunct="0">
              <a:lnSpc>
                <a:spcPct val="100000"/>
              </a:lnSpc>
              <a:spcBef>
                <a:spcPct val="0"/>
              </a:spcBef>
              <a:spcAft>
                <a:spcPct val="0"/>
              </a:spcAft>
              <a:buFontTx/>
              <a:buChar char="•"/>
            </a:pPr>
            <a:r>
              <a:rPr lang="en-US" altLang="en-US" sz="3200" b="1" dirty="0">
                <a:solidFill>
                  <a:schemeClr val="tx1"/>
                </a:solidFill>
                <a:latin typeface="Agency FB" panose="020B0503020202020204" pitchFamily="34" charset="0"/>
              </a:rPr>
              <a:t>Geography:</a:t>
            </a:r>
            <a:r>
              <a:rPr lang="en-US" altLang="en-US" sz="3200" dirty="0">
                <a:solidFill>
                  <a:schemeClr val="tx1"/>
                </a:solidFill>
                <a:latin typeface="Agency FB" panose="020B0503020202020204" pitchFamily="34" charset="0"/>
              </a:rPr>
              <a:t> Highest concentration of users in USA, followed by UK, India, and Canada.</a:t>
            </a:r>
          </a:p>
        </p:txBody>
      </p:sp>
    </p:spTree>
    <p:extLst>
      <p:ext uri="{BB962C8B-B14F-4D97-AF65-F5344CB8AC3E}">
        <p14:creationId xmlns:p14="http://schemas.microsoft.com/office/powerpoint/2010/main" val="988770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09C9-3021-B16E-1B15-2E6C95CDF401}"/>
              </a:ext>
            </a:extLst>
          </p:cNvPr>
          <p:cNvSpPr>
            <a:spLocks noGrp="1"/>
          </p:cNvSpPr>
          <p:nvPr>
            <p:ph type="title"/>
          </p:nvPr>
        </p:nvSpPr>
        <p:spPr>
          <a:xfrm>
            <a:off x="657224" y="499533"/>
            <a:ext cx="10772775" cy="727101"/>
          </a:xfrm>
        </p:spPr>
        <p:txBody>
          <a:bodyPr>
            <a:normAutofit/>
          </a:bodyPr>
          <a:lstStyle/>
          <a:p>
            <a:r>
              <a:rPr lang="en-IN" sz="4000" dirty="0">
                <a:latin typeface="Agency FB" panose="020B0503020202020204" pitchFamily="34" charset="0"/>
              </a:rPr>
              <a:t>Graphs</a:t>
            </a:r>
          </a:p>
        </p:txBody>
      </p:sp>
      <p:pic>
        <p:nvPicPr>
          <p:cNvPr id="5" name="Content Placeholder 4">
            <a:extLst>
              <a:ext uri="{FF2B5EF4-FFF2-40B4-BE49-F238E27FC236}">
                <a16:creationId xmlns:a16="http://schemas.microsoft.com/office/drawing/2014/main" id="{8F09396B-D015-8DDF-9871-946DAFF32EFE}"/>
              </a:ext>
            </a:extLst>
          </p:cNvPr>
          <p:cNvPicPr>
            <a:picLocks noGrp="1" noChangeAspect="1"/>
          </p:cNvPicPr>
          <p:nvPr>
            <p:ph sz="half" idx="1"/>
          </p:nvPr>
        </p:nvPicPr>
        <p:blipFill>
          <a:blip r:embed="rId2"/>
          <a:stretch>
            <a:fillRect/>
          </a:stretch>
        </p:blipFill>
        <p:spPr>
          <a:xfrm>
            <a:off x="430949" y="1226634"/>
            <a:ext cx="4676310" cy="2598234"/>
          </a:xfrm>
          <a:prstGeom prst="rect">
            <a:avLst/>
          </a:prstGeom>
        </p:spPr>
      </p:pic>
      <p:pic>
        <p:nvPicPr>
          <p:cNvPr id="6" name="Content Placeholder 5">
            <a:extLst>
              <a:ext uri="{FF2B5EF4-FFF2-40B4-BE49-F238E27FC236}">
                <a16:creationId xmlns:a16="http://schemas.microsoft.com/office/drawing/2014/main" id="{047BDF09-1F50-830E-6815-B992E207A336}"/>
              </a:ext>
            </a:extLst>
          </p:cNvPr>
          <p:cNvPicPr>
            <a:picLocks noGrp="1" noChangeAspect="1"/>
          </p:cNvPicPr>
          <p:nvPr>
            <p:ph sz="half" idx="2"/>
          </p:nvPr>
        </p:nvPicPr>
        <p:blipFill>
          <a:blip r:embed="rId3"/>
          <a:stretch>
            <a:fillRect/>
          </a:stretch>
        </p:blipFill>
        <p:spPr>
          <a:xfrm>
            <a:off x="6068461" y="57731"/>
            <a:ext cx="4400336" cy="3767137"/>
          </a:xfrm>
          <a:prstGeom prst="rect">
            <a:avLst/>
          </a:prstGeom>
        </p:spPr>
      </p:pic>
      <p:sp>
        <p:nvSpPr>
          <p:cNvPr id="9" name="TextBox 8">
            <a:extLst>
              <a:ext uri="{FF2B5EF4-FFF2-40B4-BE49-F238E27FC236}">
                <a16:creationId xmlns:a16="http://schemas.microsoft.com/office/drawing/2014/main" id="{D5ECCB0B-FBAA-8C82-C2FF-790568215A1B}"/>
              </a:ext>
            </a:extLst>
          </p:cNvPr>
          <p:cNvSpPr txBox="1"/>
          <p:nvPr/>
        </p:nvSpPr>
        <p:spPr>
          <a:xfrm>
            <a:off x="581186" y="4003288"/>
            <a:ext cx="4393771" cy="1384995"/>
          </a:xfrm>
          <a:prstGeom prst="rect">
            <a:avLst/>
          </a:prstGeom>
          <a:noFill/>
        </p:spPr>
        <p:txBody>
          <a:bodyPr wrap="square" rtlCol="0">
            <a:spAutoFit/>
          </a:bodyPr>
          <a:lstStyle/>
          <a:p>
            <a:pPr algn="just">
              <a:buNone/>
            </a:pPr>
            <a:r>
              <a:rPr lang="en-US" sz="2000" b="1" dirty="0">
                <a:latin typeface="Agency FB" panose="020B0503020202020204" pitchFamily="34" charset="0"/>
              </a:rPr>
              <a:t>1. Age Distribution (Histogram with Curve)</a:t>
            </a:r>
          </a:p>
          <a:p>
            <a:pPr marL="285750" indent="-285750" algn="just">
              <a:buFont typeface="Arial" panose="020B0604020202020204" pitchFamily="34" charset="0"/>
              <a:buChar char="•"/>
            </a:pPr>
            <a:r>
              <a:rPr lang="en-US" sz="1600" dirty="0"/>
              <a:t>Most Netflix users are aged 20–40 years.</a:t>
            </a:r>
          </a:p>
          <a:p>
            <a:pPr marL="285750" indent="-285750" algn="just">
              <a:buFont typeface="Arial" panose="020B0604020202020204" pitchFamily="34" charset="0"/>
              <a:buChar char="•"/>
            </a:pPr>
            <a:r>
              <a:rPr lang="en-US" sz="1600" dirty="0"/>
              <a:t>Younger adults dominate the platform.</a:t>
            </a:r>
          </a:p>
          <a:p>
            <a:pPr marL="285750" indent="-285750" algn="just">
              <a:buFont typeface="Arial" panose="020B0604020202020204" pitchFamily="34" charset="0"/>
              <a:buChar char="•"/>
            </a:pPr>
            <a:r>
              <a:rPr lang="en-US" sz="1600" dirty="0"/>
              <a:t>Few users above 60, indicating limited senior adoption.</a:t>
            </a:r>
          </a:p>
        </p:txBody>
      </p:sp>
      <p:sp>
        <p:nvSpPr>
          <p:cNvPr id="10" name="TextBox 9">
            <a:extLst>
              <a:ext uri="{FF2B5EF4-FFF2-40B4-BE49-F238E27FC236}">
                <a16:creationId xmlns:a16="http://schemas.microsoft.com/office/drawing/2014/main" id="{BAAF152B-9EAF-8578-3E35-058F357EA359}"/>
              </a:ext>
            </a:extLst>
          </p:cNvPr>
          <p:cNvSpPr txBox="1"/>
          <p:nvPr/>
        </p:nvSpPr>
        <p:spPr>
          <a:xfrm>
            <a:off x="6338807" y="4003288"/>
            <a:ext cx="4293030" cy="1908215"/>
          </a:xfrm>
          <a:prstGeom prst="rect">
            <a:avLst/>
          </a:prstGeom>
          <a:noFill/>
        </p:spPr>
        <p:txBody>
          <a:bodyPr wrap="square" rtlCol="0">
            <a:spAutoFit/>
          </a:bodyPr>
          <a:lstStyle/>
          <a:p>
            <a:pPr>
              <a:buNone/>
            </a:pPr>
            <a:r>
              <a:rPr lang="en-US" sz="2000" b="1" dirty="0">
                <a:latin typeface="Agency FB" panose="020B0503020202020204" pitchFamily="34" charset="0"/>
              </a:rPr>
              <a:t>2. Gender Distribution (Bar Chart)</a:t>
            </a:r>
          </a:p>
          <a:p>
            <a:pPr marL="285750" indent="-285750">
              <a:buFont typeface="Arial" panose="020B0604020202020204" pitchFamily="34" charset="0"/>
              <a:buChar char="•"/>
            </a:pPr>
            <a:r>
              <a:rPr lang="en-US" sz="1600" dirty="0"/>
              <a:t>Majority of users are Male and Female.</a:t>
            </a:r>
          </a:p>
          <a:p>
            <a:pPr marL="285750" indent="-285750">
              <a:buFont typeface="Arial" panose="020B0604020202020204" pitchFamily="34" charset="0"/>
              <a:buChar char="•"/>
            </a:pPr>
            <a:r>
              <a:rPr lang="en-US" sz="1600" dirty="0"/>
              <a:t>Very few users select Other or Prefer not to say.</a:t>
            </a:r>
          </a:p>
          <a:p>
            <a:pPr marL="285750" indent="-285750">
              <a:buFont typeface="Arial" panose="020B0604020202020204" pitchFamily="34" charset="0"/>
              <a:buChar char="•"/>
            </a:pPr>
            <a:r>
              <a:rPr lang="en-US" sz="1600" dirty="0"/>
              <a:t>Gender balance is roughly equal between male and female.</a:t>
            </a:r>
          </a:p>
          <a:p>
            <a:endParaRPr lang="en-IN" dirty="0"/>
          </a:p>
        </p:txBody>
      </p:sp>
      <p:sp>
        <p:nvSpPr>
          <p:cNvPr id="11" name="Rectangle 10">
            <a:extLst>
              <a:ext uri="{FF2B5EF4-FFF2-40B4-BE49-F238E27FC236}">
                <a16:creationId xmlns:a16="http://schemas.microsoft.com/office/drawing/2014/main" id="{F5F8C0B9-D7E2-DB07-43F9-E58848C1A7D1}"/>
              </a:ext>
            </a:extLst>
          </p:cNvPr>
          <p:cNvSpPr/>
          <p:nvPr/>
        </p:nvSpPr>
        <p:spPr>
          <a:xfrm rot="5400000">
            <a:off x="7396234" y="4138303"/>
            <a:ext cx="9158868" cy="2062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CCFDE849-FC55-691E-2674-11D0461C3C62}"/>
              </a:ext>
            </a:extLst>
          </p:cNvPr>
          <p:cNvSpPr/>
          <p:nvPr/>
        </p:nvSpPr>
        <p:spPr>
          <a:xfrm rot="5400000">
            <a:off x="-4410516" y="3296265"/>
            <a:ext cx="9158868" cy="1114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51A18858-DE29-6EEF-0BFF-F228D9D38B74}"/>
              </a:ext>
            </a:extLst>
          </p:cNvPr>
          <p:cNvSpPr/>
          <p:nvPr/>
        </p:nvSpPr>
        <p:spPr>
          <a:xfrm rot="5400000">
            <a:off x="-4258116" y="3448665"/>
            <a:ext cx="9158868" cy="1114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4A28AFED-F97C-8758-7213-A1AE7069CC37}"/>
              </a:ext>
            </a:extLst>
          </p:cNvPr>
          <p:cNvSpPr/>
          <p:nvPr/>
        </p:nvSpPr>
        <p:spPr>
          <a:xfrm rot="8731448">
            <a:off x="-1102528" y="94072"/>
            <a:ext cx="2847688" cy="838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4858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00C23-7527-D603-7CED-7B650DA73D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1DDE02-DB80-E7F6-A397-F223829B4BDA}"/>
              </a:ext>
            </a:extLst>
          </p:cNvPr>
          <p:cNvSpPr>
            <a:spLocks noGrp="1"/>
          </p:cNvSpPr>
          <p:nvPr>
            <p:ph type="title"/>
          </p:nvPr>
        </p:nvSpPr>
        <p:spPr>
          <a:xfrm>
            <a:off x="657224" y="499533"/>
            <a:ext cx="10772775" cy="727101"/>
          </a:xfrm>
        </p:spPr>
        <p:txBody>
          <a:bodyPr>
            <a:normAutofit/>
          </a:bodyPr>
          <a:lstStyle/>
          <a:p>
            <a:r>
              <a:rPr lang="en-IN" sz="4000" dirty="0">
                <a:latin typeface="Agency FB" panose="020B0503020202020204" pitchFamily="34" charset="0"/>
              </a:rPr>
              <a:t>Graphs</a:t>
            </a:r>
          </a:p>
        </p:txBody>
      </p:sp>
      <p:pic>
        <p:nvPicPr>
          <p:cNvPr id="5" name="Content Placeholder 4">
            <a:extLst>
              <a:ext uri="{FF2B5EF4-FFF2-40B4-BE49-F238E27FC236}">
                <a16:creationId xmlns:a16="http://schemas.microsoft.com/office/drawing/2014/main" id="{8EBCC267-3F36-A1CA-14A0-D95E3DFD116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430949" y="1226634"/>
            <a:ext cx="4676310" cy="2598234"/>
          </a:xfrm>
          <a:prstGeom prst="rect">
            <a:avLst/>
          </a:prstGeom>
        </p:spPr>
      </p:pic>
      <p:pic>
        <p:nvPicPr>
          <p:cNvPr id="6" name="Content Placeholder 5">
            <a:extLst>
              <a:ext uri="{FF2B5EF4-FFF2-40B4-BE49-F238E27FC236}">
                <a16:creationId xmlns:a16="http://schemas.microsoft.com/office/drawing/2014/main" id="{6D6FE021-4E12-6501-527D-AE34E082317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068461" y="57731"/>
            <a:ext cx="4400336" cy="3767137"/>
          </a:xfrm>
          <a:prstGeom prst="rect">
            <a:avLst/>
          </a:prstGeom>
        </p:spPr>
      </p:pic>
      <p:sp>
        <p:nvSpPr>
          <p:cNvPr id="9" name="TextBox 8">
            <a:extLst>
              <a:ext uri="{FF2B5EF4-FFF2-40B4-BE49-F238E27FC236}">
                <a16:creationId xmlns:a16="http://schemas.microsoft.com/office/drawing/2014/main" id="{F0896A0F-64F9-8151-9E83-A638E9BF61DA}"/>
              </a:ext>
            </a:extLst>
          </p:cNvPr>
          <p:cNvSpPr txBox="1"/>
          <p:nvPr/>
        </p:nvSpPr>
        <p:spPr>
          <a:xfrm>
            <a:off x="581186" y="4003288"/>
            <a:ext cx="4393771" cy="646331"/>
          </a:xfrm>
          <a:prstGeom prst="rect">
            <a:avLst/>
          </a:prstGeom>
          <a:noFill/>
        </p:spPr>
        <p:txBody>
          <a:bodyPr wrap="square" rtlCol="0">
            <a:spAutoFit/>
          </a:bodyPr>
          <a:lstStyle/>
          <a:p>
            <a:pPr>
              <a:buNone/>
            </a:pPr>
            <a:r>
              <a:rPr lang="en-US" sz="2000" b="1" dirty="0">
                <a:latin typeface="Agency FB" panose="020B0503020202020204" pitchFamily="34" charset="0"/>
              </a:rPr>
              <a:t>3. Top 10 Countries with Most Users (Bar Chart)</a:t>
            </a:r>
          </a:p>
          <a:p>
            <a:pPr>
              <a:buFont typeface="Arial" panose="020B0604020202020204" pitchFamily="34" charset="0"/>
              <a:buChar char="•"/>
            </a:pPr>
            <a:r>
              <a:rPr lang="en-US" sz="1600" dirty="0"/>
              <a:t>USA and Canada have the largest user base.</a:t>
            </a:r>
          </a:p>
        </p:txBody>
      </p:sp>
      <p:sp>
        <p:nvSpPr>
          <p:cNvPr id="10" name="TextBox 9">
            <a:extLst>
              <a:ext uri="{FF2B5EF4-FFF2-40B4-BE49-F238E27FC236}">
                <a16:creationId xmlns:a16="http://schemas.microsoft.com/office/drawing/2014/main" id="{5E8B2539-5523-8CA1-B0D0-DC1871FEC409}"/>
              </a:ext>
            </a:extLst>
          </p:cNvPr>
          <p:cNvSpPr txBox="1"/>
          <p:nvPr/>
        </p:nvSpPr>
        <p:spPr>
          <a:xfrm>
            <a:off x="6338807" y="4003288"/>
            <a:ext cx="4293030" cy="1661993"/>
          </a:xfrm>
          <a:prstGeom prst="rect">
            <a:avLst/>
          </a:prstGeom>
          <a:noFill/>
        </p:spPr>
        <p:txBody>
          <a:bodyPr wrap="square" rtlCol="0">
            <a:spAutoFit/>
          </a:bodyPr>
          <a:lstStyle/>
          <a:p>
            <a:r>
              <a:rPr lang="en-US" sz="2000" b="1" dirty="0">
                <a:latin typeface="Agency FB" panose="020B0503020202020204" pitchFamily="34" charset="0"/>
              </a:rPr>
              <a:t>4. Subscription Plan Distribution (Bar Chart)</a:t>
            </a:r>
          </a:p>
          <a:p>
            <a:pPr marL="285750" indent="-285750">
              <a:buFont typeface="Arial" panose="020B0604020202020204" pitchFamily="34" charset="0"/>
              <a:buChar char="•"/>
            </a:pPr>
            <a:r>
              <a:rPr lang="en-US" sz="1600" dirty="0"/>
              <a:t>Standard and Premium plan are the most popular.</a:t>
            </a:r>
          </a:p>
          <a:p>
            <a:pPr marL="285750" indent="-285750">
              <a:buFont typeface="Arial" panose="020B0604020202020204" pitchFamily="34" charset="0"/>
              <a:buChar char="•"/>
            </a:pPr>
            <a:r>
              <a:rPr lang="en-US" sz="1600" dirty="0"/>
              <a:t> Basic Plan follow next.</a:t>
            </a:r>
          </a:p>
          <a:p>
            <a:pPr marL="285750" indent="-285750">
              <a:buFont typeface="Arial" panose="020B0604020202020204" pitchFamily="34" charset="0"/>
              <a:buChar char="•"/>
            </a:pPr>
            <a:r>
              <a:rPr lang="en-US" sz="1600" dirty="0"/>
              <a:t>Premium+ plan has the fewest users.</a:t>
            </a:r>
          </a:p>
          <a:p>
            <a:endParaRPr lang="en-IN" dirty="0"/>
          </a:p>
        </p:txBody>
      </p:sp>
      <p:sp>
        <p:nvSpPr>
          <p:cNvPr id="11" name="Rectangle 10">
            <a:extLst>
              <a:ext uri="{FF2B5EF4-FFF2-40B4-BE49-F238E27FC236}">
                <a16:creationId xmlns:a16="http://schemas.microsoft.com/office/drawing/2014/main" id="{4EB311E0-B834-B9BD-5BC9-0B2905BA019B}"/>
              </a:ext>
            </a:extLst>
          </p:cNvPr>
          <p:cNvSpPr/>
          <p:nvPr/>
        </p:nvSpPr>
        <p:spPr>
          <a:xfrm rot="5400000">
            <a:off x="7396234" y="4138303"/>
            <a:ext cx="9158868" cy="2062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0E4DE012-02BC-F9E0-2BD7-4A5A0DAFF5BC}"/>
              </a:ext>
            </a:extLst>
          </p:cNvPr>
          <p:cNvSpPr/>
          <p:nvPr/>
        </p:nvSpPr>
        <p:spPr>
          <a:xfrm rot="5400000">
            <a:off x="-4410516" y="3296265"/>
            <a:ext cx="9158868" cy="1114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239311D0-3806-AADF-6A00-23A13B1C7EC9}"/>
              </a:ext>
            </a:extLst>
          </p:cNvPr>
          <p:cNvSpPr/>
          <p:nvPr/>
        </p:nvSpPr>
        <p:spPr>
          <a:xfrm rot="5400000">
            <a:off x="-4258116" y="3448665"/>
            <a:ext cx="9158868" cy="1114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42F413F4-9146-4919-A9C3-C56E0FCD90AD}"/>
              </a:ext>
            </a:extLst>
          </p:cNvPr>
          <p:cNvSpPr/>
          <p:nvPr/>
        </p:nvSpPr>
        <p:spPr>
          <a:xfrm rot="8731448">
            <a:off x="-1102528" y="94072"/>
            <a:ext cx="2847688" cy="838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13890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F9DA6-B8DD-F277-78B1-E743738817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C426A0-1A6D-E9CE-8E8B-61C178693414}"/>
              </a:ext>
            </a:extLst>
          </p:cNvPr>
          <p:cNvSpPr>
            <a:spLocks noGrp="1"/>
          </p:cNvSpPr>
          <p:nvPr>
            <p:ph type="title"/>
          </p:nvPr>
        </p:nvSpPr>
        <p:spPr>
          <a:xfrm>
            <a:off x="657224" y="499533"/>
            <a:ext cx="10772775" cy="727101"/>
          </a:xfrm>
        </p:spPr>
        <p:txBody>
          <a:bodyPr>
            <a:normAutofit/>
          </a:bodyPr>
          <a:lstStyle/>
          <a:p>
            <a:r>
              <a:rPr lang="en-IN" sz="4000" dirty="0">
                <a:latin typeface="Agency FB" panose="020B0503020202020204" pitchFamily="34" charset="0"/>
              </a:rPr>
              <a:t>Graphs</a:t>
            </a:r>
          </a:p>
        </p:txBody>
      </p:sp>
      <p:pic>
        <p:nvPicPr>
          <p:cNvPr id="5" name="Content Placeholder 4">
            <a:extLst>
              <a:ext uri="{FF2B5EF4-FFF2-40B4-BE49-F238E27FC236}">
                <a16:creationId xmlns:a16="http://schemas.microsoft.com/office/drawing/2014/main" id="{BD137243-0115-C82A-FC46-49B40DED404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430949" y="1226634"/>
            <a:ext cx="4676310" cy="2598234"/>
          </a:xfrm>
          <a:prstGeom prst="rect">
            <a:avLst/>
          </a:prstGeom>
        </p:spPr>
      </p:pic>
      <p:pic>
        <p:nvPicPr>
          <p:cNvPr id="6" name="Content Placeholder 5">
            <a:extLst>
              <a:ext uri="{FF2B5EF4-FFF2-40B4-BE49-F238E27FC236}">
                <a16:creationId xmlns:a16="http://schemas.microsoft.com/office/drawing/2014/main" id="{85A77916-97D5-AA55-AAAE-CA5A7329451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068461" y="57731"/>
            <a:ext cx="4400336" cy="3767137"/>
          </a:xfrm>
          <a:prstGeom prst="rect">
            <a:avLst/>
          </a:prstGeom>
        </p:spPr>
      </p:pic>
      <p:sp>
        <p:nvSpPr>
          <p:cNvPr id="9" name="TextBox 8">
            <a:extLst>
              <a:ext uri="{FF2B5EF4-FFF2-40B4-BE49-F238E27FC236}">
                <a16:creationId xmlns:a16="http://schemas.microsoft.com/office/drawing/2014/main" id="{52654B9C-50C3-9973-D13D-5B60FE5A5A7F}"/>
              </a:ext>
            </a:extLst>
          </p:cNvPr>
          <p:cNvSpPr txBox="1"/>
          <p:nvPr/>
        </p:nvSpPr>
        <p:spPr>
          <a:xfrm>
            <a:off x="581186" y="4003288"/>
            <a:ext cx="4393771" cy="1631216"/>
          </a:xfrm>
          <a:prstGeom prst="rect">
            <a:avLst/>
          </a:prstGeom>
          <a:noFill/>
        </p:spPr>
        <p:txBody>
          <a:bodyPr wrap="square" rtlCol="0">
            <a:spAutoFit/>
          </a:bodyPr>
          <a:lstStyle/>
          <a:p>
            <a:r>
              <a:rPr lang="en-US" sz="2000" b="1" dirty="0">
                <a:latin typeface="Agency FB" panose="020B0503020202020204" pitchFamily="34" charset="0"/>
              </a:rPr>
              <a:t>5. Primary Device Usage (Bar Chart)</a:t>
            </a:r>
          </a:p>
          <a:p>
            <a:pPr marL="285750" indent="-285750">
              <a:buFont typeface="Arial" panose="020B0604020202020204" pitchFamily="34" charset="0"/>
              <a:buChar char="•"/>
            </a:pPr>
            <a:r>
              <a:rPr lang="en-US" sz="1600" dirty="0"/>
              <a:t>Laptop and Mobile are the most used devices.</a:t>
            </a:r>
          </a:p>
          <a:p>
            <a:pPr marL="285750" indent="-285750">
              <a:buFont typeface="Arial" panose="020B0604020202020204" pitchFamily="34" charset="0"/>
              <a:buChar char="•"/>
            </a:pPr>
            <a:r>
              <a:rPr lang="en-US" sz="1600" dirty="0"/>
              <a:t>Smart TV usage is significant in family households.</a:t>
            </a:r>
          </a:p>
          <a:p>
            <a:pPr marL="285750" indent="-285750">
              <a:buFont typeface="Arial" panose="020B0604020202020204" pitchFamily="34" charset="0"/>
              <a:buChar char="•"/>
            </a:pPr>
            <a:r>
              <a:rPr lang="en-US" sz="1600" dirty="0"/>
              <a:t>Desktop, Tablet, and Gaming Consoles are least common.</a:t>
            </a:r>
          </a:p>
        </p:txBody>
      </p:sp>
      <p:sp>
        <p:nvSpPr>
          <p:cNvPr id="10" name="TextBox 9">
            <a:extLst>
              <a:ext uri="{FF2B5EF4-FFF2-40B4-BE49-F238E27FC236}">
                <a16:creationId xmlns:a16="http://schemas.microsoft.com/office/drawing/2014/main" id="{DCDD0C26-E7AF-512A-0D33-4CF322B9CBE4}"/>
              </a:ext>
            </a:extLst>
          </p:cNvPr>
          <p:cNvSpPr txBox="1"/>
          <p:nvPr/>
        </p:nvSpPr>
        <p:spPr>
          <a:xfrm>
            <a:off x="6338807" y="4003288"/>
            <a:ext cx="4293030" cy="2154436"/>
          </a:xfrm>
          <a:prstGeom prst="rect">
            <a:avLst/>
          </a:prstGeom>
          <a:noFill/>
        </p:spPr>
        <p:txBody>
          <a:bodyPr wrap="square" rtlCol="0">
            <a:spAutoFit/>
          </a:bodyPr>
          <a:lstStyle/>
          <a:p>
            <a:r>
              <a:rPr lang="en-US" sz="2000" b="1" dirty="0">
                <a:latin typeface="Agency FB" panose="020B0503020202020204" pitchFamily="34" charset="0"/>
              </a:rPr>
              <a:t>6. Household Size Distribution (Bar Chart)</a:t>
            </a:r>
          </a:p>
          <a:p>
            <a:pPr marL="342900" indent="-342900">
              <a:buFont typeface="Arial" panose="020B0604020202020204" pitchFamily="34" charset="0"/>
              <a:buChar char="•"/>
            </a:pPr>
            <a:r>
              <a:rPr lang="en-US" sz="1600" dirty="0"/>
              <a:t>Most users belong to households of 1–4 members.</a:t>
            </a:r>
          </a:p>
          <a:p>
            <a:pPr marL="342900" indent="-342900">
              <a:buFont typeface="Arial" panose="020B0604020202020204" pitchFamily="34" charset="0"/>
              <a:buChar char="•"/>
            </a:pPr>
            <a:r>
              <a:rPr lang="en-US" sz="1600" dirty="0"/>
              <a:t>Larger households (&gt;4 members) are less common.</a:t>
            </a:r>
          </a:p>
          <a:p>
            <a:pPr marL="342900" indent="-342900">
              <a:buFont typeface="Arial" panose="020B0604020202020204" pitchFamily="34" charset="0"/>
              <a:buChar char="•"/>
            </a:pPr>
            <a:r>
              <a:rPr lang="en-US" sz="1600" dirty="0"/>
              <a:t>Household size correlates with subscription plan type.</a:t>
            </a:r>
          </a:p>
          <a:p>
            <a:endParaRPr lang="en-IN" dirty="0"/>
          </a:p>
        </p:txBody>
      </p:sp>
      <p:sp>
        <p:nvSpPr>
          <p:cNvPr id="11" name="Rectangle 10">
            <a:extLst>
              <a:ext uri="{FF2B5EF4-FFF2-40B4-BE49-F238E27FC236}">
                <a16:creationId xmlns:a16="http://schemas.microsoft.com/office/drawing/2014/main" id="{93B4595D-A498-672A-83FB-812E37518108}"/>
              </a:ext>
            </a:extLst>
          </p:cNvPr>
          <p:cNvSpPr/>
          <p:nvPr/>
        </p:nvSpPr>
        <p:spPr>
          <a:xfrm rot="5400000">
            <a:off x="7396234" y="4138303"/>
            <a:ext cx="9158868" cy="2062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5C7C1767-98AF-74C2-22EC-F0EC6E94AB6D}"/>
              </a:ext>
            </a:extLst>
          </p:cNvPr>
          <p:cNvSpPr/>
          <p:nvPr/>
        </p:nvSpPr>
        <p:spPr>
          <a:xfrm rot="5400000">
            <a:off x="-4410516" y="3296265"/>
            <a:ext cx="9158868" cy="1114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0C00814B-80EB-6DEE-427B-E9DB840108C5}"/>
              </a:ext>
            </a:extLst>
          </p:cNvPr>
          <p:cNvSpPr/>
          <p:nvPr/>
        </p:nvSpPr>
        <p:spPr>
          <a:xfrm rot="5400000">
            <a:off x="-4258116" y="3448665"/>
            <a:ext cx="9158868" cy="1114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5E45313D-A431-C125-C5D1-0BED5E61AF86}"/>
              </a:ext>
            </a:extLst>
          </p:cNvPr>
          <p:cNvSpPr/>
          <p:nvPr/>
        </p:nvSpPr>
        <p:spPr>
          <a:xfrm rot="8731448">
            <a:off x="-1102528" y="94072"/>
            <a:ext cx="2847688" cy="838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119898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1D89D-DFBA-F4C5-275F-78C52CF4A8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590137-6D87-CA62-2876-7E7181CE1FE0}"/>
              </a:ext>
            </a:extLst>
          </p:cNvPr>
          <p:cNvSpPr>
            <a:spLocks noGrp="1"/>
          </p:cNvSpPr>
          <p:nvPr>
            <p:ph type="title"/>
          </p:nvPr>
        </p:nvSpPr>
        <p:spPr>
          <a:xfrm>
            <a:off x="657224" y="499533"/>
            <a:ext cx="10772775" cy="727101"/>
          </a:xfrm>
        </p:spPr>
        <p:txBody>
          <a:bodyPr>
            <a:normAutofit/>
          </a:bodyPr>
          <a:lstStyle/>
          <a:p>
            <a:r>
              <a:rPr lang="en-IN" sz="4000" dirty="0">
                <a:latin typeface="Agency FB" panose="020B0503020202020204" pitchFamily="34" charset="0"/>
              </a:rPr>
              <a:t>Graphs</a:t>
            </a:r>
          </a:p>
        </p:txBody>
      </p:sp>
      <p:pic>
        <p:nvPicPr>
          <p:cNvPr id="5" name="Content Placeholder 4">
            <a:extLst>
              <a:ext uri="{FF2B5EF4-FFF2-40B4-BE49-F238E27FC236}">
                <a16:creationId xmlns:a16="http://schemas.microsoft.com/office/drawing/2014/main" id="{1084D12A-EA55-DFC2-0C67-8C1EC884B8D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430949" y="1226634"/>
            <a:ext cx="4676310" cy="2598234"/>
          </a:xfrm>
          <a:prstGeom prst="rect">
            <a:avLst/>
          </a:prstGeom>
        </p:spPr>
      </p:pic>
      <p:pic>
        <p:nvPicPr>
          <p:cNvPr id="6" name="Content Placeholder 5">
            <a:extLst>
              <a:ext uri="{FF2B5EF4-FFF2-40B4-BE49-F238E27FC236}">
                <a16:creationId xmlns:a16="http://schemas.microsoft.com/office/drawing/2014/main" id="{0D5A8683-7EAB-60DF-5A1D-C7AE0E8244F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068461" y="57731"/>
            <a:ext cx="4400336" cy="3767137"/>
          </a:xfrm>
          <a:prstGeom prst="rect">
            <a:avLst/>
          </a:prstGeom>
        </p:spPr>
      </p:pic>
      <p:sp>
        <p:nvSpPr>
          <p:cNvPr id="9" name="TextBox 8">
            <a:extLst>
              <a:ext uri="{FF2B5EF4-FFF2-40B4-BE49-F238E27FC236}">
                <a16:creationId xmlns:a16="http://schemas.microsoft.com/office/drawing/2014/main" id="{BF85E33D-E786-8381-E2BF-71D52D302CD7}"/>
              </a:ext>
            </a:extLst>
          </p:cNvPr>
          <p:cNvSpPr txBox="1"/>
          <p:nvPr/>
        </p:nvSpPr>
        <p:spPr>
          <a:xfrm>
            <a:off x="657224" y="4003288"/>
            <a:ext cx="4450035" cy="1446550"/>
          </a:xfrm>
          <a:prstGeom prst="rect">
            <a:avLst/>
          </a:prstGeom>
          <a:noFill/>
        </p:spPr>
        <p:txBody>
          <a:bodyPr wrap="square" rtlCol="0">
            <a:spAutoFit/>
          </a:bodyPr>
          <a:lstStyle/>
          <a:p>
            <a:r>
              <a:rPr lang="en-US" sz="2000" b="1" dirty="0">
                <a:latin typeface="Agency FB" panose="020B0503020202020204" pitchFamily="34" charset="0"/>
              </a:rPr>
              <a:t>7. Monthly Spend by Subscription Plan (Scatter Plot)</a:t>
            </a:r>
          </a:p>
          <a:p>
            <a:pPr marL="285750" indent="-285750">
              <a:buFont typeface="Arial" panose="020B0604020202020204" pitchFamily="34" charset="0"/>
              <a:buChar char="•"/>
            </a:pPr>
            <a:r>
              <a:rPr lang="en-US" sz="1600" dirty="0"/>
              <a:t>Standard users spend the most monthly.</a:t>
            </a:r>
          </a:p>
          <a:p>
            <a:pPr marL="285750" indent="-285750">
              <a:buFont typeface="Arial" panose="020B0604020202020204" pitchFamily="34" charset="0"/>
              <a:buChar char="•"/>
            </a:pPr>
            <a:r>
              <a:rPr lang="en-US" sz="1600" dirty="0"/>
              <a:t>Premium and Basic plan users have moderate spending.</a:t>
            </a:r>
          </a:p>
        </p:txBody>
      </p:sp>
      <p:sp>
        <p:nvSpPr>
          <p:cNvPr id="10" name="TextBox 9">
            <a:extLst>
              <a:ext uri="{FF2B5EF4-FFF2-40B4-BE49-F238E27FC236}">
                <a16:creationId xmlns:a16="http://schemas.microsoft.com/office/drawing/2014/main" id="{A3611560-0A96-5B11-D271-D1753A592A8A}"/>
              </a:ext>
            </a:extLst>
          </p:cNvPr>
          <p:cNvSpPr txBox="1"/>
          <p:nvPr/>
        </p:nvSpPr>
        <p:spPr>
          <a:xfrm>
            <a:off x="6338807" y="4003288"/>
            <a:ext cx="4293030" cy="2462213"/>
          </a:xfrm>
          <a:prstGeom prst="rect">
            <a:avLst/>
          </a:prstGeom>
          <a:noFill/>
        </p:spPr>
        <p:txBody>
          <a:bodyPr wrap="square" rtlCol="0">
            <a:spAutoFit/>
          </a:bodyPr>
          <a:lstStyle/>
          <a:p>
            <a:r>
              <a:rPr lang="en-US" sz="2000" b="1" dirty="0">
                <a:latin typeface="Agency FB" panose="020B0503020202020204" pitchFamily="34" charset="0"/>
              </a:rPr>
              <a:t>8. Active vs Inactive Users by Subscription Plan (Bar Chart)</a:t>
            </a:r>
          </a:p>
          <a:p>
            <a:pPr marL="285750" indent="-285750">
              <a:buFont typeface="Arial" panose="020B0604020202020204" pitchFamily="34" charset="0"/>
              <a:buChar char="•"/>
            </a:pPr>
            <a:r>
              <a:rPr lang="en-US" sz="1600" dirty="0"/>
              <a:t>Majority of users are active (green) across all plans.</a:t>
            </a:r>
          </a:p>
          <a:p>
            <a:pPr marL="285750" indent="-285750">
              <a:buFont typeface="Arial" panose="020B0604020202020204" pitchFamily="34" charset="0"/>
              <a:buChar char="•"/>
            </a:pPr>
            <a:r>
              <a:rPr lang="en-US" sz="1600" dirty="0"/>
              <a:t>Inactive users (red) are fewer, mostly in Premium and Standard plans.</a:t>
            </a:r>
          </a:p>
          <a:p>
            <a:pPr marL="285750" indent="-285750">
              <a:buFont typeface="Arial" panose="020B0604020202020204" pitchFamily="34" charset="0"/>
              <a:buChar char="•"/>
            </a:pPr>
            <a:r>
              <a:rPr lang="en-US" sz="1600" dirty="0"/>
              <a:t>Premium and standard plans have highest active retention.</a:t>
            </a:r>
          </a:p>
          <a:p>
            <a:endParaRPr lang="en-IN" dirty="0"/>
          </a:p>
        </p:txBody>
      </p:sp>
      <p:sp>
        <p:nvSpPr>
          <p:cNvPr id="11" name="Rectangle 10">
            <a:extLst>
              <a:ext uri="{FF2B5EF4-FFF2-40B4-BE49-F238E27FC236}">
                <a16:creationId xmlns:a16="http://schemas.microsoft.com/office/drawing/2014/main" id="{54E8AC30-5173-F551-3608-E828A6B4C717}"/>
              </a:ext>
            </a:extLst>
          </p:cNvPr>
          <p:cNvSpPr/>
          <p:nvPr/>
        </p:nvSpPr>
        <p:spPr>
          <a:xfrm rot="5400000">
            <a:off x="7396234" y="4138303"/>
            <a:ext cx="9158868" cy="20629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A85DE3A6-5CD6-6052-0E44-32F0A965A6B3}"/>
              </a:ext>
            </a:extLst>
          </p:cNvPr>
          <p:cNvSpPr/>
          <p:nvPr/>
        </p:nvSpPr>
        <p:spPr>
          <a:xfrm rot="5400000">
            <a:off x="-4410516" y="3296265"/>
            <a:ext cx="9158868" cy="1114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C88D8053-7574-AE3D-CF2B-6CE1A9CCB276}"/>
              </a:ext>
            </a:extLst>
          </p:cNvPr>
          <p:cNvSpPr/>
          <p:nvPr/>
        </p:nvSpPr>
        <p:spPr>
          <a:xfrm rot="5400000">
            <a:off x="-4258116" y="3448665"/>
            <a:ext cx="9158868" cy="11146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C1EC4CD1-29C2-1383-DB75-D2CC9EC24290}"/>
              </a:ext>
            </a:extLst>
          </p:cNvPr>
          <p:cNvSpPr/>
          <p:nvPr/>
        </p:nvSpPr>
        <p:spPr>
          <a:xfrm rot="8731448">
            <a:off x="-1102528" y="94072"/>
            <a:ext cx="2847688" cy="8382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57089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665CEF1-B50A-944C-2276-6A3316B1FC81}"/>
              </a:ext>
            </a:extLst>
          </p:cNvPr>
          <p:cNvSpPr>
            <a:spLocks noGrp="1"/>
          </p:cNvSpPr>
          <p:nvPr>
            <p:ph type="pic" idx="1"/>
          </p:nvPr>
        </p:nvSpPr>
        <p:spPr/>
      </p:sp>
      <p:sp>
        <p:nvSpPr>
          <p:cNvPr id="2" name="Title 1">
            <a:extLst>
              <a:ext uri="{FF2B5EF4-FFF2-40B4-BE49-F238E27FC236}">
                <a16:creationId xmlns:a16="http://schemas.microsoft.com/office/drawing/2014/main" id="{B0C81801-06C7-A98A-8EE9-2C33626C4B29}"/>
              </a:ext>
            </a:extLst>
          </p:cNvPr>
          <p:cNvSpPr>
            <a:spLocks noGrp="1"/>
          </p:cNvSpPr>
          <p:nvPr>
            <p:ph type="title"/>
          </p:nvPr>
        </p:nvSpPr>
        <p:spPr>
          <a:xfrm>
            <a:off x="504845" y="817512"/>
            <a:ext cx="10780776" cy="613283"/>
          </a:xfrm>
        </p:spPr>
        <p:txBody>
          <a:bodyPr>
            <a:normAutofit/>
          </a:bodyPr>
          <a:lstStyle/>
          <a:p>
            <a:r>
              <a:rPr lang="en-IN" sz="4000" dirty="0">
                <a:solidFill>
                  <a:schemeClr val="tx1"/>
                </a:solidFill>
                <a:latin typeface="Agency FB" panose="020B0503020202020204" pitchFamily="34" charset="0"/>
              </a:rPr>
              <a:t>Conclusion</a:t>
            </a:r>
          </a:p>
        </p:txBody>
      </p:sp>
      <p:sp>
        <p:nvSpPr>
          <p:cNvPr id="4" name="Text Placeholder 3">
            <a:extLst>
              <a:ext uri="{FF2B5EF4-FFF2-40B4-BE49-F238E27FC236}">
                <a16:creationId xmlns:a16="http://schemas.microsoft.com/office/drawing/2014/main" id="{E8E91C14-0925-BBC7-929A-83A4EBEF745B}"/>
              </a:ext>
            </a:extLst>
          </p:cNvPr>
          <p:cNvSpPr>
            <a:spLocks noGrp="1"/>
          </p:cNvSpPr>
          <p:nvPr>
            <p:ph type="body" sz="half" idx="2"/>
          </p:nvPr>
        </p:nvSpPr>
        <p:spPr>
          <a:xfrm>
            <a:off x="504845" y="1732371"/>
            <a:ext cx="11297173" cy="3917659"/>
          </a:xfrm>
        </p:spPr>
        <p:txBody>
          <a:bodyPr>
            <a:noAutofit/>
          </a:bodyPr>
          <a:lstStyle/>
          <a:p>
            <a:pPr algn="just"/>
            <a:r>
              <a:rPr lang="en-US" sz="3200" dirty="0">
                <a:latin typeface="Agency FB" panose="020B0503020202020204" pitchFamily="34" charset="0"/>
              </a:rPr>
              <a:t>Netflix is primarily used by young adults aged 20–40, with most households having one to four members. The Standard plan is the most popular, and higher-tier plans correspond to higher monthly spending. Laptops and mobiles are the main devices, while Smart TVs are common in family households. Most users are active, and the majority are from the USA, Canada, UK, and India. These insights can guide marketing, content recommendations, and retention strategies.</a:t>
            </a:r>
            <a:endParaRPr lang="en-IN" sz="3200" dirty="0">
              <a:latin typeface="Agency FB" panose="020B0503020202020204" pitchFamily="34" charset="0"/>
            </a:endParaRPr>
          </a:p>
        </p:txBody>
      </p:sp>
    </p:spTree>
    <p:extLst>
      <p:ext uri="{BB962C8B-B14F-4D97-AF65-F5344CB8AC3E}">
        <p14:creationId xmlns:p14="http://schemas.microsoft.com/office/powerpoint/2010/main" val="2133461475"/>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Metropolitan</Template>
  <TotalTime>98</TotalTime>
  <Words>630</Words>
  <Application>Microsoft Office PowerPoint</Application>
  <PresentationFormat>Widescreen</PresentationFormat>
  <Paragraphs>59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Agency FB</vt:lpstr>
      <vt:lpstr>Arial</vt:lpstr>
      <vt:lpstr>Calibri Light</vt:lpstr>
      <vt:lpstr>Metropolitan</vt:lpstr>
      <vt:lpstr>Netflix User Behaviour Dataset Analysis Using Py Spark</vt:lpstr>
      <vt:lpstr>PowerPoint Presentation</vt:lpstr>
      <vt:lpstr>Initial Analysis of the Dataset</vt:lpstr>
      <vt:lpstr>Initial Analysis of the Dataset</vt:lpstr>
      <vt:lpstr>Graphs</vt:lpstr>
      <vt:lpstr>Graphs</vt:lpstr>
      <vt:lpstr>Graphs</vt:lpstr>
      <vt:lpstr>Graphs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 B</dc:creator>
  <cp:lastModifiedBy>B B</cp:lastModifiedBy>
  <cp:revision>1</cp:revision>
  <dcterms:created xsi:type="dcterms:W3CDTF">2025-09-27T12:01:06Z</dcterms:created>
  <dcterms:modified xsi:type="dcterms:W3CDTF">2025-09-27T13:39:50Z</dcterms:modified>
</cp:coreProperties>
</file>