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64" r:id="rId4"/>
    <p:sldId id="267" r:id="rId5"/>
    <p:sldId id="261" r:id="rId6"/>
    <p:sldId id="268" r:id="rId7"/>
    <p:sldId id="269" r:id="rId8"/>
    <p:sldId id="262" r:id="rId9"/>
    <p:sldId id="274" r:id="rId10"/>
    <p:sldId id="260" r:id="rId11"/>
    <p:sldId id="276" r:id="rId12"/>
    <p:sldId id="277" r:id="rId13"/>
    <p:sldId id="272" r:id="rId14"/>
    <p:sldId id="271"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BEE0582-61BE-4E2E-9A38-FE47786F46B8}" type="datetimeFigureOut">
              <a:rPr lang="en-US" smtClean="0"/>
              <a:t>7/6/2024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03E63039-8495-4E25-8C9E-6F96A0CECE18}"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7559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EE0582-61BE-4E2E-9A38-FE47786F46B8}" type="datetimeFigureOut">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63039-8495-4E25-8C9E-6F96A0CECE18}" type="slidenum">
              <a:rPr lang="en-US" smtClean="0"/>
              <a:t>‹#›</a:t>
            </a:fld>
            <a:endParaRPr lang="en-US"/>
          </a:p>
        </p:txBody>
      </p:sp>
    </p:spTree>
    <p:extLst>
      <p:ext uri="{BB962C8B-B14F-4D97-AF65-F5344CB8AC3E}">
        <p14:creationId xmlns:p14="http://schemas.microsoft.com/office/powerpoint/2010/main" val="3064567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EE0582-61BE-4E2E-9A38-FE47786F46B8}"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63039-8495-4E25-8C9E-6F96A0CECE18}"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4181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EE0582-61BE-4E2E-9A38-FE47786F46B8}"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63039-8495-4E25-8C9E-6F96A0CECE18}"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9335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EE0582-61BE-4E2E-9A38-FE47786F46B8}"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63039-8495-4E25-8C9E-6F96A0CECE18}" type="slidenum">
              <a:rPr lang="en-US" smtClean="0"/>
              <a:t>‹#›</a:t>
            </a:fld>
            <a:endParaRPr lang="en-US"/>
          </a:p>
        </p:txBody>
      </p:sp>
    </p:spTree>
    <p:extLst>
      <p:ext uri="{BB962C8B-B14F-4D97-AF65-F5344CB8AC3E}">
        <p14:creationId xmlns:p14="http://schemas.microsoft.com/office/powerpoint/2010/main" val="2329392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EE0582-61BE-4E2E-9A38-FE47786F46B8}"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63039-8495-4E25-8C9E-6F96A0CECE18}"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01876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EE0582-61BE-4E2E-9A38-FE47786F46B8}"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63039-8495-4E25-8C9E-6F96A0CECE18}"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9711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EE0582-61BE-4E2E-9A38-FE47786F46B8}"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63039-8495-4E25-8C9E-6F96A0CECE1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6376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EE0582-61BE-4E2E-9A38-FE47786F46B8}"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63039-8495-4E25-8C9E-6F96A0CECE18}"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1074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EE0582-61BE-4E2E-9A38-FE47786F46B8}"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63039-8495-4E25-8C9E-6F96A0CECE18}" type="slidenum">
              <a:rPr lang="en-US" smtClean="0"/>
              <a:t>‹#›</a:t>
            </a:fld>
            <a:endParaRPr lang="en-US"/>
          </a:p>
        </p:txBody>
      </p:sp>
    </p:spTree>
    <p:extLst>
      <p:ext uri="{BB962C8B-B14F-4D97-AF65-F5344CB8AC3E}">
        <p14:creationId xmlns:p14="http://schemas.microsoft.com/office/powerpoint/2010/main" val="1299510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EE0582-61BE-4E2E-9A38-FE47786F46B8}"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63039-8495-4E25-8C9E-6F96A0CECE18}"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4665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EE0582-61BE-4E2E-9A38-FE47786F46B8}" type="datetimeFigureOut">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63039-8495-4E25-8C9E-6F96A0CECE18}" type="slidenum">
              <a:rPr lang="en-US" smtClean="0"/>
              <a:t>‹#›</a:t>
            </a:fld>
            <a:endParaRPr lang="en-US"/>
          </a:p>
        </p:txBody>
      </p:sp>
    </p:spTree>
    <p:extLst>
      <p:ext uri="{BB962C8B-B14F-4D97-AF65-F5344CB8AC3E}">
        <p14:creationId xmlns:p14="http://schemas.microsoft.com/office/powerpoint/2010/main" val="578377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EE0582-61BE-4E2E-9A38-FE47786F46B8}" type="datetimeFigureOut">
              <a:rPr lang="en-US" smtClean="0"/>
              <a:t>7/6/2024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E63039-8495-4E25-8C9E-6F96A0CECE18}"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6822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EE0582-61BE-4E2E-9A38-FE47786F46B8}" type="datetimeFigureOut">
              <a:rPr lang="en-US" smtClean="0"/>
              <a:t>7/6/2024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E63039-8495-4E25-8C9E-6F96A0CECE1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1412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EE0582-61BE-4E2E-9A38-FE47786F46B8}" type="datetimeFigureOut">
              <a:rPr lang="en-US" smtClean="0"/>
              <a:t>7/6/2024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E63039-8495-4E25-8C9E-6F96A0CECE18}" type="slidenum">
              <a:rPr lang="en-US" smtClean="0"/>
              <a:t>‹#›</a:t>
            </a:fld>
            <a:endParaRPr lang="en-US"/>
          </a:p>
        </p:txBody>
      </p:sp>
    </p:spTree>
    <p:extLst>
      <p:ext uri="{BB962C8B-B14F-4D97-AF65-F5344CB8AC3E}">
        <p14:creationId xmlns:p14="http://schemas.microsoft.com/office/powerpoint/2010/main" val="1417108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EE0582-61BE-4E2E-9A38-FE47786F46B8}" type="datetimeFigureOut">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63039-8495-4E25-8C9E-6F96A0CECE18}"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5803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EE0582-61BE-4E2E-9A38-FE47786F46B8}" type="datetimeFigureOut">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63039-8495-4E25-8C9E-6F96A0CECE18}" type="slidenum">
              <a:rPr lang="en-US" smtClean="0"/>
              <a:t>‹#›</a:t>
            </a:fld>
            <a:endParaRPr lang="en-US"/>
          </a:p>
        </p:txBody>
      </p:sp>
    </p:spTree>
    <p:extLst>
      <p:ext uri="{BB962C8B-B14F-4D97-AF65-F5344CB8AC3E}">
        <p14:creationId xmlns:p14="http://schemas.microsoft.com/office/powerpoint/2010/main" val="1612243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BEE0582-61BE-4E2E-9A38-FE47786F46B8}" type="datetimeFigureOut">
              <a:rPr lang="en-US" smtClean="0"/>
              <a:t>7/6/2024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3E63039-8495-4E25-8C9E-6F96A0CECE18}" type="slidenum">
              <a:rPr lang="en-US" smtClean="0"/>
              <a:t>‹#›</a:t>
            </a:fld>
            <a:endParaRPr lang="en-US"/>
          </a:p>
        </p:txBody>
      </p:sp>
    </p:spTree>
    <p:extLst>
      <p:ext uri="{BB962C8B-B14F-4D97-AF65-F5344CB8AC3E}">
        <p14:creationId xmlns:p14="http://schemas.microsoft.com/office/powerpoint/2010/main" val="37242494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AB7E7-3F75-8C47-13FB-956AB4321708}"/>
              </a:ext>
            </a:extLst>
          </p:cNvPr>
          <p:cNvSpPr>
            <a:spLocks noGrp="1"/>
          </p:cNvSpPr>
          <p:nvPr>
            <p:ph type="ctrTitle"/>
          </p:nvPr>
        </p:nvSpPr>
        <p:spPr>
          <a:xfrm>
            <a:off x="2692398" y="839755"/>
            <a:ext cx="6815669" cy="2546909"/>
          </a:xfrm>
        </p:spPr>
        <p:txBody>
          <a:bodyPr>
            <a:normAutofit/>
          </a:bodyPr>
          <a:lstStyle/>
          <a:p>
            <a:r>
              <a:rPr lang="en-US" sz="4400" b="1" dirty="0">
                <a:latin typeface="Times New Roman" panose="02020603050405020304" pitchFamily="18" charset="0"/>
                <a:cs typeface="Times New Roman" panose="02020603050405020304" pitchFamily="18" charset="0"/>
              </a:rPr>
              <a:t>Hotel Reservations Cancellation Prediction</a:t>
            </a:r>
          </a:p>
        </p:txBody>
      </p:sp>
      <p:sp>
        <p:nvSpPr>
          <p:cNvPr id="3" name="Subtitle 2">
            <a:extLst>
              <a:ext uri="{FF2B5EF4-FFF2-40B4-BE49-F238E27FC236}">
                <a16:creationId xmlns:a16="http://schemas.microsoft.com/office/drawing/2014/main" id="{BEFEC2C2-E54B-DB05-E83A-D8BEBA0FDB00}"/>
              </a:ext>
            </a:extLst>
          </p:cNvPr>
          <p:cNvSpPr>
            <a:spLocks noGrp="1"/>
          </p:cNvSpPr>
          <p:nvPr>
            <p:ph type="subTitle" idx="1"/>
          </p:nvPr>
        </p:nvSpPr>
        <p:spPr>
          <a:xfrm>
            <a:off x="6302477" y="4542503"/>
            <a:ext cx="3364036" cy="715296"/>
          </a:xfrm>
        </p:spPr>
        <p:txBody>
          <a:bodyPr>
            <a:normAutofit/>
          </a:bodyPr>
          <a:lstStyle/>
          <a:p>
            <a:r>
              <a:rPr lang="en-US" dirty="0"/>
              <a:t>          </a:t>
            </a:r>
            <a:r>
              <a:rPr lang="en-US" b="1" dirty="0">
                <a:latin typeface="Times New Roman" panose="02020603050405020304" pitchFamily="18" charset="0"/>
                <a:cs typeface="Times New Roman" panose="02020603050405020304" pitchFamily="18" charset="0"/>
              </a:rPr>
              <a:t>Akshaya </a:t>
            </a:r>
            <a:r>
              <a:rPr lang="en-US" b="1" dirty="0" err="1">
                <a:latin typeface="Times New Roman" panose="02020603050405020304" pitchFamily="18" charset="0"/>
                <a:cs typeface="Times New Roman" panose="02020603050405020304" pitchFamily="18" charset="0"/>
              </a:rPr>
              <a:t>Mamidipalli</a:t>
            </a:r>
            <a:r>
              <a:rPr lang="en-US" dirty="0"/>
              <a:t>                                                          </a:t>
            </a:r>
          </a:p>
        </p:txBody>
      </p:sp>
    </p:spTree>
    <p:extLst>
      <p:ext uri="{BB962C8B-B14F-4D97-AF65-F5344CB8AC3E}">
        <p14:creationId xmlns:p14="http://schemas.microsoft.com/office/powerpoint/2010/main" val="412218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689B9-5B64-1327-B040-E722A08A87B9}"/>
              </a:ext>
            </a:extLst>
          </p:cNvPr>
          <p:cNvSpPr>
            <a:spLocks noGrp="1"/>
          </p:cNvSpPr>
          <p:nvPr>
            <p:ph type="title"/>
          </p:nvPr>
        </p:nvSpPr>
        <p:spPr>
          <a:xfrm>
            <a:off x="2146073" y="1007706"/>
            <a:ext cx="7249853" cy="662473"/>
          </a:xfrm>
        </p:spPr>
        <p:txBody>
          <a:bodyPr>
            <a:noAutofit/>
          </a:bodyPr>
          <a:lstStyle/>
          <a:p>
            <a:pPr algn="ctr"/>
            <a:r>
              <a:rPr lang="en-US" sz="4000" b="1" dirty="0">
                <a:effectLst/>
                <a:latin typeface="Times New Roman" panose="02020603050405020304" pitchFamily="18" charset="0"/>
                <a:ea typeface="Times New Roman" panose="02020603050405020304" pitchFamily="18" charset="0"/>
              </a:rPr>
              <a:t>Correlation Analysis</a:t>
            </a:r>
            <a:endParaRPr lang="en-US" sz="4000" b="1" dirty="0"/>
          </a:p>
        </p:txBody>
      </p:sp>
      <p:sp>
        <p:nvSpPr>
          <p:cNvPr id="4" name="Text Placeholder 3">
            <a:extLst>
              <a:ext uri="{FF2B5EF4-FFF2-40B4-BE49-F238E27FC236}">
                <a16:creationId xmlns:a16="http://schemas.microsoft.com/office/drawing/2014/main" id="{B9B62D1E-383C-79B8-6458-CE2FF87E6EF1}"/>
              </a:ext>
            </a:extLst>
          </p:cNvPr>
          <p:cNvSpPr>
            <a:spLocks noGrp="1"/>
          </p:cNvSpPr>
          <p:nvPr>
            <p:ph type="body" sz="half" idx="2"/>
          </p:nvPr>
        </p:nvSpPr>
        <p:spPr>
          <a:xfrm>
            <a:off x="839788" y="3136490"/>
            <a:ext cx="4260696" cy="2615381"/>
          </a:xfrm>
        </p:spPr>
        <p:txBody>
          <a:bodyPr>
            <a:normAutofit fontScale="55000" lnSpcReduction="20000"/>
          </a:bodyPr>
          <a:lstStyle/>
          <a:p>
            <a:pPr>
              <a:lnSpc>
                <a:spcPct val="107000"/>
              </a:lnSpc>
              <a:spcAft>
                <a:spcPts val="800"/>
              </a:spcAft>
            </a:pPr>
            <a:r>
              <a:rPr lang="en-US" sz="3800" kern="0" dirty="0">
                <a:effectLst/>
                <a:latin typeface="Times New Roman" panose="02020603050405020304" pitchFamily="18" charset="0"/>
                <a:ea typeface="Times New Roman" panose="02020603050405020304" pitchFamily="18" charset="0"/>
                <a:cs typeface="Times New Roman" panose="02020603050405020304" pitchFamily="18" charset="0"/>
              </a:rPr>
              <a:t>Key aspects such as lead time, special requests, average price per room and arrival year have various degrees of connection with cancellation, indicating that these variables should be included in predictive models.</a:t>
            </a:r>
            <a:endParaRPr lang="en-IN" sz="3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
        <p:nvSpPr>
          <p:cNvPr id="6" name="Content Placeholder 5">
            <a:extLst>
              <a:ext uri="{FF2B5EF4-FFF2-40B4-BE49-F238E27FC236}">
                <a16:creationId xmlns:a16="http://schemas.microsoft.com/office/drawing/2014/main" id="{999A6414-F625-73E4-A132-9745DCD6E34C}"/>
              </a:ext>
            </a:extLst>
          </p:cNvPr>
          <p:cNvSpPr>
            <a:spLocks noGrp="1"/>
          </p:cNvSpPr>
          <p:nvPr>
            <p:ph idx="1"/>
          </p:nvPr>
        </p:nvSpPr>
        <p:spPr/>
        <p:txBody>
          <a:bodyPr/>
          <a:lstStyle/>
          <a:p>
            <a:r>
              <a:rPr lang="en-US" dirty="0"/>
              <a:t>z</a:t>
            </a:r>
            <a:endParaRPr lang="en-IN" dirty="0"/>
          </a:p>
        </p:txBody>
      </p:sp>
      <p:pic>
        <p:nvPicPr>
          <p:cNvPr id="8" name="Picture 7" descr="A screen shot of a computer&#10;&#10;Description automatically generated">
            <a:extLst>
              <a:ext uri="{FF2B5EF4-FFF2-40B4-BE49-F238E27FC236}">
                <a16:creationId xmlns:a16="http://schemas.microsoft.com/office/drawing/2014/main" id="{10D7A01D-9A7D-06EC-3F3D-F641F0BBB0B0}"/>
              </a:ext>
            </a:extLst>
          </p:cNvPr>
          <p:cNvPicPr>
            <a:picLocks noChangeAspect="1"/>
          </p:cNvPicPr>
          <p:nvPr/>
        </p:nvPicPr>
        <p:blipFill>
          <a:blip r:embed="rId2"/>
          <a:stretch>
            <a:fillRect/>
          </a:stretch>
        </p:blipFill>
        <p:spPr>
          <a:xfrm>
            <a:off x="5100484" y="2185112"/>
            <a:ext cx="5943600" cy="3973830"/>
          </a:xfrm>
          <a:prstGeom prst="rect">
            <a:avLst/>
          </a:prstGeom>
        </p:spPr>
      </p:pic>
    </p:spTree>
    <p:extLst>
      <p:ext uri="{BB962C8B-B14F-4D97-AF65-F5344CB8AC3E}">
        <p14:creationId xmlns:p14="http://schemas.microsoft.com/office/powerpoint/2010/main" val="214102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440FBE6-72B7-43D4-A8EB-FDBC35FE56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647B8492-BC4D-4046-B35A-C38E03494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6" name="Picture 15">
              <a:extLst>
                <a:ext uri="{FF2B5EF4-FFF2-40B4-BE49-F238E27FC236}">
                  <a16:creationId xmlns:a16="http://schemas.microsoft.com/office/drawing/2014/main" id="{47264A7B-BD07-443B-B4AE-B7D112274D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5" name="Rectangle 24">
              <a:extLst>
                <a:ext uri="{FF2B5EF4-FFF2-40B4-BE49-F238E27FC236}">
                  <a16:creationId xmlns:a16="http://schemas.microsoft.com/office/drawing/2014/main" id="{8D9B85B4-ACC6-412B-BC6B-2163BCCDF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8" name="Picture 17">
              <a:extLst>
                <a:ext uri="{FF2B5EF4-FFF2-40B4-BE49-F238E27FC236}">
                  <a16:creationId xmlns:a16="http://schemas.microsoft.com/office/drawing/2014/main" id="{17D5E57D-F913-44D3-9AF3-FCDFAE64F7E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9" name="Picture 18">
              <a:extLst>
                <a:ext uri="{FF2B5EF4-FFF2-40B4-BE49-F238E27FC236}">
                  <a16:creationId xmlns:a16="http://schemas.microsoft.com/office/drawing/2014/main" id="{BCF01E4E-4102-455A-BC41-D5F848B9417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43AC6BB8-7480-1A54-166E-A34154A92F62}"/>
              </a:ext>
            </a:extLst>
          </p:cNvPr>
          <p:cNvSpPr>
            <a:spLocks noGrp="1"/>
          </p:cNvSpPr>
          <p:nvPr>
            <p:ph type="title"/>
          </p:nvPr>
        </p:nvSpPr>
        <p:spPr>
          <a:xfrm>
            <a:off x="904569" y="1052053"/>
            <a:ext cx="4740738" cy="1179870"/>
          </a:xfrm>
        </p:spPr>
        <p:txBody>
          <a:bodyPr anchor="b">
            <a:noAutofit/>
          </a:bodyPr>
          <a:lstStyle/>
          <a:p>
            <a:r>
              <a:rPr lang="en-US" sz="4000" b="1" dirty="0"/>
              <a:t>PCA after the feature selection </a:t>
            </a:r>
          </a:p>
        </p:txBody>
      </p:sp>
      <p:cxnSp>
        <p:nvCxnSpPr>
          <p:cNvPr id="26" name="Straight Connector 25">
            <a:extLst>
              <a:ext uri="{FF2B5EF4-FFF2-40B4-BE49-F238E27FC236}">
                <a16:creationId xmlns:a16="http://schemas.microsoft.com/office/drawing/2014/main" id="{16652DC1-CA18-4263-AC06-BAB0B05EC78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9A4D7B3E-37CA-4093-53FB-3B24489CA7E7}"/>
              </a:ext>
            </a:extLst>
          </p:cNvPr>
          <p:cNvSpPr>
            <a:spLocks noGrp="1"/>
          </p:cNvSpPr>
          <p:nvPr>
            <p:ph idx="1"/>
          </p:nvPr>
        </p:nvSpPr>
        <p:spPr>
          <a:xfrm>
            <a:off x="1295401" y="2493774"/>
            <a:ext cx="3660057" cy="3382094"/>
          </a:xfrm>
        </p:spPr>
        <p:txBody>
          <a:bodyPr>
            <a:normAutofit/>
          </a:bodyPr>
          <a:lstStyle/>
          <a:p>
            <a:pPr algn="ctr"/>
            <a:r>
              <a:rPr lang="en-US" sz="2000" kern="0" dirty="0">
                <a:latin typeface="Times New Roman" panose="02020603050405020304" pitchFamily="18" charset="0"/>
                <a:ea typeface="Times New Roman" panose="02020603050405020304" pitchFamily="18" charset="0"/>
                <a:cs typeface="Times New Roman" panose="02020603050405020304" pitchFamily="18" charset="0"/>
              </a:rPr>
              <a:t>T</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he features selected are lead time, special requests, average price per room and arrival year to predict my target variable canceled. TRUE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sz="1600" dirty="0"/>
          </a:p>
        </p:txBody>
      </p:sp>
      <p:pic>
        <p:nvPicPr>
          <p:cNvPr id="8" name="Picture 7">
            <a:extLst>
              <a:ext uri="{FF2B5EF4-FFF2-40B4-BE49-F238E27FC236}">
                <a16:creationId xmlns:a16="http://schemas.microsoft.com/office/drawing/2014/main" id="{0C5CDDB3-6A26-A717-6AD7-CFCF5EC6BDA0}"/>
              </a:ext>
            </a:extLst>
          </p:cNvPr>
          <p:cNvPicPr>
            <a:picLocks noChangeAspect="1"/>
          </p:cNvPicPr>
          <p:nvPr/>
        </p:nvPicPr>
        <p:blipFill rotWithShape="1">
          <a:blip r:embed="rId5"/>
          <a:srcRect r="2" b="1136"/>
          <a:stretch/>
        </p:blipFill>
        <p:spPr>
          <a:xfrm>
            <a:off x="6164827" y="1317528"/>
            <a:ext cx="4896464" cy="4558338"/>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3200457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D90B6-257A-BD6C-B783-64227A7E0BC5}"/>
              </a:ext>
            </a:extLst>
          </p:cNvPr>
          <p:cNvSpPr>
            <a:spLocks noGrp="1"/>
          </p:cNvSpPr>
          <p:nvPr>
            <p:ph type="title"/>
          </p:nvPr>
        </p:nvSpPr>
        <p:spPr/>
        <p:txBody>
          <a:bodyPr>
            <a:normAutofit fontScale="90000"/>
          </a:bodyPr>
          <a:lstStyle/>
          <a:p>
            <a:r>
              <a:rPr lang="en-US" b="1" dirty="0"/>
              <a:t>Graphical Representation of selected variables</a:t>
            </a:r>
          </a:p>
        </p:txBody>
      </p:sp>
      <p:pic>
        <p:nvPicPr>
          <p:cNvPr id="5" name="Content Placeholder 4">
            <a:extLst>
              <a:ext uri="{FF2B5EF4-FFF2-40B4-BE49-F238E27FC236}">
                <a16:creationId xmlns:a16="http://schemas.microsoft.com/office/drawing/2014/main" id="{E7EA155C-4FE4-0CE0-5464-20FE09FAAA5F}"/>
              </a:ext>
            </a:extLst>
          </p:cNvPr>
          <p:cNvPicPr>
            <a:picLocks noGrp="1" noChangeAspect="1"/>
          </p:cNvPicPr>
          <p:nvPr>
            <p:ph idx="1"/>
          </p:nvPr>
        </p:nvPicPr>
        <p:blipFill>
          <a:blip r:embed="rId2"/>
          <a:stretch>
            <a:fillRect/>
          </a:stretch>
        </p:blipFill>
        <p:spPr>
          <a:xfrm>
            <a:off x="1813079" y="2557993"/>
            <a:ext cx="3496040" cy="3317875"/>
          </a:xfrm>
        </p:spPr>
      </p:pic>
      <p:pic>
        <p:nvPicPr>
          <p:cNvPr id="7" name="Picture 6">
            <a:extLst>
              <a:ext uri="{FF2B5EF4-FFF2-40B4-BE49-F238E27FC236}">
                <a16:creationId xmlns:a16="http://schemas.microsoft.com/office/drawing/2014/main" id="{C42B5646-6D36-B0EA-B256-1D716ED78844}"/>
              </a:ext>
            </a:extLst>
          </p:cNvPr>
          <p:cNvPicPr>
            <a:picLocks noChangeAspect="1"/>
          </p:cNvPicPr>
          <p:nvPr/>
        </p:nvPicPr>
        <p:blipFill>
          <a:blip r:embed="rId3"/>
          <a:stretch>
            <a:fillRect/>
          </a:stretch>
        </p:blipFill>
        <p:spPr>
          <a:xfrm>
            <a:off x="6096000" y="2843018"/>
            <a:ext cx="4224338" cy="2881313"/>
          </a:xfrm>
          <a:prstGeom prst="rect">
            <a:avLst/>
          </a:prstGeom>
        </p:spPr>
      </p:pic>
    </p:spTree>
    <p:extLst>
      <p:ext uri="{BB962C8B-B14F-4D97-AF65-F5344CB8AC3E}">
        <p14:creationId xmlns:p14="http://schemas.microsoft.com/office/powerpoint/2010/main" val="1462691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9B54-AF3C-47ED-B811-65444DB76AB2}"/>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Models Performance Results</a:t>
            </a:r>
          </a:p>
        </p:txBody>
      </p:sp>
      <p:graphicFrame>
        <p:nvGraphicFramePr>
          <p:cNvPr id="4" name="Content Placeholder 3">
            <a:extLst>
              <a:ext uri="{FF2B5EF4-FFF2-40B4-BE49-F238E27FC236}">
                <a16:creationId xmlns:a16="http://schemas.microsoft.com/office/drawing/2014/main" id="{66493E27-0EDC-E7F3-5564-2DB9CB04DDB9}"/>
              </a:ext>
            </a:extLst>
          </p:cNvPr>
          <p:cNvGraphicFramePr>
            <a:graphicFrameLocks noGrp="1"/>
          </p:cNvGraphicFramePr>
          <p:nvPr>
            <p:ph idx="1"/>
            <p:extLst>
              <p:ext uri="{D42A27DB-BD31-4B8C-83A1-F6EECF244321}">
                <p14:modId xmlns:p14="http://schemas.microsoft.com/office/powerpoint/2010/main" val="491125813"/>
              </p:ext>
            </p:extLst>
          </p:nvPr>
        </p:nvGraphicFramePr>
        <p:xfrm>
          <a:off x="5840362" y="2949733"/>
          <a:ext cx="5535561" cy="2805419"/>
        </p:xfrm>
        <a:graphic>
          <a:graphicData uri="http://schemas.openxmlformats.org/drawingml/2006/table">
            <a:tbl>
              <a:tblPr/>
              <a:tblGrid>
                <a:gridCol w="1845187">
                  <a:extLst>
                    <a:ext uri="{9D8B030D-6E8A-4147-A177-3AD203B41FA5}">
                      <a16:colId xmlns:a16="http://schemas.microsoft.com/office/drawing/2014/main" val="1501969604"/>
                    </a:ext>
                  </a:extLst>
                </a:gridCol>
                <a:gridCol w="1845187">
                  <a:extLst>
                    <a:ext uri="{9D8B030D-6E8A-4147-A177-3AD203B41FA5}">
                      <a16:colId xmlns:a16="http://schemas.microsoft.com/office/drawing/2014/main" val="3712478698"/>
                    </a:ext>
                  </a:extLst>
                </a:gridCol>
                <a:gridCol w="1845187">
                  <a:extLst>
                    <a:ext uri="{9D8B030D-6E8A-4147-A177-3AD203B41FA5}">
                      <a16:colId xmlns:a16="http://schemas.microsoft.com/office/drawing/2014/main" val="3200585131"/>
                    </a:ext>
                  </a:extLst>
                </a:gridCol>
              </a:tblGrid>
              <a:tr h="1079007">
                <a:tc>
                  <a:txBody>
                    <a:bodyPr/>
                    <a:lstStyle/>
                    <a:p>
                      <a:pPr fontAlgn="b"/>
                      <a:r>
                        <a:rPr lang="en-US" b="1" dirty="0">
                          <a:effectLst/>
                        </a:rPr>
                        <a:t>Metric</a:t>
                      </a:r>
                    </a:p>
                  </a:txBody>
                  <a:tcPr anchor="b">
                    <a:lnL w="7620" cap="flat" cmpd="sng" algn="ctr">
                      <a:solidFill>
                        <a:srgbClr val="C07CE0"/>
                      </a:solidFill>
                      <a:prstDash val="solid"/>
                      <a:round/>
                      <a:headEnd type="none" w="med" len="med"/>
                      <a:tailEnd type="none" w="med" len="med"/>
                    </a:lnL>
                    <a:lnR w="7620" cap="flat" cmpd="sng" algn="ctr">
                      <a:solidFill>
                        <a:srgbClr val="107BE0"/>
                      </a:solidFill>
                      <a:prstDash val="solid"/>
                      <a:round/>
                      <a:headEnd type="none" w="med" len="med"/>
                      <a:tailEnd type="none" w="med" len="med"/>
                    </a:lnR>
                    <a:lnT w="7620" cap="flat" cmpd="sng" algn="ctr">
                      <a:solidFill>
                        <a:srgbClr val="C07CE0"/>
                      </a:solidFill>
                      <a:prstDash val="solid"/>
                      <a:round/>
                      <a:headEnd type="none" w="med" len="med"/>
                      <a:tailEnd type="none" w="med" len="med"/>
                    </a:lnT>
                    <a:lnB w="12700" cap="flat" cmpd="sng" algn="ctr">
                      <a:solidFill>
                        <a:srgbClr val="A08AE0"/>
                      </a:solidFill>
                      <a:prstDash val="solid"/>
                      <a:round/>
                      <a:headEnd type="none" w="med" len="med"/>
                      <a:tailEnd type="none" w="med" len="med"/>
                    </a:lnB>
                    <a:solidFill>
                      <a:srgbClr val="FFFFFF"/>
                    </a:solidFill>
                  </a:tcPr>
                </a:tc>
                <a:tc>
                  <a:txBody>
                    <a:bodyPr/>
                    <a:lstStyle/>
                    <a:p>
                      <a:pPr fontAlgn="b"/>
                      <a:r>
                        <a:rPr lang="en-US" b="1" dirty="0">
                          <a:effectLst/>
                        </a:rPr>
                        <a:t>K-Nearest Neighbors (KNN)</a:t>
                      </a:r>
                    </a:p>
                  </a:txBody>
                  <a:tcPr anchor="b">
                    <a:lnL w="7620" cap="flat" cmpd="sng" algn="ctr">
                      <a:solidFill>
                        <a:srgbClr val="107BE0"/>
                      </a:solidFill>
                      <a:prstDash val="solid"/>
                      <a:round/>
                      <a:headEnd type="none" w="med" len="med"/>
                      <a:tailEnd type="none" w="med" len="med"/>
                    </a:lnL>
                    <a:lnR w="7620" cap="flat" cmpd="sng" algn="ctr">
                      <a:solidFill>
                        <a:srgbClr val="E08CE0"/>
                      </a:solidFill>
                      <a:prstDash val="solid"/>
                      <a:round/>
                      <a:headEnd type="none" w="med" len="med"/>
                      <a:tailEnd type="none" w="med" len="med"/>
                    </a:lnR>
                    <a:lnT w="7620" cap="flat" cmpd="sng" algn="ctr">
                      <a:solidFill>
                        <a:srgbClr val="107BE0"/>
                      </a:solidFill>
                      <a:prstDash val="solid"/>
                      <a:round/>
                      <a:headEnd type="none" w="med" len="med"/>
                      <a:tailEnd type="none" w="med" len="med"/>
                    </a:lnT>
                    <a:lnB w="12700" cap="flat" cmpd="sng" algn="ctr">
                      <a:solidFill>
                        <a:srgbClr val="308BE0"/>
                      </a:solidFill>
                      <a:prstDash val="solid"/>
                      <a:round/>
                      <a:headEnd type="none" w="med" len="med"/>
                      <a:tailEnd type="none" w="med" len="med"/>
                    </a:lnB>
                    <a:solidFill>
                      <a:srgbClr val="FFFFFF"/>
                    </a:solidFill>
                  </a:tcPr>
                </a:tc>
                <a:tc>
                  <a:txBody>
                    <a:bodyPr/>
                    <a:lstStyle/>
                    <a:p>
                      <a:pPr fontAlgn="b"/>
                      <a:r>
                        <a:rPr lang="en-US" b="1">
                          <a:effectLst/>
                        </a:rPr>
                        <a:t>Naive Bayes</a:t>
                      </a:r>
                    </a:p>
                  </a:txBody>
                  <a:tcPr anchor="b">
                    <a:lnL w="7620" cap="flat" cmpd="sng" algn="ctr">
                      <a:solidFill>
                        <a:srgbClr val="E08CE0"/>
                      </a:solidFill>
                      <a:prstDash val="solid"/>
                      <a:round/>
                      <a:headEnd type="none" w="med" len="med"/>
                      <a:tailEnd type="none" w="med" len="med"/>
                    </a:lnL>
                    <a:lnR w="7620" cap="flat" cmpd="sng" algn="ctr">
                      <a:solidFill>
                        <a:srgbClr val="E08CE0"/>
                      </a:solidFill>
                      <a:prstDash val="solid"/>
                      <a:round/>
                      <a:headEnd type="none" w="med" len="med"/>
                      <a:tailEnd type="none" w="med" len="med"/>
                    </a:lnR>
                    <a:lnT w="7620" cap="flat" cmpd="sng" algn="ctr">
                      <a:solidFill>
                        <a:srgbClr val="E08CE0"/>
                      </a:solidFill>
                      <a:prstDash val="solid"/>
                      <a:round/>
                      <a:headEnd type="none" w="med" len="med"/>
                      <a:tailEnd type="none" w="med" len="med"/>
                    </a:lnT>
                    <a:lnB w="12700" cap="flat" cmpd="sng" algn="ctr">
                      <a:solidFill>
                        <a:srgbClr val="0091E0"/>
                      </a:solidFill>
                      <a:prstDash val="solid"/>
                      <a:round/>
                      <a:headEnd type="none" w="med" len="med"/>
                      <a:tailEnd type="none" w="med" len="med"/>
                    </a:lnB>
                    <a:solidFill>
                      <a:srgbClr val="FFFFFF"/>
                    </a:solidFill>
                  </a:tcPr>
                </a:tc>
                <a:extLst>
                  <a:ext uri="{0D108BD9-81ED-4DB2-BD59-A6C34878D82A}">
                    <a16:rowId xmlns:a16="http://schemas.microsoft.com/office/drawing/2014/main" val="566662480"/>
                  </a:ext>
                </a:extLst>
              </a:tr>
              <a:tr h="431603">
                <a:tc>
                  <a:txBody>
                    <a:bodyPr/>
                    <a:lstStyle/>
                    <a:p>
                      <a:pPr fontAlgn="base"/>
                      <a:r>
                        <a:rPr lang="en-US" b="1">
                          <a:effectLst/>
                        </a:rPr>
                        <a:t>Accuracy</a:t>
                      </a:r>
                      <a:endParaRPr lang="en-US">
                        <a:effectLst/>
                      </a:endParaRPr>
                    </a:p>
                  </a:txBody>
                  <a:tcPr anchor="ctr">
                    <a:lnL w="7620" cap="flat" cmpd="sng" algn="ctr">
                      <a:solidFill>
                        <a:srgbClr val="A08AE0"/>
                      </a:solidFill>
                      <a:prstDash val="solid"/>
                      <a:round/>
                      <a:headEnd type="none" w="med" len="med"/>
                      <a:tailEnd type="none" w="med" len="med"/>
                    </a:lnL>
                    <a:lnR w="7620" cap="flat" cmpd="sng" algn="ctr">
                      <a:solidFill>
                        <a:srgbClr val="308BE0"/>
                      </a:solidFill>
                      <a:prstDash val="solid"/>
                      <a:round/>
                      <a:headEnd type="none" w="med" len="med"/>
                      <a:tailEnd type="none" w="med" len="med"/>
                    </a:lnR>
                    <a:lnT w="12700" cap="flat" cmpd="sng" algn="ctr">
                      <a:solidFill>
                        <a:srgbClr val="A08AE0"/>
                      </a:solidFill>
                      <a:prstDash val="solid"/>
                      <a:round/>
                      <a:headEnd type="none" w="med" len="med"/>
                      <a:tailEnd type="none" w="med" len="med"/>
                    </a:lnT>
                    <a:lnB w="12700" cap="flat" cmpd="sng" algn="ctr">
                      <a:solidFill>
                        <a:srgbClr val="C08BE0"/>
                      </a:solidFill>
                      <a:prstDash val="solid"/>
                      <a:round/>
                      <a:headEnd type="none" w="med" len="med"/>
                      <a:tailEnd type="none" w="med" len="med"/>
                    </a:lnB>
                    <a:solidFill>
                      <a:srgbClr val="FFFFFF"/>
                    </a:solidFill>
                  </a:tcPr>
                </a:tc>
                <a:tc>
                  <a:txBody>
                    <a:bodyPr/>
                    <a:lstStyle/>
                    <a:p>
                      <a:pPr fontAlgn="base"/>
                      <a:r>
                        <a:rPr lang="en-US">
                          <a:effectLst/>
                        </a:rPr>
                        <a:t>80.56%</a:t>
                      </a:r>
                    </a:p>
                  </a:txBody>
                  <a:tcPr anchor="ctr">
                    <a:lnL w="7620" cap="flat" cmpd="sng" algn="ctr">
                      <a:solidFill>
                        <a:srgbClr val="308BE0"/>
                      </a:solidFill>
                      <a:prstDash val="solid"/>
                      <a:round/>
                      <a:headEnd type="none" w="med" len="med"/>
                      <a:tailEnd type="none" w="med" len="med"/>
                    </a:lnL>
                    <a:lnR w="7620" cap="flat" cmpd="sng" algn="ctr">
                      <a:solidFill>
                        <a:srgbClr val="0091E0"/>
                      </a:solidFill>
                      <a:prstDash val="solid"/>
                      <a:round/>
                      <a:headEnd type="none" w="med" len="med"/>
                      <a:tailEnd type="none" w="med" len="med"/>
                    </a:lnR>
                    <a:lnT w="12700" cap="flat" cmpd="sng" algn="ctr">
                      <a:solidFill>
                        <a:srgbClr val="308BE0"/>
                      </a:solidFill>
                      <a:prstDash val="solid"/>
                      <a:round/>
                      <a:headEnd type="none" w="med" len="med"/>
                      <a:tailEnd type="none" w="med" len="med"/>
                    </a:lnT>
                    <a:lnB w="12700" cap="flat" cmpd="sng" algn="ctr">
                      <a:solidFill>
                        <a:srgbClr val="D093E0"/>
                      </a:solidFill>
                      <a:prstDash val="solid"/>
                      <a:round/>
                      <a:headEnd type="none" w="med" len="med"/>
                      <a:tailEnd type="none" w="med" len="med"/>
                    </a:lnB>
                    <a:solidFill>
                      <a:srgbClr val="FFFFFF"/>
                    </a:solidFill>
                  </a:tcPr>
                </a:tc>
                <a:tc>
                  <a:txBody>
                    <a:bodyPr/>
                    <a:lstStyle/>
                    <a:p>
                      <a:pPr fontAlgn="base"/>
                      <a:r>
                        <a:rPr lang="en-US">
                          <a:effectLst/>
                        </a:rPr>
                        <a:t>77.15%</a:t>
                      </a:r>
                    </a:p>
                  </a:txBody>
                  <a:tcPr anchor="ctr">
                    <a:lnL w="7620" cap="flat" cmpd="sng" algn="ctr">
                      <a:solidFill>
                        <a:srgbClr val="0091E0"/>
                      </a:solidFill>
                      <a:prstDash val="solid"/>
                      <a:round/>
                      <a:headEnd type="none" w="med" len="med"/>
                      <a:tailEnd type="none" w="med" len="med"/>
                    </a:lnL>
                    <a:lnR w="7620" cap="flat" cmpd="sng" algn="ctr">
                      <a:solidFill>
                        <a:srgbClr val="0091E0"/>
                      </a:solidFill>
                      <a:prstDash val="solid"/>
                      <a:round/>
                      <a:headEnd type="none" w="med" len="med"/>
                      <a:tailEnd type="none" w="med" len="med"/>
                    </a:lnR>
                    <a:lnT w="12700" cap="flat" cmpd="sng" algn="ctr">
                      <a:solidFill>
                        <a:srgbClr val="0091E0"/>
                      </a:solidFill>
                      <a:prstDash val="solid"/>
                      <a:round/>
                      <a:headEnd type="none" w="med" len="med"/>
                      <a:tailEnd type="none" w="med" len="med"/>
                    </a:lnT>
                    <a:lnB w="12700" cap="flat" cmpd="sng" algn="ctr">
                      <a:solidFill>
                        <a:srgbClr val="0091E0"/>
                      </a:solidFill>
                      <a:prstDash val="solid"/>
                      <a:round/>
                      <a:headEnd type="none" w="med" len="med"/>
                      <a:tailEnd type="none" w="med" len="med"/>
                    </a:lnB>
                    <a:solidFill>
                      <a:srgbClr val="FFFFFF"/>
                    </a:solidFill>
                  </a:tcPr>
                </a:tc>
                <a:extLst>
                  <a:ext uri="{0D108BD9-81ED-4DB2-BD59-A6C34878D82A}">
                    <a16:rowId xmlns:a16="http://schemas.microsoft.com/office/drawing/2014/main" val="728170325"/>
                  </a:ext>
                </a:extLst>
              </a:tr>
              <a:tr h="431603">
                <a:tc>
                  <a:txBody>
                    <a:bodyPr/>
                    <a:lstStyle/>
                    <a:p>
                      <a:pPr fontAlgn="base"/>
                      <a:r>
                        <a:rPr lang="en-US" b="1">
                          <a:effectLst/>
                        </a:rPr>
                        <a:t>Precision</a:t>
                      </a:r>
                      <a:endParaRPr lang="en-US">
                        <a:effectLst/>
                      </a:endParaRPr>
                    </a:p>
                  </a:txBody>
                  <a:tcPr anchor="ctr">
                    <a:lnL w="7620" cap="flat" cmpd="sng" algn="ctr">
                      <a:solidFill>
                        <a:srgbClr val="C08BE0"/>
                      </a:solidFill>
                      <a:prstDash val="solid"/>
                      <a:round/>
                      <a:headEnd type="none" w="med" len="med"/>
                      <a:tailEnd type="none" w="med" len="med"/>
                    </a:lnL>
                    <a:lnR w="7620" cap="flat" cmpd="sng" algn="ctr">
                      <a:solidFill>
                        <a:srgbClr val="D093E0"/>
                      </a:solidFill>
                      <a:prstDash val="solid"/>
                      <a:round/>
                      <a:headEnd type="none" w="med" len="med"/>
                      <a:tailEnd type="none" w="med" len="med"/>
                    </a:lnR>
                    <a:lnT w="12700" cap="flat" cmpd="sng" algn="ctr">
                      <a:solidFill>
                        <a:srgbClr val="C08BE0"/>
                      </a:solidFill>
                      <a:prstDash val="solid"/>
                      <a:round/>
                      <a:headEnd type="none" w="med" len="med"/>
                      <a:tailEnd type="none" w="med" len="med"/>
                    </a:lnT>
                    <a:lnB w="12700" cap="flat" cmpd="sng" algn="ctr">
                      <a:solidFill>
                        <a:srgbClr val="D084E0"/>
                      </a:solidFill>
                      <a:prstDash val="solid"/>
                      <a:round/>
                      <a:headEnd type="none" w="med" len="med"/>
                      <a:tailEnd type="none" w="med" len="med"/>
                    </a:lnB>
                    <a:solidFill>
                      <a:srgbClr val="FFFFFF"/>
                    </a:solidFill>
                  </a:tcPr>
                </a:tc>
                <a:tc>
                  <a:txBody>
                    <a:bodyPr/>
                    <a:lstStyle/>
                    <a:p>
                      <a:pPr fontAlgn="base"/>
                      <a:r>
                        <a:rPr lang="en-US" dirty="0">
                          <a:effectLst/>
                        </a:rPr>
                        <a:t>76.35%</a:t>
                      </a:r>
                    </a:p>
                  </a:txBody>
                  <a:tcPr anchor="ctr">
                    <a:lnL w="7620" cap="flat" cmpd="sng" algn="ctr">
                      <a:solidFill>
                        <a:srgbClr val="D093E0"/>
                      </a:solidFill>
                      <a:prstDash val="solid"/>
                      <a:round/>
                      <a:headEnd type="none" w="med" len="med"/>
                      <a:tailEnd type="none" w="med" len="med"/>
                    </a:lnL>
                    <a:lnR w="7620" cap="flat" cmpd="sng" algn="ctr">
                      <a:solidFill>
                        <a:srgbClr val="0091E0"/>
                      </a:solidFill>
                      <a:prstDash val="solid"/>
                      <a:round/>
                      <a:headEnd type="none" w="med" len="med"/>
                      <a:tailEnd type="none" w="med" len="med"/>
                    </a:lnR>
                    <a:lnT w="12700" cap="flat" cmpd="sng" algn="ctr">
                      <a:solidFill>
                        <a:srgbClr val="D093E0"/>
                      </a:solidFill>
                      <a:prstDash val="solid"/>
                      <a:round/>
                      <a:headEnd type="none" w="med" len="med"/>
                      <a:tailEnd type="none" w="med" len="med"/>
                    </a:lnT>
                    <a:lnB w="12700" cap="flat" cmpd="sng" algn="ctr">
                      <a:solidFill>
                        <a:srgbClr val="3094E0"/>
                      </a:solidFill>
                      <a:prstDash val="solid"/>
                      <a:round/>
                      <a:headEnd type="none" w="med" len="med"/>
                      <a:tailEnd type="none" w="med" len="med"/>
                    </a:lnB>
                    <a:solidFill>
                      <a:srgbClr val="FFFFFF"/>
                    </a:solidFill>
                  </a:tcPr>
                </a:tc>
                <a:tc>
                  <a:txBody>
                    <a:bodyPr/>
                    <a:lstStyle/>
                    <a:p>
                      <a:pPr fontAlgn="base"/>
                      <a:r>
                        <a:rPr lang="en-US">
                          <a:effectLst/>
                        </a:rPr>
                        <a:t>70.05%</a:t>
                      </a:r>
                    </a:p>
                  </a:txBody>
                  <a:tcPr anchor="ctr">
                    <a:lnL w="7620" cap="flat" cmpd="sng" algn="ctr">
                      <a:solidFill>
                        <a:srgbClr val="0091E0"/>
                      </a:solidFill>
                      <a:prstDash val="solid"/>
                      <a:round/>
                      <a:headEnd type="none" w="med" len="med"/>
                      <a:tailEnd type="none" w="med" len="med"/>
                    </a:lnL>
                    <a:lnR w="7620" cap="flat" cmpd="sng" algn="ctr">
                      <a:solidFill>
                        <a:srgbClr val="0091E0"/>
                      </a:solidFill>
                      <a:prstDash val="solid"/>
                      <a:round/>
                      <a:headEnd type="none" w="med" len="med"/>
                      <a:tailEnd type="none" w="med" len="med"/>
                    </a:lnR>
                    <a:lnT w="12700" cap="flat" cmpd="sng" algn="ctr">
                      <a:solidFill>
                        <a:srgbClr val="0091E0"/>
                      </a:solidFill>
                      <a:prstDash val="solid"/>
                      <a:round/>
                      <a:headEnd type="none" w="med" len="med"/>
                      <a:tailEnd type="none" w="med" len="med"/>
                    </a:lnT>
                    <a:lnB w="12700" cap="flat" cmpd="sng" algn="ctr">
                      <a:solidFill>
                        <a:srgbClr val="70A2E0"/>
                      </a:solidFill>
                      <a:prstDash val="solid"/>
                      <a:round/>
                      <a:headEnd type="none" w="med" len="med"/>
                      <a:tailEnd type="none" w="med" len="med"/>
                    </a:lnB>
                    <a:solidFill>
                      <a:srgbClr val="FFFFFF"/>
                    </a:solidFill>
                  </a:tcPr>
                </a:tc>
                <a:extLst>
                  <a:ext uri="{0D108BD9-81ED-4DB2-BD59-A6C34878D82A}">
                    <a16:rowId xmlns:a16="http://schemas.microsoft.com/office/drawing/2014/main" val="716520259"/>
                  </a:ext>
                </a:extLst>
              </a:tr>
              <a:tr h="431603">
                <a:tc>
                  <a:txBody>
                    <a:bodyPr/>
                    <a:lstStyle/>
                    <a:p>
                      <a:pPr fontAlgn="base"/>
                      <a:r>
                        <a:rPr lang="en-US" b="1">
                          <a:effectLst/>
                        </a:rPr>
                        <a:t>Recall</a:t>
                      </a:r>
                      <a:endParaRPr lang="en-US">
                        <a:effectLst/>
                      </a:endParaRPr>
                    </a:p>
                  </a:txBody>
                  <a:tcPr anchor="ctr">
                    <a:lnL w="7620" cap="flat" cmpd="sng" algn="ctr">
                      <a:solidFill>
                        <a:srgbClr val="D084E0"/>
                      </a:solidFill>
                      <a:prstDash val="solid"/>
                      <a:round/>
                      <a:headEnd type="none" w="med" len="med"/>
                      <a:tailEnd type="none" w="med" len="med"/>
                    </a:lnL>
                    <a:lnR w="7620" cap="flat" cmpd="sng" algn="ctr">
                      <a:solidFill>
                        <a:srgbClr val="3094E0"/>
                      </a:solidFill>
                      <a:prstDash val="solid"/>
                      <a:round/>
                      <a:headEnd type="none" w="med" len="med"/>
                      <a:tailEnd type="none" w="med" len="med"/>
                    </a:lnR>
                    <a:lnT w="12700" cap="flat" cmpd="sng" algn="ctr">
                      <a:solidFill>
                        <a:srgbClr val="D084E0"/>
                      </a:solidFill>
                      <a:prstDash val="solid"/>
                      <a:round/>
                      <a:headEnd type="none" w="med" len="med"/>
                      <a:tailEnd type="none" w="med" len="med"/>
                    </a:lnT>
                    <a:lnB w="12700" cap="flat" cmpd="sng" algn="ctr">
                      <a:solidFill>
                        <a:srgbClr val="D087E0"/>
                      </a:solidFill>
                      <a:prstDash val="solid"/>
                      <a:round/>
                      <a:headEnd type="none" w="med" len="med"/>
                      <a:tailEnd type="none" w="med" len="med"/>
                    </a:lnB>
                    <a:solidFill>
                      <a:srgbClr val="FFFFFF"/>
                    </a:solidFill>
                  </a:tcPr>
                </a:tc>
                <a:tc>
                  <a:txBody>
                    <a:bodyPr/>
                    <a:lstStyle/>
                    <a:p>
                      <a:pPr fontAlgn="base"/>
                      <a:r>
                        <a:rPr lang="en-US" dirty="0">
                          <a:effectLst/>
                        </a:rPr>
                        <a:t>58.36%</a:t>
                      </a:r>
                    </a:p>
                  </a:txBody>
                  <a:tcPr anchor="ctr">
                    <a:lnL w="7620" cap="flat" cmpd="sng" algn="ctr">
                      <a:solidFill>
                        <a:srgbClr val="3094E0"/>
                      </a:solidFill>
                      <a:prstDash val="solid"/>
                      <a:round/>
                      <a:headEnd type="none" w="med" len="med"/>
                      <a:tailEnd type="none" w="med" len="med"/>
                    </a:lnL>
                    <a:lnR w="7620" cap="flat" cmpd="sng" algn="ctr">
                      <a:solidFill>
                        <a:srgbClr val="70A2E0"/>
                      </a:solidFill>
                      <a:prstDash val="solid"/>
                      <a:round/>
                      <a:headEnd type="none" w="med" len="med"/>
                      <a:tailEnd type="none" w="med" len="med"/>
                    </a:lnR>
                    <a:lnT w="12700" cap="flat" cmpd="sng" algn="ctr">
                      <a:solidFill>
                        <a:srgbClr val="3094E0"/>
                      </a:solidFill>
                      <a:prstDash val="solid"/>
                      <a:round/>
                      <a:headEnd type="none" w="med" len="med"/>
                      <a:tailEnd type="none" w="med" len="med"/>
                    </a:lnT>
                    <a:lnB w="12700" cap="flat" cmpd="sng" algn="ctr">
                      <a:solidFill>
                        <a:srgbClr val="F0A0E0"/>
                      </a:solidFill>
                      <a:prstDash val="solid"/>
                      <a:round/>
                      <a:headEnd type="none" w="med" len="med"/>
                      <a:tailEnd type="none" w="med" len="med"/>
                    </a:lnB>
                    <a:solidFill>
                      <a:srgbClr val="FFFFFF"/>
                    </a:solidFill>
                  </a:tcPr>
                </a:tc>
                <a:tc>
                  <a:txBody>
                    <a:bodyPr/>
                    <a:lstStyle/>
                    <a:p>
                      <a:pPr fontAlgn="base"/>
                      <a:r>
                        <a:rPr lang="en-US" dirty="0">
                          <a:effectLst/>
                        </a:rPr>
                        <a:t>52.12%</a:t>
                      </a:r>
                    </a:p>
                  </a:txBody>
                  <a:tcPr anchor="ctr">
                    <a:lnL w="7620" cap="flat" cmpd="sng" algn="ctr">
                      <a:solidFill>
                        <a:srgbClr val="70A2E0"/>
                      </a:solidFill>
                      <a:prstDash val="solid"/>
                      <a:round/>
                      <a:headEnd type="none" w="med" len="med"/>
                      <a:tailEnd type="none" w="med" len="med"/>
                    </a:lnL>
                    <a:lnR w="7620" cap="flat" cmpd="sng" algn="ctr">
                      <a:solidFill>
                        <a:srgbClr val="70A2E0"/>
                      </a:solidFill>
                      <a:prstDash val="solid"/>
                      <a:round/>
                      <a:headEnd type="none" w="med" len="med"/>
                      <a:tailEnd type="none" w="med" len="med"/>
                    </a:lnR>
                    <a:lnT w="12700" cap="flat" cmpd="sng" algn="ctr">
                      <a:solidFill>
                        <a:srgbClr val="70A2E0"/>
                      </a:solidFill>
                      <a:prstDash val="solid"/>
                      <a:round/>
                      <a:headEnd type="none" w="med" len="med"/>
                      <a:tailEnd type="none" w="med" len="med"/>
                    </a:lnT>
                    <a:lnB w="12700" cap="flat" cmpd="sng" algn="ctr">
                      <a:solidFill>
                        <a:srgbClr val="90A0E0"/>
                      </a:solidFill>
                      <a:prstDash val="solid"/>
                      <a:round/>
                      <a:headEnd type="none" w="med" len="med"/>
                      <a:tailEnd type="none" w="med" len="med"/>
                    </a:lnB>
                    <a:solidFill>
                      <a:srgbClr val="FFFFFF"/>
                    </a:solidFill>
                  </a:tcPr>
                </a:tc>
                <a:extLst>
                  <a:ext uri="{0D108BD9-81ED-4DB2-BD59-A6C34878D82A}">
                    <a16:rowId xmlns:a16="http://schemas.microsoft.com/office/drawing/2014/main" val="2859113226"/>
                  </a:ext>
                </a:extLst>
              </a:tr>
              <a:tr h="431603">
                <a:tc>
                  <a:txBody>
                    <a:bodyPr/>
                    <a:lstStyle/>
                    <a:p>
                      <a:pPr fontAlgn="base"/>
                      <a:r>
                        <a:rPr lang="en-US" b="1">
                          <a:effectLst/>
                        </a:rPr>
                        <a:t>F1 Score</a:t>
                      </a:r>
                      <a:endParaRPr lang="en-US">
                        <a:effectLst/>
                      </a:endParaRPr>
                    </a:p>
                  </a:txBody>
                  <a:tcPr anchor="ctr">
                    <a:lnL w="7620" cap="flat" cmpd="sng" algn="ctr">
                      <a:solidFill>
                        <a:srgbClr val="D087E0"/>
                      </a:solidFill>
                      <a:prstDash val="solid"/>
                      <a:round/>
                      <a:headEnd type="none" w="med" len="med"/>
                      <a:tailEnd type="none" w="med" len="med"/>
                    </a:lnL>
                    <a:lnR w="7620" cap="flat" cmpd="sng" algn="ctr">
                      <a:solidFill>
                        <a:srgbClr val="F0A0E0"/>
                      </a:solidFill>
                      <a:prstDash val="solid"/>
                      <a:round/>
                      <a:headEnd type="none" w="med" len="med"/>
                      <a:tailEnd type="none" w="med" len="med"/>
                    </a:lnR>
                    <a:lnT w="12700" cap="flat" cmpd="sng" algn="ctr">
                      <a:solidFill>
                        <a:srgbClr val="D087E0"/>
                      </a:solidFill>
                      <a:prstDash val="solid"/>
                      <a:round/>
                      <a:headEnd type="none" w="med" len="med"/>
                      <a:tailEnd type="none" w="med" len="med"/>
                    </a:lnT>
                    <a:lnB w="7620" cap="flat" cmpd="sng" algn="ctr">
                      <a:solidFill>
                        <a:srgbClr val="D087E0"/>
                      </a:solidFill>
                      <a:prstDash val="solid"/>
                      <a:round/>
                      <a:headEnd type="none" w="med" len="med"/>
                      <a:tailEnd type="none" w="med" len="med"/>
                    </a:lnB>
                    <a:solidFill>
                      <a:srgbClr val="FFFFFF"/>
                    </a:solidFill>
                  </a:tcPr>
                </a:tc>
                <a:tc>
                  <a:txBody>
                    <a:bodyPr/>
                    <a:lstStyle/>
                    <a:p>
                      <a:pPr fontAlgn="base"/>
                      <a:r>
                        <a:rPr lang="en-US" dirty="0">
                          <a:effectLst/>
                        </a:rPr>
                        <a:t>66.15%</a:t>
                      </a:r>
                    </a:p>
                  </a:txBody>
                  <a:tcPr anchor="ctr">
                    <a:lnL w="7620" cap="flat" cmpd="sng" algn="ctr">
                      <a:solidFill>
                        <a:srgbClr val="F0A0E0"/>
                      </a:solidFill>
                      <a:prstDash val="solid"/>
                      <a:round/>
                      <a:headEnd type="none" w="med" len="med"/>
                      <a:tailEnd type="none" w="med" len="med"/>
                    </a:lnL>
                    <a:lnR w="7620" cap="flat" cmpd="sng" algn="ctr">
                      <a:solidFill>
                        <a:srgbClr val="90A0E0"/>
                      </a:solidFill>
                      <a:prstDash val="solid"/>
                      <a:round/>
                      <a:headEnd type="none" w="med" len="med"/>
                      <a:tailEnd type="none" w="med" len="med"/>
                    </a:lnR>
                    <a:lnT w="12700" cap="flat" cmpd="sng" algn="ctr">
                      <a:solidFill>
                        <a:srgbClr val="F0A0E0"/>
                      </a:solidFill>
                      <a:prstDash val="solid"/>
                      <a:round/>
                      <a:headEnd type="none" w="med" len="med"/>
                      <a:tailEnd type="none" w="med" len="med"/>
                    </a:lnT>
                    <a:lnB w="7620" cap="flat" cmpd="sng" algn="ctr">
                      <a:solidFill>
                        <a:srgbClr val="F0A0E0"/>
                      </a:solidFill>
                      <a:prstDash val="solid"/>
                      <a:round/>
                      <a:headEnd type="none" w="med" len="med"/>
                      <a:tailEnd type="none" w="med" len="med"/>
                    </a:lnB>
                    <a:solidFill>
                      <a:srgbClr val="FFFFFF"/>
                    </a:solidFill>
                  </a:tcPr>
                </a:tc>
                <a:tc>
                  <a:txBody>
                    <a:bodyPr/>
                    <a:lstStyle/>
                    <a:p>
                      <a:pPr fontAlgn="base"/>
                      <a:r>
                        <a:rPr lang="en-US" dirty="0">
                          <a:effectLst/>
                        </a:rPr>
                        <a:t>59.77%</a:t>
                      </a:r>
                    </a:p>
                  </a:txBody>
                  <a:tcPr anchor="ctr">
                    <a:lnL w="7620" cap="flat" cmpd="sng" algn="ctr">
                      <a:solidFill>
                        <a:srgbClr val="90A0E0"/>
                      </a:solidFill>
                      <a:prstDash val="solid"/>
                      <a:round/>
                      <a:headEnd type="none" w="med" len="med"/>
                      <a:tailEnd type="none" w="med" len="med"/>
                    </a:lnL>
                    <a:lnR w="7620" cap="flat" cmpd="sng" algn="ctr">
                      <a:solidFill>
                        <a:srgbClr val="90A0E0"/>
                      </a:solidFill>
                      <a:prstDash val="solid"/>
                      <a:round/>
                      <a:headEnd type="none" w="med" len="med"/>
                      <a:tailEnd type="none" w="med" len="med"/>
                    </a:lnR>
                    <a:lnT w="12700" cap="flat" cmpd="sng" algn="ctr">
                      <a:solidFill>
                        <a:srgbClr val="90A0E0"/>
                      </a:solidFill>
                      <a:prstDash val="solid"/>
                      <a:round/>
                      <a:headEnd type="none" w="med" len="med"/>
                      <a:tailEnd type="none" w="med" len="med"/>
                    </a:lnT>
                    <a:lnB w="7620" cap="flat" cmpd="sng" algn="ctr">
                      <a:solidFill>
                        <a:srgbClr val="90A0E0"/>
                      </a:solidFill>
                      <a:prstDash val="solid"/>
                      <a:round/>
                      <a:headEnd type="none" w="med" len="med"/>
                      <a:tailEnd type="none" w="med" len="med"/>
                    </a:lnB>
                    <a:solidFill>
                      <a:srgbClr val="FFFFFF"/>
                    </a:solidFill>
                  </a:tcPr>
                </a:tc>
                <a:extLst>
                  <a:ext uri="{0D108BD9-81ED-4DB2-BD59-A6C34878D82A}">
                    <a16:rowId xmlns:a16="http://schemas.microsoft.com/office/drawing/2014/main" val="150411270"/>
                  </a:ext>
                </a:extLst>
              </a:tr>
            </a:tbl>
          </a:graphicData>
        </a:graphic>
      </p:graphicFrame>
      <p:sp>
        <p:nvSpPr>
          <p:cNvPr id="5" name="TextBox 4">
            <a:extLst>
              <a:ext uri="{FF2B5EF4-FFF2-40B4-BE49-F238E27FC236}">
                <a16:creationId xmlns:a16="http://schemas.microsoft.com/office/drawing/2014/main" id="{2F421B88-0801-9521-EAAD-C3A085616417}"/>
              </a:ext>
            </a:extLst>
          </p:cNvPr>
          <p:cNvSpPr txBox="1"/>
          <p:nvPr/>
        </p:nvSpPr>
        <p:spPr>
          <a:xfrm>
            <a:off x="1425678" y="3077497"/>
            <a:ext cx="3962400" cy="3231654"/>
          </a:xfrm>
          <a:prstGeom prst="rect">
            <a:avLst/>
          </a:prstGeom>
          <a:noFill/>
        </p:spPr>
        <p:txBody>
          <a:bodyPr wrap="square">
            <a:spAutoFit/>
          </a:bodyPr>
          <a:lstStyle/>
          <a:p>
            <a:r>
              <a:rPr lang="en-US" sz="2000" dirty="0">
                <a:effectLst/>
                <a:latin typeface="Times New Roman" panose="02020603050405020304" pitchFamily="18" charset="0"/>
                <a:ea typeface="Times New Roman" panose="02020603050405020304" pitchFamily="18" charset="0"/>
              </a:rPr>
              <a:t>In this study, two machine learning models, K-Nearest Neighbors (KNN) and Naive Bayes, were used to predict cancellation events from a hotel booking dataset. The models were examined using numerous measures to determine their accuracy in forecasting whether a hotel reservation would be canceled. </a:t>
            </a:r>
            <a:br>
              <a:rPr lang="en-US" sz="1800" dirty="0">
                <a:effectLst/>
                <a:latin typeface="Times New Roman" panose="02020603050405020304" pitchFamily="18" charset="0"/>
                <a:ea typeface="Times New Roman" panose="02020603050405020304" pitchFamily="18" charset="0"/>
              </a:rPr>
            </a:br>
            <a:endParaRPr lang="en-US" sz="2400" dirty="0"/>
          </a:p>
        </p:txBody>
      </p:sp>
    </p:spTree>
    <p:extLst>
      <p:ext uri="{BB962C8B-B14F-4D97-AF65-F5344CB8AC3E}">
        <p14:creationId xmlns:p14="http://schemas.microsoft.com/office/powerpoint/2010/main" val="1582675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7AA03-A4B1-7AC4-1781-84B893FC1084}"/>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Comparison Of Models</a:t>
            </a:r>
          </a:p>
        </p:txBody>
      </p:sp>
      <p:sp>
        <p:nvSpPr>
          <p:cNvPr id="3" name="Content Placeholder 2">
            <a:extLst>
              <a:ext uri="{FF2B5EF4-FFF2-40B4-BE49-F238E27FC236}">
                <a16:creationId xmlns:a16="http://schemas.microsoft.com/office/drawing/2014/main" id="{4F7B7B8F-80C0-8672-CBD5-D6EC7717AC45}"/>
              </a:ext>
            </a:extLst>
          </p:cNvPr>
          <p:cNvSpPr>
            <a:spLocks noGrp="1"/>
          </p:cNvSpPr>
          <p:nvPr>
            <p:ph idx="1"/>
          </p:nvPr>
        </p:nvSpPr>
        <p:spPr>
          <a:xfrm>
            <a:off x="992155" y="2546555"/>
            <a:ext cx="5457805" cy="3811383"/>
          </a:xfrm>
        </p:spPr>
        <p:txBody>
          <a:bodyPr>
            <a:normAutofit fontScale="92500"/>
          </a:bodyPr>
          <a:lstStyle/>
          <a:p>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The KNN model outperformed the Naive Bayes model on most criteria. It earned improved accuracy, precision, recall, and F1 score, showing better overall performance in distinguishing between canceled and non-canceled bookings as well as dealing with the data's unbalanced nature.</a:t>
            </a:r>
          </a:p>
          <a:p>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This could be owing to KNN's capacity to construct a boundary based on the actual distribution of data in multidimensional space, which is more flexible than Naive Bayes' very strict feature independence assumptions. </a:t>
            </a:r>
            <a:br>
              <a:rPr lang="en-US" sz="2000" dirty="0">
                <a:effectLst/>
                <a:latin typeface="Times New Roman" panose="02020603050405020304" pitchFamily="18" charset="0"/>
                <a:ea typeface="Times New Roman" panose="02020603050405020304" pitchFamily="18" charset="0"/>
              </a:rPr>
            </a:br>
            <a:endParaRPr lang="en-US" sz="2800" dirty="0"/>
          </a:p>
        </p:txBody>
      </p:sp>
      <p:pic>
        <p:nvPicPr>
          <p:cNvPr id="4" name="Picture 3" descr="final">
            <a:extLst>
              <a:ext uri="{FF2B5EF4-FFF2-40B4-BE49-F238E27FC236}">
                <a16:creationId xmlns:a16="http://schemas.microsoft.com/office/drawing/2014/main" id="{E68D619C-86DC-4C97-8573-551931CF4D05}"/>
              </a:ext>
            </a:extLst>
          </p:cNvPr>
          <p:cNvPicPr>
            <a:picLocks noChangeAspect="1"/>
          </p:cNvPicPr>
          <p:nvPr/>
        </p:nvPicPr>
        <p:blipFill>
          <a:blip r:embed="rId2"/>
          <a:stretch>
            <a:fillRect/>
          </a:stretch>
        </p:blipFill>
        <p:spPr>
          <a:xfrm>
            <a:off x="6326155" y="2673508"/>
            <a:ext cx="5204460" cy="3363497"/>
          </a:xfrm>
          <a:prstGeom prst="rect">
            <a:avLst/>
          </a:prstGeom>
        </p:spPr>
      </p:pic>
    </p:spTree>
    <p:extLst>
      <p:ext uri="{BB962C8B-B14F-4D97-AF65-F5344CB8AC3E}">
        <p14:creationId xmlns:p14="http://schemas.microsoft.com/office/powerpoint/2010/main" val="2218507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2C44D-C13A-E42B-C6DB-34E1BCFEF1A7}"/>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201183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A5730-0750-C46C-45F7-DF895F551971}"/>
              </a:ext>
            </a:extLst>
          </p:cNvPr>
          <p:cNvSpPr>
            <a:spLocks noGrp="1"/>
          </p:cNvSpPr>
          <p:nvPr>
            <p:ph type="title"/>
          </p:nvPr>
        </p:nvSpPr>
        <p:spPr>
          <a:xfrm>
            <a:off x="1295402" y="982133"/>
            <a:ext cx="9481455" cy="1190796"/>
          </a:xfrm>
        </p:spPr>
        <p:txBody>
          <a:bodyPr>
            <a:normAutofit/>
          </a:bodyPr>
          <a:lstStyle/>
          <a:p>
            <a:pPr algn="ctr"/>
            <a:r>
              <a:rPr lang="en-US" b="1" dirty="0">
                <a:latin typeface="Times New Roman" panose="02020603050405020304" pitchFamily="18" charset="0"/>
                <a:cs typeface="Times New Roman" panose="02020603050405020304" pitchFamily="18" charset="0"/>
              </a:rPr>
              <a:t>Dataset </a:t>
            </a:r>
            <a:r>
              <a:rPr lang="en-US" sz="4000" b="1" dirty="0">
                <a:latin typeface="Times New Roman" panose="02020603050405020304" pitchFamily="18" charset="0"/>
                <a:cs typeface="Times New Roman" panose="02020603050405020304" pitchFamily="18" charset="0"/>
              </a:rPr>
              <a:t>overview</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28D367-91B4-12BF-DED8-CBF9808E886E}"/>
              </a:ext>
            </a:extLst>
          </p:cNvPr>
          <p:cNvSpPr>
            <a:spLocks noGrp="1"/>
          </p:cNvSpPr>
          <p:nvPr>
            <p:ph idx="1"/>
          </p:nvPr>
        </p:nvSpPr>
        <p:spPr>
          <a:xfrm>
            <a:off x="1295402" y="2487561"/>
            <a:ext cx="10058396" cy="3166790"/>
          </a:xfrm>
        </p:spPr>
        <p:txBody>
          <a:bodyPr>
            <a:normAutofit fontScale="92500"/>
          </a:bodyPr>
          <a:lstStyle/>
          <a:p>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This project aims to dissect and understand the factors leading to hotel booking cancellations using advanced data analytics and machine learning techniques. By analyzing a dataset of over 36,000 hotel bookings, our goal is to identify patterns and predictors of cancellations, thereby enabling hotel managers to formulate strategies that mitigate cancellation rates and enhance customer satisfaction, ultimately driving revenue optimization.</a:t>
            </a:r>
          </a:p>
          <a:p>
            <a:endPar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The dataset contains 36,275 hotel booking records, each with 19 characteristics relating to different parts of the reservation process. These factors include client demographics, booking behavior, room preferences, special requests, and the final booking status, among other information.</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08182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AFE4B-E181-30AA-4866-83E37CCB1896}"/>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Exploratory Data </a:t>
            </a:r>
            <a:r>
              <a:rPr lang="en-US" sz="4000" b="1" dirty="0">
                <a:latin typeface="Times New Roman" panose="02020603050405020304" pitchFamily="18" charset="0"/>
                <a:cs typeface="Times New Roman" panose="02020603050405020304" pitchFamily="18" charset="0"/>
              </a:rPr>
              <a:t>Analysis (EDA)</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E7C92D-5839-0B54-82F6-3707A7947C03}"/>
              </a:ext>
            </a:extLst>
          </p:cNvPr>
          <p:cNvSpPr>
            <a:spLocks noGrp="1"/>
          </p:cNvSpPr>
          <p:nvPr>
            <p:ph idx="1"/>
          </p:nvPr>
        </p:nvSpPr>
        <p:spPr>
          <a:xfrm>
            <a:off x="1295401" y="2998838"/>
            <a:ext cx="9601196" cy="2877029"/>
          </a:xfrm>
        </p:spPr>
        <p:txBody>
          <a:bodyPr/>
          <a:lstStyle/>
          <a:p>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The initial phase of our analysis involved exploratory data analysis (EDA) to uncover underlying patterns and trends within the data. Techniques included statistical summaries, correlation analysis, and a variety of visualizations such as bar charts, histograms, and scatter plots. These explorations provided a preliminary understanding of key factors such as the impact of lead time on cancellations and seasonal booking fluctuations.</a:t>
            </a:r>
          </a:p>
          <a:p>
            <a:endParaRPr lang="en-US" dirty="0"/>
          </a:p>
        </p:txBody>
      </p:sp>
    </p:spTree>
    <p:extLst>
      <p:ext uri="{BB962C8B-B14F-4D97-AF65-F5344CB8AC3E}">
        <p14:creationId xmlns:p14="http://schemas.microsoft.com/office/powerpoint/2010/main" val="2121113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80392-0816-CE92-3D1F-FE0FB79B5DB3}"/>
              </a:ext>
            </a:extLst>
          </p:cNvPr>
          <p:cNvSpPr>
            <a:spLocks noGrp="1"/>
          </p:cNvSpPr>
          <p:nvPr>
            <p:ph type="title"/>
          </p:nvPr>
        </p:nvSpPr>
        <p:spPr>
          <a:xfrm>
            <a:off x="1585456" y="1661652"/>
            <a:ext cx="9601196" cy="599768"/>
          </a:xfrm>
        </p:spPr>
        <p:txBody>
          <a:bodyPr>
            <a:normAutofit fontScale="90000"/>
          </a:bodyPr>
          <a:lstStyle/>
          <a:p>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Cancellation Rate Insights</a:t>
            </a:r>
            <a:b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2EFD910-BD03-F40A-5219-6F16755AAB70}"/>
              </a:ext>
            </a:extLst>
          </p:cNvPr>
          <p:cNvSpPr>
            <a:spLocks noGrp="1"/>
          </p:cNvSpPr>
          <p:nvPr>
            <p:ph idx="1"/>
          </p:nvPr>
        </p:nvSpPr>
        <p:spPr>
          <a:xfrm>
            <a:off x="838200" y="2745502"/>
            <a:ext cx="5090652" cy="3431460"/>
          </a:xfrm>
        </p:spPr>
        <p:txBody>
          <a:bodyPr>
            <a:normAutofit/>
          </a:bodyPr>
          <a:lstStyle/>
          <a:p>
            <a:pPr algn="just"/>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Our analysis highlighted that approximately 32.78% of all bookings were canceled. A deeper dive into the data via pie charts and bar graphs indicated that longer lead times and certain times of the year, particularly holiday seasons, were associated with higher cancellation rates. These insights are crucial for developing targeted strategies to reduce cancellations.</a:t>
            </a: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4" name="Picture 3" descr="cancelled_bookings">
            <a:extLst>
              <a:ext uri="{FF2B5EF4-FFF2-40B4-BE49-F238E27FC236}">
                <a16:creationId xmlns:a16="http://schemas.microsoft.com/office/drawing/2014/main" id="{4D1229D2-A257-1DE1-9EE3-3229F961B769}"/>
              </a:ext>
            </a:extLst>
          </p:cNvPr>
          <p:cNvPicPr>
            <a:picLocks noChangeAspect="1"/>
          </p:cNvPicPr>
          <p:nvPr/>
        </p:nvPicPr>
        <p:blipFill>
          <a:blip r:embed="rId2"/>
          <a:stretch>
            <a:fillRect/>
          </a:stretch>
        </p:blipFill>
        <p:spPr>
          <a:xfrm>
            <a:off x="6096001" y="2576050"/>
            <a:ext cx="5257800" cy="3431460"/>
          </a:xfrm>
          <a:prstGeom prst="rect">
            <a:avLst/>
          </a:prstGeom>
        </p:spPr>
      </p:pic>
    </p:spTree>
    <p:extLst>
      <p:ext uri="{BB962C8B-B14F-4D97-AF65-F5344CB8AC3E}">
        <p14:creationId xmlns:p14="http://schemas.microsoft.com/office/powerpoint/2010/main" val="1308186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5140B-8F37-7017-12AA-26A87229BE6C}"/>
              </a:ext>
            </a:extLst>
          </p:cNvPr>
          <p:cNvSpPr>
            <a:spLocks noGrp="1"/>
          </p:cNvSpPr>
          <p:nvPr>
            <p:ph type="title"/>
          </p:nvPr>
        </p:nvSpPr>
        <p:spPr>
          <a:xfrm>
            <a:off x="2841522" y="457200"/>
            <a:ext cx="6833419" cy="1460090"/>
          </a:xfrm>
        </p:spPr>
        <p:txBody>
          <a:bodyPr>
            <a:noAutofit/>
          </a:bodyPr>
          <a:lstStyle/>
          <a:p>
            <a:r>
              <a:rPr lang="en-US" sz="4000" b="1" dirty="0">
                <a:effectLst/>
                <a:latin typeface="Times New Roman" panose="02020603050405020304" pitchFamily="18" charset="0"/>
                <a:ea typeface="Times New Roman" panose="02020603050405020304" pitchFamily="18" charset="0"/>
              </a:rPr>
              <a:t>Graphical representations</a:t>
            </a:r>
            <a:endParaRPr lang="en-US" sz="4000" b="1" dirty="0"/>
          </a:p>
        </p:txBody>
      </p:sp>
      <p:pic>
        <p:nvPicPr>
          <p:cNvPr id="5" name="Content Placeholder 4" descr="graph">
            <a:extLst>
              <a:ext uri="{FF2B5EF4-FFF2-40B4-BE49-F238E27FC236}">
                <a16:creationId xmlns:a16="http://schemas.microsoft.com/office/drawing/2014/main" id="{341AFCBB-01EB-3C08-BF6E-ADAA055B2AB1}"/>
              </a:ext>
            </a:extLst>
          </p:cNvPr>
          <p:cNvPicPr>
            <a:picLocks noGrp="1" noChangeAspect="1"/>
          </p:cNvPicPr>
          <p:nvPr>
            <p:ph idx="1"/>
          </p:nvPr>
        </p:nvPicPr>
        <p:blipFill>
          <a:blip r:embed="rId2"/>
          <a:stretch>
            <a:fillRect/>
          </a:stretch>
        </p:blipFill>
        <p:spPr>
          <a:xfrm>
            <a:off x="5397910" y="2408903"/>
            <a:ext cx="5879690" cy="3523308"/>
          </a:xfrm>
          <a:prstGeom prst="rect">
            <a:avLst/>
          </a:prstGeom>
        </p:spPr>
      </p:pic>
      <p:sp>
        <p:nvSpPr>
          <p:cNvPr id="4" name="Text Placeholder 3">
            <a:extLst>
              <a:ext uri="{FF2B5EF4-FFF2-40B4-BE49-F238E27FC236}">
                <a16:creationId xmlns:a16="http://schemas.microsoft.com/office/drawing/2014/main" id="{388615F0-0D43-C534-8D1E-1633E0F2DB46}"/>
              </a:ext>
            </a:extLst>
          </p:cNvPr>
          <p:cNvSpPr>
            <a:spLocks noGrp="1"/>
          </p:cNvSpPr>
          <p:nvPr>
            <p:ph type="body" sz="half" idx="2"/>
          </p:nvPr>
        </p:nvSpPr>
        <p:spPr>
          <a:xfrm>
            <a:off x="839788" y="3047999"/>
            <a:ext cx="4459799" cy="3067665"/>
          </a:xfrm>
        </p:spPr>
        <p:txBody>
          <a:bodyPr>
            <a:noAutofit/>
          </a:bodyPr>
          <a:lstStyle/>
          <a:p>
            <a:pPr algn="l"/>
            <a:r>
              <a:rPr lang="en-US" sz="2000" dirty="0">
                <a:effectLst/>
                <a:latin typeface="Times New Roman" panose="02020603050405020304" pitchFamily="18" charset="0"/>
                <a:ea typeface="Times New Roman" panose="02020603050405020304" pitchFamily="18" charset="0"/>
              </a:rPr>
              <a:t> Bar charts for cancellation distribution, line graphs for pricing trends, and density plots for booking variations, provide valuable information for strategic decisions. These visualizations assist in immediately spotting trends, outliers, and patterns that textual data may not disclose.</a:t>
            </a:r>
            <a:endParaRPr lang="en-US" sz="2000" dirty="0"/>
          </a:p>
        </p:txBody>
      </p:sp>
    </p:spTree>
    <p:extLst>
      <p:ext uri="{BB962C8B-B14F-4D97-AF65-F5344CB8AC3E}">
        <p14:creationId xmlns:p14="http://schemas.microsoft.com/office/powerpoint/2010/main" val="2788241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3F9B4-CCD8-969F-F7D4-1BAD5F07480E}"/>
              </a:ext>
            </a:extLst>
          </p:cNvPr>
          <p:cNvSpPr>
            <a:spLocks noGrp="1"/>
          </p:cNvSpPr>
          <p:nvPr>
            <p:ph type="title"/>
          </p:nvPr>
        </p:nvSpPr>
        <p:spPr/>
        <p:txBody>
          <a:bodyPr>
            <a:normAutofit fontScale="90000"/>
          </a:bodyPr>
          <a:lstStyle/>
          <a:p>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Price Sensitivity and Demand</a:t>
            </a:r>
            <a:br>
              <a:rPr lang="en-US" b="1" i="0" dirty="0">
                <a:solidFill>
                  <a:srgbClr val="0D0D0D"/>
                </a:solidFill>
                <a:effectLst/>
                <a:highlight>
                  <a:srgbClr val="FFFFFF"/>
                </a:highlight>
                <a:latin typeface="Söhne"/>
              </a:rPr>
            </a:br>
            <a:endParaRPr lang="en-US" dirty="0"/>
          </a:p>
        </p:txBody>
      </p:sp>
      <p:sp>
        <p:nvSpPr>
          <p:cNvPr id="3" name="Content Placeholder 2">
            <a:extLst>
              <a:ext uri="{FF2B5EF4-FFF2-40B4-BE49-F238E27FC236}">
                <a16:creationId xmlns:a16="http://schemas.microsoft.com/office/drawing/2014/main" id="{FEA05585-6569-3A57-49CA-754629E86798}"/>
              </a:ext>
            </a:extLst>
          </p:cNvPr>
          <p:cNvSpPr>
            <a:spLocks noGrp="1"/>
          </p:cNvSpPr>
          <p:nvPr>
            <p:ph idx="1"/>
          </p:nvPr>
        </p:nvSpPr>
        <p:spPr>
          <a:xfrm>
            <a:off x="838200" y="2831689"/>
            <a:ext cx="5375787" cy="3345273"/>
          </a:xfrm>
        </p:spPr>
        <p:txBody>
          <a:bodyPr/>
          <a:lstStyle/>
          <a:p>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The study of price sensitivity showed that booking rates and cancellations are influenced by pricing strategies. During periods of high demand, higher prices did not deter bookings, whereas lower prices during off-peak periods helped in reducing cancellations. These findings suggest the potential for dynamic pricing models to optimize revenue.</a:t>
            </a:r>
          </a:p>
          <a:p>
            <a:endParaRPr lang="en-US" dirty="0"/>
          </a:p>
        </p:txBody>
      </p:sp>
      <p:pic>
        <p:nvPicPr>
          <p:cNvPr id="4" name="Picture 3" descr="variationOf">
            <a:extLst>
              <a:ext uri="{FF2B5EF4-FFF2-40B4-BE49-F238E27FC236}">
                <a16:creationId xmlns:a16="http://schemas.microsoft.com/office/drawing/2014/main" id="{07EF5A60-19B0-745A-B330-7598BF1EB070}"/>
              </a:ext>
            </a:extLst>
          </p:cNvPr>
          <p:cNvPicPr>
            <a:picLocks noChangeAspect="1"/>
          </p:cNvPicPr>
          <p:nvPr/>
        </p:nvPicPr>
        <p:blipFill>
          <a:blip r:embed="rId2"/>
          <a:stretch>
            <a:fillRect/>
          </a:stretch>
        </p:blipFill>
        <p:spPr>
          <a:xfrm>
            <a:off x="6096000" y="2477729"/>
            <a:ext cx="5257801" cy="3500284"/>
          </a:xfrm>
          <a:prstGeom prst="rect">
            <a:avLst/>
          </a:prstGeom>
        </p:spPr>
      </p:pic>
    </p:spTree>
    <p:extLst>
      <p:ext uri="{BB962C8B-B14F-4D97-AF65-F5344CB8AC3E}">
        <p14:creationId xmlns:p14="http://schemas.microsoft.com/office/powerpoint/2010/main" val="1879682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85A55-447F-3758-1C5C-1B9E9D71F96F}"/>
              </a:ext>
            </a:extLst>
          </p:cNvPr>
          <p:cNvSpPr>
            <a:spLocks noGrp="1"/>
          </p:cNvSpPr>
          <p:nvPr>
            <p:ph type="title"/>
          </p:nvPr>
        </p:nvSpPr>
        <p:spPr/>
        <p:txBody>
          <a:bodyPr>
            <a:normAutofit fontScale="90000"/>
          </a:bodyPr>
          <a:lstStyle/>
          <a:p>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Predictive Modeling Approach</a:t>
            </a:r>
            <a:br>
              <a:rPr lang="en-US" b="1" i="0" dirty="0">
                <a:solidFill>
                  <a:srgbClr val="0D0D0D"/>
                </a:solidFill>
                <a:effectLst/>
                <a:highlight>
                  <a:srgbClr val="FFFFFF"/>
                </a:highlight>
                <a:latin typeface="Söhne"/>
              </a:rPr>
            </a:br>
            <a:endParaRPr lang="en-US" dirty="0"/>
          </a:p>
        </p:txBody>
      </p:sp>
      <p:sp>
        <p:nvSpPr>
          <p:cNvPr id="3" name="Content Placeholder 2">
            <a:extLst>
              <a:ext uri="{FF2B5EF4-FFF2-40B4-BE49-F238E27FC236}">
                <a16:creationId xmlns:a16="http://schemas.microsoft.com/office/drawing/2014/main" id="{7F67DB54-C8F6-9C65-8DCA-BB75DD2389C4}"/>
              </a:ext>
            </a:extLst>
          </p:cNvPr>
          <p:cNvSpPr>
            <a:spLocks noGrp="1"/>
          </p:cNvSpPr>
          <p:nvPr>
            <p:ph idx="1"/>
          </p:nvPr>
        </p:nvSpPr>
        <p:spPr>
          <a:xfrm>
            <a:off x="838200" y="2861187"/>
            <a:ext cx="5375787" cy="3315775"/>
          </a:xfrm>
        </p:spPr>
        <p:txBody>
          <a:bodyPr/>
          <a:lstStyle/>
          <a:p>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To predict cancellations, we employed several machine learning models including decision trees, logistic regression, and random forests. Each model was trained to identify the likelihood of a booking being canceled based on features extracted from the data, such as lead time, number of special requests, and type of meal plan chosen.</a:t>
            </a:r>
          </a:p>
          <a:p>
            <a:endParaRPr lang="en-US" dirty="0"/>
          </a:p>
        </p:txBody>
      </p:sp>
      <p:pic>
        <p:nvPicPr>
          <p:cNvPr id="4" name="Picture 3" descr="distributionofmealtypes">
            <a:extLst>
              <a:ext uri="{FF2B5EF4-FFF2-40B4-BE49-F238E27FC236}">
                <a16:creationId xmlns:a16="http://schemas.microsoft.com/office/drawing/2014/main" id="{93C20FF6-E090-F409-97F4-162CBE0E3B65}"/>
              </a:ext>
            </a:extLst>
          </p:cNvPr>
          <p:cNvPicPr>
            <a:picLocks noChangeAspect="1"/>
          </p:cNvPicPr>
          <p:nvPr/>
        </p:nvPicPr>
        <p:blipFill>
          <a:blip r:embed="rId2"/>
          <a:stretch>
            <a:fillRect/>
          </a:stretch>
        </p:blipFill>
        <p:spPr>
          <a:xfrm>
            <a:off x="6213987" y="2560093"/>
            <a:ext cx="4824127" cy="3535907"/>
          </a:xfrm>
          <a:prstGeom prst="rect">
            <a:avLst/>
          </a:prstGeom>
        </p:spPr>
      </p:pic>
    </p:spTree>
    <p:extLst>
      <p:ext uri="{BB962C8B-B14F-4D97-AF65-F5344CB8AC3E}">
        <p14:creationId xmlns:p14="http://schemas.microsoft.com/office/powerpoint/2010/main" val="1662148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6BA40-6077-8D27-46E2-02C80B0B734D}"/>
              </a:ext>
            </a:extLst>
          </p:cNvPr>
          <p:cNvSpPr>
            <a:spLocks noGrp="1"/>
          </p:cNvSpPr>
          <p:nvPr>
            <p:ph type="title"/>
          </p:nvPr>
        </p:nvSpPr>
        <p:spPr>
          <a:xfrm>
            <a:off x="1788717" y="1386176"/>
            <a:ext cx="8614563" cy="931830"/>
          </a:xfrm>
        </p:spPr>
        <p:txBody>
          <a:bodyPr>
            <a:noAutofit/>
          </a:bodyPr>
          <a:lstStyle/>
          <a:p>
            <a:pPr algn="ctr"/>
            <a:r>
              <a:rPr lang="en-US" sz="4000" b="1" kern="100" dirty="0">
                <a:effectLst/>
                <a:latin typeface="Times New Roman" panose="02020603050405020304" pitchFamily="18" charset="0"/>
                <a:ea typeface="Calibri" panose="020F0502020204030204" pitchFamily="34" charset="0"/>
                <a:cs typeface="Times New Roman" panose="02020603050405020304" pitchFamily="18" charset="0"/>
              </a:rPr>
              <a:t>Methodologies and Modeling Strategy</a:t>
            </a:r>
            <a:br>
              <a:rPr lang="en-US" sz="40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4000" dirty="0"/>
          </a:p>
        </p:txBody>
      </p:sp>
      <p:sp>
        <p:nvSpPr>
          <p:cNvPr id="3" name="Content Placeholder 2">
            <a:extLst>
              <a:ext uri="{FF2B5EF4-FFF2-40B4-BE49-F238E27FC236}">
                <a16:creationId xmlns:a16="http://schemas.microsoft.com/office/drawing/2014/main" id="{A11D5B79-2418-EFB7-C447-2DCD7716DF56}"/>
              </a:ext>
            </a:extLst>
          </p:cNvPr>
          <p:cNvSpPr>
            <a:spLocks noGrp="1"/>
          </p:cNvSpPr>
          <p:nvPr>
            <p:ph idx="1"/>
          </p:nvPr>
        </p:nvSpPr>
        <p:spPr/>
        <p:txBody>
          <a:bodyPr/>
          <a:lstStyle/>
          <a:p>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Feature Selection for Hotel Reservations Data Analysis &amp; Classification Feature selection is a critical phase in the data analytics process, particularly in predictive modeling tasks like classification. It entails picking the most relevant features to include in models based on their relevance to the response variable. For Hotel Reservations data, smart feature selection would not only increase model performance but also minimize complexity and improve interpretability.</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71592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440FBE6-72B7-43D4-A8EB-FDBC35FE56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647B8492-BC4D-4046-B35A-C38E03494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6" name="Picture 35">
              <a:extLst>
                <a:ext uri="{FF2B5EF4-FFF2-40B4-BE49-F238E27FC236}">
                  <a16:creationId xmlns:a16="http://schemas.microsoft.com/office/drawing/2014/main" id="{47264A7B-BD07-443B-B4AE-B7D112274D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7" name="Rectangle 36">
              <a:extLst>
                <a:ext uri="{FF2B5EF4-FFF2-40B4-BE49-F238E27FC236}">
                  <a16:creationId xmlns:a16="http://schemas.microsoft.com/office/drawing/2014/main" id="{8D9B85B4-ACC6-412B-BC6B-2163BCCDF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38" name="Picture 37">
              <a:extLst>
                <a:ext uri="{FF2B5EF4-FFF2-40B4-BE49-F238E27FC236}">
                  <a16:creationId xmlns:a16="http://schemas.microsoft.com/office/drawing/2014/main" id="{17D5E57D-F913-44D3-9AF3-FCDFAE64F7E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9" name="Picture 38">
              <a:extLst>
                <a:ext uri="{FF2B5EF4-FFF2-40B4-BE49-F238E27FC236}">
                  <a16:creationId xmlns:a16="http://schemas.microsoft.com/office/drawing/2014/main" id="{BCF01E4E-4102-455A-BC41-D5F848B9417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1DBD7381-C1FB-9B81-8639-A9581364AE82}"/>
              </a:ext>
            </a:extLst>
          </p:cNvPr>
          <p:cNvSpPr>
            <a:spLocks noGrp="1"/>
          </p:cNvSpPr>
          <p:nvPr>
            <p:ph type="title"/>
          </p:nvPr>
        </p:nvSpPr>
        <p:spPr>
          <a:xfrm>
            <a:off x="1295402" y="982132"/>
            <a:ext cx="3660056" cy="1325373"/>
          </a:xfrm>
        </p:spPr>
        <p:txBody>
          <a:bodyPr anchor="b">
            <a:normAutofit/>
          </a:bodyPr>
          <a:lstStyle/>
          <a:p>
            <a:r>
              <a:rPr lang="en-US" sz="2400" b="1">
                <a:latin typeface="Times New Roman" panose="02020603050405020304" pitchFamily="18" charset="0"/>
                <a:cs typeface="Times New Roman" panose="02020603050405020304" pitchFamily="18" charset="0"/>
              </a:rPr>
              <a:t>Primary PCA </a:t>
            </a:r>
          </a:p>
        </p:txBody>
      </p:sp>
      <p:cxnSp>
        <p:nvCxnSpPr>
          <p:cNvPr id="41" name="Straight Connector 40">
            <a:extLst>
              <a:ext uri="{FF2B5EF4-FFF2-40B4-BE49-F238E27FC236}">
                <a16:creationId xmlns:a16="http://schemas.microsoft.com/office/drawing/2014/main" id="{16652DC1-CA18-4263-AC06-BAB0B05EC78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Content Placeholder 3">
            <a:extLst>
              <a:ext uri="{FF2B5EF4-FFF2-40B4-BE49-F238E27FC236}">
                <a16:creationId xmlns:a16="http://schemas.microsoft.com/office/drawing/2014/main" id="{F6695C7D-5219-2157-2954-CE5D6611797C}"/>
              </a:ext>
            </a:extLst>
          </p:cNvPr>
          <p:cNvSpPr>
            <a:spLocks noGrp="1"/>
          </p:cNvSpPr>
          <p:nvPr>
            <p:ph idx="1"/>
          </p:nvPr>
        </p:nvSpPr>
        <p:spPr>
          <a:xfrm>
            <a:off x="1295401" y="2493774"/>
            <a:ext cx="3660057" cy="3382094"/>
          </a:xfrm>
        </p:spPr>
        <p:txBody>
          <a:bodyPr>
            <a:normAutofit/>
          </a:bodyPr>
          <a:lstStyle/>
          <a:p>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Primary PCA includes </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converted market segment type variable and the target variable </a:t>
            </a: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“canceled”</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to numerical variable using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dummyVars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which created additional 6 features to the dataset.</a:t>
            </a:r>
          </a:p>
          <a:p>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1800" kern="0" dirty="0">
                <a:latin typeface="Times New Roman" panose="02020603050405020304" pitchFamily="18" charset="0"/>
                <a:ea typeface="Times New Roman" panose="02020603050405020304" pitchFamily="18" charset="0"/>
                <a:cs typeface="Times New Roman" panose="02020603050405020304" pitchFamily="18" charset="0"/>
              </a:rPr>
              <a:t>his PCA helps for the feature selection to better build the desired model. </a:t>
            </a:r>
            <a:endPar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IN" sz="1600" dirty="0"/>
          </a:p>
        </p:txBody>
      </p:sp>
      <p:pic>
        <p:nvPicPr>
          <p:cNvPr id="11" name="Picture 10">
            <a:extLst>
              <a:ext uri="{FF2B5EF4-FFF2-40B4-BE49-F238E27FC236}">
                <a16:creationId xmlns:a16="http://schemas.microsoft.com/office/drawing/2014/main" id="{50A3FCD8-291A-C58A-1860-F89BC86049EC}"/>
              </a:ext>
            </a:extLst>
          </p:cNvPr>
          <p:cNvPicPr>
            <a:picLocks noChangeAspect="1"/>
          </p:cNvPicPr>
          <p:nvPr/>
        </p:nvPicPr>
        <p:blipFill rotWithShape="1">
          <a:blip r:embed="rId5"/>
          <a:srcRect r="2" b="587"/>
          <a:stretch/>
        </p:blipFill>
        <p:spPr>
          <a:xfrm>
            <a:off x="5563470" y="1347023"/>
            <a:ext cx="5265503" cy="4601487"/>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137169426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131</TotalTime>
  <Words>798</Words>
  <Application>Microsoft Office PowerPoint</Application>
  <PresentationFormat>Widescreen</PresentationFormat>
  <Paragraphs>49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Garamond</vt:lpstr>
      <vt:lpstr>Söhne</vt:lpstr>
      <vt:lpstr>Times New Roman</vt:lpstr>
      <vt:lpstr>Organic</vt:lpstr>
      <vt:lpstr>Hotel Reservations Cancellation Prediction</vt:lpstr>
      <vt:lpstr>Dataset overview</vt:lpstr>
      <vt:lpstr>Exploratory Data Analysis (EDA)</vt:lpstr>
      <vt:lpstr>Cancellation Rate Insights </vt:lpstr>
      <vt:lpstr>Graphical representations</vt:lpstr>
      <vt:lpstr>Price Sensitivity and Demand </vt:lpstr>
      <vt:lpstr>Predictive Modeling Approach </vt:lpstr>
      <vt:lpstr>Methodologies and Modeling Strategy </vt:lpstr>
      <vt:lpstr>Primary PCA </vt:lpstr>
      <vt:lpstr>Correlation Analysis</vt:lpstr>
      <vt:lpstr>PCA after the feature selection </vt:lpstr>
      <vt:lpstr>Graphical Representation of selected variables</vt:lpstr>
      <vt:lpstr>Models Performance Results</vt:lpstr>
      <vt:lpstr>Comparison Of Models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Reservations Cancellation Prediction</dc:title>
  <dc:creator>Surya Vamshidhar</dc:creator>
  <cp:lastModifiedBy>Akshaya Reddy</cp:lastModifiedBy>
  <cp:revision>42</cp:revision>
  <dcterms:created xsi:type="dcterms:W3CDTF">2024-05-05T01:47:20Z</dcterms:created>
  <dcterms:modified xsi:type="dcterms:W3CDTF">2024-07-06T19:33:42Z</dcterms:modified>
</cp:coreProperties>
</file>