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65" r:id="rId14"/>
    <p:sldId id="272" r:id="rId15"/>
    <p:sldId id="273" r:id="rId16"/>
    <p:sldId id="268"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421"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kshaya\Downloads\employee_data.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kshaya\Downloads\employee_data.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[employee_data.csv]Sheet2!PivotTable2</c:name>
    <c:fmtId val="3"/>
  </c:pivotSource>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IN"/>
              <a:t>EMPLOYEE PERFORMANCE ANALYSIS</a:t>
            </a:r>
          </a:p>
        </c:rich>
      </c:tx>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extLst>
            <c:ext xmlns:c16="http://schemas.microsoft.com/office/drawing/2014/chart" uri="{C3380CC4-5D6E-409C-BE32-E72D297353CC}">
              <c16:uniqueId val="{00000000-2BD6-43C6-8D5F-88716013DBC5}"/>
            </c:ext>
          </c:extLst>
        </c:ser>
        <c:ser>
          <c:idx val="1"/>
          <c:order val="1"/>
          <c:tx>
            <c:strRef>
              <c:f>Sheet2!$C$3:$C$4</c:f>
              <c:strCache>
                <c:ptCount val="1"/>
                <c:pt idx="0">
                  <c:v>LOW</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trendline>
            <c:spPr>
              <a:ln w="19050" cap="rnd">
                <a:solidFill>
                  <a:schemeClr val="accent2"/>
                </a:solidFill>
              </a:ln>
              <a:effectLst/>
            </c:spPr>
            <c:trendlineType val="exp"/>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80</c:v>
                </c:pt>
                <c:pt idx="1">
                  <c:v>89</c:v>
                </c:pt>
                <c:pt idx="2">
                  <c:v>78</c:v>
                </c:pt>
                <c:pt idx="3">
                  <c:v>76</c:v>
                </c:pt>
                <c:pt idx="4">
                  <c:v>73</c:v>
                </c:pt>
                <c:pt idx="5">
                  <c:v>68</c:v>
                </c:pt>
                <c:pt idx="6">
                  <c:v>85</c:v>
                </c:pt>
                <c:pt idx="7">
                  <c:v>78</c:v>
                </c:pt>
                <c:pt idx="8">
                  <c:v>75</c:v>
                </c:pt>
                <c:pt idx="9">
                  <c:v>79</c:v>
                </c:pt>
              </c:numCache>
            </c:numRef>
          </c:val>
          <c:extLst>
            <c:ext xmlns:c16="http://schemas.microsoft.com/office/drawing/2014/chart" uri="{C3380CC4-5D6E-409C-BE32-E72D297353CC}">
              <c16:uniqueId val="{00000002-2BD6-43C6-8D5F-88716013DBC5}"/>
            </c:ext>
          </c:extLst>
        </c:ser>
        <c:ser>
          <c:idx val="2"/>
          <c:order val="2"/>
          <c:tx>
            <c:strRef>
              <c:f>Sheet2!$D$3:$D$4</c:f>
              <c:strCache>
                <c:ptCount val="1"/>
                <c:pt idx="0">
                  <c:v>MEDIUM</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trendline>
            <c:spPr>
              <a:ln w="19050" cap="rnd">
                <a:solidFill>
                  <a:schemeClr val="accent3"/>
                </a:solidFill>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extLst>
            <c:ext xmlns:c16="http://schemas.microsoft.com/office/drawing/2014/chart" uri="{C3380CC4-5D6E-409C-BE32-E72D297353CC}">
              <c16:uniqueId val="{00000004-2BD6-43C6-8D5F-88716013DBC5}"/>
            </c:ext>
          </c:extLst>
        </c:ser>
        <c:ser>
          <c:idx val="3"/>
          <c:order val="3"/>
          <c:tx>
            <c:strRef>
              <c:f>Sheet2!$E$3:$E$4</c:f>
              <c:strCache>
                <c:ptCount val="1"/>
                <c:pt idx="0">
                  <c:v>VERY HIGH</c:v>
                </c:pt>
              </c:strCache>
            </c:strRef>
          </c:tx>
          <c:spPr>
            <a:pattFill prst="narHorz">
              <a:fgClr>
                <a:schemeClr val="accent4"/>
              </a:fgClr>
              <a:bgClr>
                <a:schemeClr val="accent4">
                  <a:lumMod val="20000"/>
                  <a:lumOff val="80000"/>
                </a:schemeClr>
              </a:bgClr>
            </a:pattFill>
            <a:ln>
              <a:noFill/>
            </a:ln>
            <a:effectLst>
              <a:innerShdw blurRad="114300">
                <a:schemeClr val="accent4"/>
              </a:innerShdw>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extLst>
            <c:ext xmlns:c16="http://schemas.microsoft.com/office/drawing/2014/chart" uri="{C3380CC4-5D6E-409C-BE32-E72D297353CC}">
              <c16:uniqueId val="{00000005-2BD6-43C6-8D5F-88716013DBC5}"/>
            </c:ext>
          </c:extLst>
        </c:ser>
        <c:dLbls>
          <c:showLegendKey val="0"/>
          <c:showVal val="0"/>
          <c:showCatName val="0"/>
          <c:showSerName val="0"/>
          <c:showPercent val="0"/>
          <c:showBubbleSize val="0"/>
        </c:dLbls>
        <c:gapWidth val="164"/>
        <c:overlap val="-22"/>
        <c:axId val="372634272"/>
        <c:axId val="372634752"/>
      </c:barChart>
      <c:catAx>
        <c:axId val="372634272"/>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72634752"/>
        <c:crosses val="autoZero"/>
        <c:auto val="1"/>
        <c:lblAlgn val="ctr"/>
        <c:lblOffset val="100"/>
        <c:noMultiLvlLbl val="0"/>
      </c:catAx>
      <c:valAx>
        <c:axId val="37263475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7263427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[employee_data.csv]Sheet2!PivotTable2</c:name>
    <c:fmtId val="14"/>
  </c:pivotSource>
  <c:chart>
    <c:autoTitleDeleted val="1"/>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
          <c:y val="0"/>
          <c:w val="0.8887032146060112"/>
          <c:h val="0.93901593901593905"/>
        </c:manualLayout>
      </c:layout>
      <c:pie3DChart>
        <c:varyColors val="1"/>
        <c:ser>
          <c:idx val="0"/>
          <c:order val="0"/>
          <c:tx>
            <c:strRef>
              <c:f>Sheet2!$B$3:$B$4</c:f>
              <c:strCache>
                <c:ptCount val="1"/>
                <c:pt idx="0">
                  <c:v>HIGH</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p3d/>
            </c:spPr>
            <c:extLst>
              <c:ext xmlns:c16="http://schemas.microsoft.com/office/drawing/2014/chart" uri="{C3380CC4-5D6E-409C-BE32-E72D297353CC}">
                <c16:uniqueId val="{00000001-ED55-4654-B22B-260D60484D40}"/>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p3d/>
            </c:spPr>
            <c:extLst>
              <c:ext xmlns:c16="http://schemas.microsoft.com/office/drawing/2014/chart" uri="{C3380CC4-5D6E-409C-BE32-E72D297353CC}">
                <c16:uniqueId val="{00000003-ED55-4654-B22B-260D60484D40}"/>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p3d/>
            </c:spPr>
            <c:extLst>
              <c:ext xmlns:c16="http://schemas.microsoft.com/office/drawing/2014/chart" uri="{C3380CC4-5D6E-409C-BE32-E72D297353CC}">
                <c16:uniqueId val="{00000005-ED55-4654-B22B-260D60484D40}"/>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p3d/>
            </c:spPr>
            <c:extLst>
              <c:ext xmlns:c16="http://schemas.microsoft.com/office/drawing/2014/chart" uri="{C3380CC4-5D6E-409C-BE32-E72D297353CC}">
                <c16:uniqueId val="{00000007-ED55-4654-B22B-260D60484D40}"/>
              </c:ext>
            </c:extLst>
          </c:dPt>
          <c:dPt>
            <c:idx val="4"/>
            <c:bubble3D val="0"/>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p3d/>
            </c:spPr>
            <c:extLst>
              <c:ext xmlns:c16="http://schemas.microsoft.com/office/drawing/2014/chart" uri="{C3380CC4-5D6E-409C-BE32-E72D297353CC}">
                <c16:uniqueId val="{00000009-ED55-4654-B22B-260D60484D40}"/>
              </c:ext>
            </c:extLst>
          </c:dPt>
          <c:dPt>
            <c:idx val="5"/>
            <c:bubble3D val="0"/>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p3d/>
            </c:spPr>
            <c:extLst>
              <c:ext xmlns:c16="http://schemas.microsoft.com/office/drawing/2014/chart" uri="{C3380CC4-5D6E-409C-BE32-E72D297353CC}">
                <c16:uniqueId val="{0000000B-ED55-4654-B22B-260D60484D40}"/>
              </c:ext>
            </c:extLst>
          </c:dPt>
          <c:dPt>
            <c:idx val="6"/>
            <c:bubble3D val="0"/>
            <c:spPr>
              <a:gradFill rotWithShape="1">
                <a:gsLst>
                  <a:gs pos="0">
                    <a:schemeClr val="accent1">
                      <a:lumMod val="60000"/>
                      <a:shade val="51000"/>
                      <a:satMod val="130000"/>
                    </a:schemeClr>
                  </a:gs>
                  <a:gs pos="80000">
                    <a:schemeClr val="accent1">
                      <a:lumMod val="60000"/>
                      <a:shade val="93000"/>
                      <a:satMod val="130000"/>
                    </a:schemeClr>
                  </a:gs>
                  <a:gs pos="100000">
                    <a:schemeClr val="accent1">
                      <a:lumMod val="60000"/>
                      <a:shade val="94000"/>
                      <a:satMod val="135000"/>
                    </a:schemeClr>
                  </a:gs>
                </a:gsLst>
                <a:lin ang="16200000" scaled="0"/>
              </a:gradFill>
              <a:ln>
                <a:noFill/>
              </a:ln>
              <a:effectLst>
                <a:outerShdw blurRad="40000" dist="23000" dir="5400000" rotWithShape="0">
                  <a:srgbClr val="000000">
                    <a:alpha val="35000"/>
                  </a:srgbClr>
                </a:outerShdw>
              </a:effectLst>
              <a:sp3d/>
            </c:spPr>
            <c:extLst>
              <c:ext xmlns:c16="http://schemas.microsoft.com/office/drawing/2014/chart" uri="{C3380CC4-5D6E-409C-BE32-E72D297353CC}">
                <c16:uniqueId val="{0000000D-ED55-4654-B22B-260D60484D40}"/>
              </c:ext>
            </c:extLst>
          </c:dPt>
          <c:dPt>
            <c:idx val="7"/>
            <c:bubble3D val="0"/>
            <c:spPr>
              <a:gradFill rotWithShape="1">
                <a:gsLst>
                  <a:gs pos="0">
                    <a:schemeClr val="accent2">
                      <a:lumMod val="60000"/>
                      <a:shade val="51000"/>
                      <a:satMod val="130000"/>
                    </a:schemeClr>
                  </a:gs>
                  <a:gs pos="80000">
                    <a:schemeClr val="accent2">
                      <a:lumMod val="60000"/>
                      <a:shade val="93000"/>
                      <a:satMod val="130000"/>
                    </a:schemeClr>
                  </a:gs>
                  <a:gs pos="100000">
                    <a:schemeClr val="accent2">
                      <a:lumMod val="60000"/>
                      <a:shade val="94000"/>
                      <a:satMod val="135000"/>
                    </a:schemeClr>
                  </a:gs>
                </a:gsLst>
                <a:lin ang="16200000" scaled="0"/>
              </a:gradFill>
              <a:ln>
                <a:noFill/>
              </a:ln>
              <a:effectLst>
                <a:outerShdw blurRad="40000" dist="23000" dir="5400000" rotWithShape="0">
                  <a:srgbClr val="000000">
                    <a:alpha val="35000"/>
                  </a:srgbClr>
                </a:outerShdw>
              </a:effectLst>
              <a:sp3d/>
            </c:spPr>
            <c:extLst>
              <c:ext xmlns:c16="http://schemas.microsoft.com/office/drawing/2014/chart" uri="{C3380CC4-5D6E-409C-BE32-E72D297353CC}">
                <c16:uniqueId val="{0000000F-ED55-4654-B22B-260D60484D40}"/>
              </c:ext>
            </c:extLst>
          </c:dPt>
          <c:dPt>
            <c:idx val="8"/>
            <c:bubble3D val="0"/>
            <c:spPr>
              <a:gradFill rotWithShape="1">
                <a:gsLst>
                  <a:gs pos="0">
                    <a:schemeClr val="accent3">
                      <a:lumMod val="60000"/>
                      <a:shade val="51000"/>
                      <a:satMod val="130000"/>
                    </a:schemeClr>
                  </a:gs>
                  <a:gs pos="80000">
                    <a:schemeClr val="accent3">
                      <a:lumMod val="60000"/>
                      <a:shade val="93000"/>
                      <a:satMod val="130000"/>
                    </a:schemeClr>
                  </a:gs>
                  <a:gs pos="100000">
                    <a:schemeClr val="accent3">
                      <a:lumMod val="60000"/>
                      <a:shade val="94000"/>
                      <a:satMod val="135000"/>
                    </a:schemeClr>
                  </a:gs>
                </a:gsLst>
                <a:lin ang="16200000" scaled="0"/>
              </a:gradFill>
              <a:ln>
                <a:noFill/>
              </a:ln>
              <a:effectLst>
                <a:outerShdw blurRad="40000" dist="23000" dir="5400000" rotWithShape="0">
                  <a:srgbClr val="000000">
                    <a:alpha val="35000"/>
                  </a:srgbClr>
                </a:outerShdw>
              </a:effectLst>
              <a:sp3d/>
            </c:spPr>
            <c:extLst>
              <c:ext xmlns:c16="http://schemas.microsoft.com/office/drawing/2014/chart" uri="{C3380CC4-5D6E-409C-BE32-E72D297353CC}">
                <c16:uniqueId val="{00000011-ED55-4654-B22B-260D60484D40}"/>
              </c:ext>
            </c:extLst>
          </c:dPt>
          <c:dPt>
            <c:idx val="9"/>
            <c:bubble3D val="0"/>
            <c:spPr>
              <a:gradFill rotWithShape="1">
                <a:gsLst>
                  <a:gs pos="0">
                    <a:schemeClr val="accent4">
                      <a:lumMod val="60000"/>
                      <a:shade val="51000"/>
                      <a:satMod val="130000"/>
                    </a:schemeClr>
                  </a:gs>
                  <a:gs pos="80000">
                    <a:schemeClr val="accent4">
                      <a:lumMod val="60000"/>
                      <a:shade val="93000"/>
                      <a:satMod val="130000"/>
                    </a:schemeClr>
                  </a:gs>
                  <a:gs pos="100000">
                    <a:schemeClr val="accent4">
                      <a:lumMod val="60000"/>
                      <a:shade val="94000"/>
                      <a:satMod val="135000"/>
                    </a:schemeClr>
                  </a:gs>
                </a:gsLst>
                <a:lin ang="16200000" scaled="0"/>
              </a:gradFill>
              <a:ln>
                <a:noFill/>
              </a:ln>
              <a:effectLst>
                <a:outerShdw blurRad="40000" dist="23000" dir="5400000" rotWithShape="0">
                  <a:srgbClr val="000000">
                    <a:alpha val="35000"/>
                  </a:srgbClr>
                </a:outerShdw>
              </a:effectLst>
              <a:sp3d/>
            </c:spPr>
            <c:extLst>
              <c:ext xmlns:c16="http://schemas.microsoft.com/office/drawing/2014/chart" uri="{C3380CC4-5D6E-409C-BE32-E72D297353CC}">
                <c16:uniqueId val="{00000013-ED55-4654-B22B-260D60484D40}"/>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extLst>
            <c:ext xmlns:c16="http://schemas.microsoft.com/office/drawing/2014/chart" uri="{C3380CC4-5D6E-409C-BE32-E72D297353CC}">
              <c16:uniqueId val="{00000014-ED55-4654-B22B-260D60484D40}"/>
            </c:ext>
          </c:extLst>
        </c:ser>
        <c:ser>
          <c:idx val="1"/>
          <c:order val="1"/>
          <c:tx>
            <c:strRef>
              <c:f>Sheet2!$C$3:$C$4</c:f>
              <c:strCache>
                <c:ptCount val="1"/>
                <c:pt idx="0">
                  <c:v>LOW</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p3d/>
            </c:spPr>
            <c:extLst>
              <c:ext xmlns:c16="http://schemas.microsoft.com/office/drawing/2014/chart" uri="{C3380CC4-5D6E-409C-BE32-E72D297353CC}">
                <c16:uniqueId val="{00000016-ED55-4654-B22B-260D60484D40}"/>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p3d/>
            </c:spPr>
            <c:extLst>
              <c:ext xmlns:c16="http://schemas.microsoft.com/office/drawing/2014/chart" uri="{C3380CC4-5D6E-409C-BE32-E72D297353CC}">
                <c16:uniqueId val="{00000018-ED55-4654-B22B-260D60484D40}"/>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p3d/>
            </c:spPr>
            <c:extLst>
              <c:ext xmlns:c16="http://schemas.microsoft.com/office/drawing/2014/chart" uri="{C3380CC4-5D6E-409C-BE32-E72D297353CC}">
                <c16:uniqueId val="{0000001A-ED55-4654-B22B-260D60484D40}"/>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p3d/>
            </c:spPr>
            <c:extLst>
              <c:ext xmlns:c16="http://schemas.microsoft.com/office/drawing/2014/chart" uri="{C3380CC4-5D6E-409C-BE32-E72D297353CC}">
                <c16:uniqueId val="{0000001C-ED55-4654-B22B-260D60484D40}"/>
              </c:ext>
            </c:extLst>
          </c:dPt>
          <c:dPt>
            <c:idx val="4"/>
            <c:bubble3D val="0"/>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p3d/>
            </c:spPr>
            <c:extLst>
              <c:ext xmlns:c16="http://schemas.microsoft.com/office/drawing/2014/chart" uri="{C3380CC4-5D6E-409C-BE32-E72D297353CC}">
                <c16:uniqueId val="{0000001E-ED55-4654-B22B-260D60484D40}"/>
              </c:ext>
            </c:extLst>
          </c:dPt>
          <c:dPt>
            <c:idx val="5"/>
            <c:bubble3D val="0"/>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p3d/>
            </c:spPr>
            <c:extLst>
              <c:ext xmlns:c16="http://schemas.microsoft.com/office/drawing/2014/chart" uri="{C3380CC4-5D6E-409C-BE32-E72D297353CC}">
                <c16:uniqueId val="{00000020-ED55-4654-B22B-260D60484D40}"/>
              </c:ext>
            </c:extLst>
          </c:dPt>
          <c:dPt>
            <c:idx val="6"/>
            <c:bubble3D val="0"/>
            <c:spPr>
              <a:gradFill rotWithShape="1">
                <a:gsLst>
                  <a:gs pos="0">
                    <a:schemeClr val="accent1">
                      <a:lumMod val="60000"/>
                      <a:shade val="51000"/>
                      <a:satMod val="130000"/>
                    </a:schemeClr>
                  </a:gs>
                  <a:gs pos="80000">
                    <a:schemeClr val="accent1">
                      <a:lumMod val="60000"/>
                      <a:shade val="93000"/>
                      <a:satMod val="130000"/>
                    </a:schemeClr>
                  </a:gs>
                  <a:gs pos="100000">
                    <a:schemeClr val="accent1">
                      <a:lumMod val="60000"/>
                      <a:shade val="94000"/>
                      <a:satMod val="135000"/>
                    </a:schemeClr>
                  </a:gs>
                </a:gsLst>
                <a:lin ang="16200000" scaled="0"/>
              </a:gradFill>
              <a:ln>
                <a:noFill/>
              </a:ln>
              <a:effectLst>
                <a:outerShdw blurRad="40000" dist="23000" dir="5400000" rotWithShape="0">
                  <a:srgbClr val="000000">
                    <a:alpha val="35000"/>
                  </a:srgbClr>
                </a:outerShdw>
              </a:effectLst>
              <a:sp3d/>
            </c:spPr>
            <c:extLst>
              <c:ext xmlns:c16="http://schemas.microsoft.com/office/drawing/2014/chart" uri="{C3380CC4-5D6E-409C-BE32-E72D297353CC}">
                <c16:uniqueId val="{00000022-ED55-4654-B22B-260D60484D40}"/>
              </c:ext>
            </c:extLst>
          </c:dPt>
          <c:dPt>
            <c:idx val="7"/>
            <c:bubble3D val="0"/>
            <c:spPr>
              <a:gradFill rotWithShape="1">
                <a:gsLst>
                  <a:gs pos="0">
                    <a:schemeClr val="accent2">
                      <a:lumMod val="60000"/>
                      <a:shade val="51000"/>
                      <a:satMod val="130000"/>
                    </a:schemeClr>
                  </a:gs>
                  <a:gs pos="80000">
                    <a:schemeClr val="accent2">
                      <a:lumMod val="60000"/>
                      <a:shade val="93000"/>
                      <a:satMod val="130000"/>
                    </a:schemeClr>
                  </a:gs>
                  <a:gs pos="100000">
                    <a:schemeClr val="accent2">
                      <a:lumMod val="60000"/>
                      <a:shade val="94000"/>
                      <a:satMod val="135000"/>
                    </a:schemeClr>
                  </a:gs>
                </a:gsLst>
                <a:lin ang="16200000" scaled="0"/>
              </a:gradFill>
              <a:ln>
                <a:noFill/>
              </a:ln>
              <a:effectLst>
                <a:outerShdw blurRad="40000" dist="23000" dir="5400000" rotWithShape="0">
                  <a:srgbClr val="000000">
                    <a:alpha val="35000"/>
                  </a:srgbClr>
                </a:outerShdw>
              </a:effectLst>
              <a:sp3d/>
            </c:spPr>
            <c:extLst>
              <c:ext xmlns:c16="http://schemas.microsoft.com/office/drawing/2014/chart" uri="{C3380CC4-5D6E-409C-BE32-E72D297353CC}">
                <c16:uniqueId val="{00000024-ED55-4654-B22B-260D60484D40}"/>
              </c:ext>
            </c:extLst>
          </c:dPt>
          <c:dPt>
            <c:idx val="8"/>
            <c:bubble3D val="0"/>
            <c:spPr>
              <a:gradFill rotWithShape="1">
                <a:gsLst>
                  <a:gs pos="0">
                    <a:schemeClr val="accent3">
                      <a:lumMod val="60000"/>
                      <a:shade val="51000"/>
                      <a:satMod val="130000"/>
                    </a:schemeClr>
                  </a:gs>
                  <a:gs pos="80000">
                    <a:schemeClr val="accent3">
                      <a:lumMod val="60000"/>
                      <a:shade val="93000"/>
                      <a:satMod val="130000"/>
                    </a:schemeClr>
                  </a:gs>
                  <a:gs pos="100000">
                    <a:schemeClr val="accent3">
                      <a:lumMod val="60000"/>
                      <a:shade val="94000"/>
                      <a:satMod val="135000"/>
                    </a:schemeClr>
                  </a:gs>
                </a:gsLst>
                <a:lin ang="16200000" scaled="0"/>
              </a:gradFill>
              <a:ln>
                <a:noFill/>
              </a:ln>
              <a:effectLst>
                <a:outerShdw blurRad="40000" dist="23000" dir="5400000" rotWithShape="0">
                  <a:srgbClr val="000000">
                    <a:alpha val="35000"/>
                  </a:srgbClr>
                </a:outerShdw>
              </a:effectLst>
              <a:sp3d/>
            </c:spPr>
            <c:extLst>
              <c:ext xmlns:c16="http://schemas.microsoft.com/office/drawing/2014/chart" uri="{C3380CC4-5D6E-409C-BE32-E72D297353CC}">
                <c16:uniqueId val="{00000026-ED55-4654-B22B-260D60484D40}"/>
              </c:ext>
            </c:extLst>
          </c:dPt>
          <c:dPt>
            <c:idx val="9"/>
            <c:bubble3D val="0"/>
            <c:spPr>
              <a:gradFill rotWithShape="1">
                <a:gsLst>
                  <a:gs pos="0">
                    <a:schemeClr val="accent4">
                      <a:lumMod val="60000"/>
                      <a:shade val="51000"/>
                      <a:satMod val="130000"/>
                    </a:schemeClr>
                  </a:gs>
                  <a:gs pos="80000">
                    <a:schemeClr val="accent4">
                      <a:lumMod val="60000"/>
                      <a:shade val="93000"/>
                      <a:satMod val="130000"/>
                    </a:schemeClr>
                  </a:gs>
                  <a:gs pos="100000">
                    <a:schemeClr val="accent4">
                      <a:lumMod val="60000"/>
                      <a:shade val="94000"/>
                      <a:satMod val="135000"/>
                    </a:schemeClr>
                  </a:gs>
                </a:gsLst>
                <a:lin ang="16200000" scaled="0"/>
              </a:gradFill>
              <a:ln>
                <a:noFill/>
              </a:ln>
              <a:effectLst>
                <a:outerShdw blurRad="40000" dist="23000" dir="5400000" rotWithShape="0">
                  <a:srgbClr val="000000">
                    <a:alpha val="35000"/>
                  </a:srgbClr>
                </a:outerShdw>
              </a:effectLst>
              <a:sp3d/>
            </c:spPr>
            <c:extLst>
              <c:ext xmlns:c16="http://schemas.microsoft.com/office/drawing/2014/chart" uri="{C3380CC4-5D6E-409C-BE32-E72D297353CC}">
                <c16:uniqueId val="{00000028-ED55-4654-B22B-260D60484D40}"/>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80</c:v>
                </c:pt>
                <c:pt idx="1">
                  <c:v>89</c:v>
                </c:pt>
                <c:pt idx="2">
                  <c:v>78</c:v>
                </c:pt>
                <c:pt idx="3">
                  <c:v>76</c:v>
                </c:pt>
                <c:pt idx="4">
                  <c:v>73</c:v>
                </c:pt>
                <c:pt idx="5">
                  <c:v>68</c:v>
                </c:pt>
                <c:pt idx="6">
                  <c:v>85</c:v>
                </c:pt>
                <c:pt idx="7">
                  <c:v>78</c:v>
                </c:pt>
                <c:pt idx="8">
                  <c:v>75</c:v>
                </c:pt>
                <c:pt idx="9">
                  <c:v>79</c:v>
                </c:pt>
              </c:numCache>
            </c:numRef>
          </c:val>
          <c:extLst>
            <c:ext xmlns:c16="http://schemas.microsoft.com/office/drawing/2014/chart" uri="{C3380CC4-5D6E-409C-BE32-E72D297353CC}">
              <c16:uniqueId val="{00000029-ED55-4654-B22B-260D60484D40}"/>
            </c:ext>
          </c:extLst>
        </c:ser>
        <c:ser>
          <c:idx val="2"/>
          <c:order val="2"/>
          <c:tx>
            <c:strRef>
              <c:f>Sheet2!$D$3:$D$4</c:f>
              <c:strCache>
                <c:ptCount val="1"/>
                <c:pt idx="0">
                  <c:v>MEDIUM</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p3d/>
            </c:spPr>
            <c:extLst>
              <c:ext xmlns:c16="http://schemas.microsoft.com/office/drawing/2014/chart" uri="{C3380CC4-5D6E-409C-BE32-E72D297353CC}">
                <c16:uniqueId val="{0000002B-ED55-4654-B22B-260D60484D40}"/>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p3d/>
            </c:spPr>
            <c:extLst>
              <c:ext xmlns:c16="http://schemas.microsoft.com/office/drawing/2014/chart" uri="{C3380CC4-5D6E-409C-BE32-E72D297353CC}">
                <c16:uniqueId val="{0000002D-ED55-4654-B22B-260D60484D40}"/>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p3d/>
            </c:spPr>
            <c:extLst>
              <c:ext xmlns:c16="http://schemas.microsoft.com/office/drawing/2014/chart" uri="{C3380CC4-5D6E-409C-BE32-E72D297353CC}">
                <c16:uniqueId val="{0000002F-ED55-4654-B22B-260D60484D40}"/>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p3d/>
            </c:spPr>
            <c:extLst>
              <c:ext xmlns:c16="http://schemas.microsoft.com/office/drawing/2014/chart" uri="{C3380CC4-5D6E-409C-BE32-E72D297353CC}">
                <c16:uniqueId val="{00000031-ED55-4654-B22B-260D60484D40}"/>
              </c:ext>
            </c:extLst>
          </c:dPt>
          <c:dPt>
            <c:idx val="4"/>
            <c:bubble3D val="0"/>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p3d/>
            </c:spPr>
            <c:extLst>
              <c:ext xmlns:c16="http://schemas.microsoft.com/office/drawing/2014/chart" uri="{C3380CC4-5D6E-409C-BE32-E72D297353CC}">
                <c16:uniqueId val="{00000033-ED55-4654-B22B-260D60484D40}"/>
              </c:ext>
            </c:extLst>
          </c:dPt>
          <c:dPt>
            <c:idx val="5"/>
            <c:bubble3D val="0"/>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p3d/>
            </c:spPr>
            <c:extLst>
              <c:ext xmlns:c16="http://schemas.microsoft.com/office/drawing/2014/chart" uri="{C3380CC4-5D6E-409C-BE32-E72D297353CC}">
                <c16:uniqueId val="{00000035-ED55-4654-B22B-260D60484D40}"/>
              </c:ext>
            </c:extLst>
          </c:dPt>
          <c:dPt>
            <c:idx val="6"/>
            <c:bubble3D val="0"/>
            <c:spPr>
              <a:gradFill rotWithShape="1">
                <a:gsLst>
                  <a:gs pos="0">
                    <a:schemeClr val="accent1">
                      <a:lumMod val="60000"/>
                      <a:shade val="51000"/>
                      <a:satMod val="130000"/>
                    </a:schemeClr>
                  </a:gs>
                  <a:gs pos="80000">
                    <a:schemeClr val="accent1">
                      <a:lumMod val="60000"/>
                      <a:shade val="93000"/>
                      <a:satMod val="130000"/>
                    </a:schemeClr>
                  </a:gs>
                  <a:gs pos="100000">
                    <a:schemeClr val="accent1">
                      <a:lumMod val="60000"/>
                      <a:shade val="94000"/>
                      <a:satMod val="135000"/>
                    </a:schemeClr>
                  </a:gs>
                </a:gsLst>
                <a:lin ang="16200000" scaled="0"/>
              </a:gradFill>
              <a:ln>
                <a:noFill/>
              </a:ln>
              <a:effectLst>
                <a:outerShdw blurRad="40000" dist="23000" dir="5400000" rotWithShape="0">
                  <a:srgbClr val="000000">
                    <a:alpha val="35000"/>
                  </a:srgbClr>
                </a:outerShdw>
              </a:effectLst>
              <a:sp3d/>
            </c:spPr>
            <c:extLst>
              <c:ext xmlns:c16="http://schemas.microsoft.com/office/drawing/2014/chart" uri="{C3380CC4-5D6E-409C-BE32-E72D297353CC}">
                <c16:uniqueId val="{00000037-ED55-4654-B22B-260D60484D40}"/>
              </c:ext>
            </c:extLst>
          </c:dPt>
          <c:dPt>
            <c:idx val="7"/>
            <c:bubble3D val="0"/>
            <c:spPr>
              <a:gradFill rotWithShape="1">
                <a:gsLst>
                  <a:gs pos="0">
                    <a:schemeClr val="accent2">
                      <a:lumMod val="60000"/>
                      <a:shade val="51000"/>
                      <a:satMod val="130000"/>
                    </a:schemeClr>
                  </a:gs>
                  <a:gs pos="80000">
                    <a:schemeClr val="accent2">
                      <a:lumMod val="60000"/>
                      <a:shade val="93000"/>
                      <a:satMod val="130000"/>
                    </a:schemeClr>
                  </a:gs>
                  <a:gs pos="100000">
                    <a:schemeClr val="accent2">
                      <a:lumMod val="60000"/>
                      <a:shade val="94000"/>
                      <a:satMod val="135000"/>
                    </a:schemeClr>
                  </a:gs>
                </a:gsLst>
                <a:lin ang="16200000" scaled="0"/>
              </a:gradFill>
              <a:ln>
                <a:noFill/>
              </a:ln>
              <a:effectLst>
                <a:outerShdw blurRad="40000" dist="23000" dir="5400000" rotWithShape="0">
                  <a:srgbClr val="000000">
                    <a:alpha val="35000"/>
                  </a:srgbClr>
                </a:outerShdw>
              </a:effectLst>
              <a:sp3d/>
            </c:spPr>
            <c:extLst>
              <c:ext xmlns:c16="http://schemas.microsoft.com/office/drawing/2014/chart" uri="{C3380CC4-5D6E-409C-BE32-E72D297353CC}">
                <c16:uniqueId val="{00000039-ED55-4654-B22B-260D60484D40}"/>
              </c:ext>
            </c:extLst>
          </c:dPt>
          <c:dPt>
            <c:idx val="8"/>
            <c:bubble3D val="0"/>
            <c:spPr>
              <a:gradFill rotWithShape="1">
                <a:gsLst>
                  <a:gs pos="0">
                    <a:schemeClr val="accent3">
                      <a:lumMod val="60000"/>
                      <a:shade val="51000"/>
                      <a:satMod val="130000"/>
                    </a:schemeClr>
                  </a:gs>
                  <a:gs pos="80000">
                    <a:schemeClr val="accent3">
                      <a:lumMod val="60000"/>
                      <a:shade val="93000"/>
                      <a:satMod val="130000"/>
                    </a:schemeClr>
                  </a:gs>
                  <a:gs pos="100000">
                    <a:schemeClr val="accent3">
                      <a:lumMod val="60000"/>
                      <a:shade val="94000"/>
                      <a:satMod val="135000"/>
                    </a:schemeClr>
                  </a:gs>
                </a:gsLst>
                <a:lin ang="16200000" scaled="0"/>
              </a:gradFill>
              <a:ln>
                <a:noFill/>
              </a:ln>
              <a:effectLst>
                <a:outerShdw blurRad="40000" dist="23000" dir="5400000" rotWithShape="0">
                  <a:srgbClr val="000000">
                    <a:alpha val="35000"/>
                  </a:srgbClr>
                </a:outerShdw>
              </a:effectLst>
              <a:sp3d/>
            </c:spPr>
            <c:extLst>
              <c:ext xmlns:c16="http://schemas.microsoft.com/office/drawing/2014/chart" uri="{C3380CC4-5D6E-409C-BE32-E72D297353CC}">
                <c16:uniqueId val="{0000003B-ED55-4654-B22B-260D60484D40}"/>
              </c:ext>
            </c:extLst>
          </c:dPt>
          <c:dPt>
            <c:idx val="9"/>
            <c:bubble3D val="0"/>
            <c:spPr>
              <a:gradFill rotWithShape="1">
                <a:gsLst>
                  <a:gs pos="0">
                    <a:schemeClr val="accent4">
                      <a:lumMod val="60000"/>
                      <a:shade val="51000"/>
                      <a:satMod val="130000"/>
                    </a:schemeClr>
                  </a:gs>
                  <a:gs pos="80000">
                    <a:schemeClr val="accent4">
                      <a:lumMod val="60000"/>
                      <a:shade val="93000"/>
                      <a:satMod val="130000"/>
                    </a:schemeClr>
                  </a:gs>
                  <a:gs pos="100000">
                    <a:schemeClr val="accent4">
                      <a:lumMod val="60000"/>
                      <a:shade val="94000"/>
                      <a:satMod val="135000"/>
                    </a:schemeClr>
                  </a:gs>
                </a:gsLst>
                <a:lin ang="16200000" scaled="0"/>
              </a:gradFill>
              <a:ln>
                <a:noFill/>
              </a:ln>
              <a:effectLst>
                <a:outerShdw blurRad="40000" dist="23000" dir="5400000" rotWithShape="0">
                  <a:srgbClr val="000000">
                    <a:alpha val="35000"/>
                  </a:srgbClr>
                </a:outerShdw>
              </a:effectLst>
              <a:sp3d/>
            </c:spPr>
            <c:extLst>
              <c:ext xmlns:c16="http://schemas.microsoft.com/office/drawing/2014/chart" uri="{C3380CC4-5D6E-409C-BE32-E72D297353CC}">
                <c16:uniqueId val="{0000003D-ED55-4654-B22B-260D60484D40}"/>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extLst>
            <c:ext xmlns:c16="http://schemas.microsoft.com/office/drawing/2014/chart" uri="{C3380CC4-5D6E-409C-BE32-E72D297353CC}">
              <c16:uniqueId val="{0000003E-ED55-4654-B22B-260D60484D40}"/>
            </c:ext>
          </c:extLst>
        </c:ser>
        <c:ser>
          <c:idx val="3"/>
          <c:order val="3"/>
          <c:tx>
            <c:strRef>
              <c:f>Sheet2!$E$3:$E$4</c:f>
              <c:strCache>
                <c:ptCount val="1"/>
                <c:pt idx="0">
                  <c:v>VERY HIGH</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p3d/>
            </c:spPr>
            <c:extLst>
              <c:ext xmlns:c16="http://schemas.microsoft.com/office/drawing/2014/chart" uri="{C3380CC4-5D6E-409C-BE32-E72D297353CC}">
                <c16:uniqueId val="{00000040-ED55-4654-B22B-260D60484D40}"/>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p3d/>
            </c:spPr>
            <c:extLst>
              <c:ext xmlns:c16="http://schemas.microsoft.com/office/drawing/2014/chart" uri="{C3380CC4-5D6E-409C-BE32-E72D297353CC}">
                <c16:uniqueId val="{00000042-ED55-4654-B22B-260D60484D40}"/>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p3d/>
            </c:spPr>
            <c:extLst>
              <c:ext xmlns:c16="http://schemas.microsoft.com/office/drawing/2014/chart" uri="{C3380CC4-5D6E-409C-BE32-E72D297353CC}">
                <c16:uniqueId val="{00000044-ED55-4654-B22B-260D60484D40}"/>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p3d/>
            </c:spPr>
            <c:extLst>
              <c:ext xmlns:c16="http://schemas.microsoft.com/office/drawing/2014/chart" uri="{C3380CC4-5D6E-409C-BE32-E72D297353CC}">
                <c16:uniqueId val="{00000046-ED55-4654-B22B-260D60484D40}"/>
              </c:ext>
            </c:extLst>
          </c:dPt>
          <c:dPt>
            <c:idx val="4"/>
            <c:bubble3D val="0"/>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p3d/>
            </c:spPr>
            <c:extLst>
              <c:ext xmlns:c16="http://schemas.microsoft.com/office/drawing/2014/chart" uri="{C3380CC4-5D6E-409C-BE32-E72D297353CC}">
                <c16:uniqueId val="{00000048-ED55-4654-B22B-260D60484D40}"/>
              </c:ext>
            </c:extLst>
          </c:dPt>
          <c:dPt>
            <c:idx val="5"/>
            <c:bubble3D val="0"/>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p3d/>
            </c:spPr>
            <c:extLst>
              <c:ext xmlns:c16="http://schemas.microsoft.com/office/drawing/2014/chart" uri="{C3380CC4-5D6E-409C-BE32-E72D297353CC}">
                <c16:uniqueId val="{0000004A-ED55-4654-B22B-260D60484D40}"/>
              </c:ext>
            </c:extLst>
          </c:dPt>
          <c:dPt>
            <c:idx val="6"/>
            <c:bubble3D val="0"/>
            <c:spPr>
              <a:gradFill rotWithShape="1">
                <a:gsLst>
                  <a:gs pos="0">
                    <a:schemeClr val="accent1">
                      <a:lumMod val="60000"/>
                      <a:shade val="51000"/>
                      <a:satMod val="130000"/>
                    </a:schemeClr>
                  </a:gs>
                  <a:gs pos="80000">
                    <a:schemeClr val="accent1">
                      <a:lumMod val="60000"/>
                      <a:shade val="93000"/>
                      <a:satMod val="130000"/>
                    </a:schemeClr>
                  </a:gs>
                  <a:gs pos="100000">
                    <a:schemeClr val="accent1">
                      <a:lumMod val="60000"/>
                      <a:shade val="94000"/>
                      <a:satMod val="135000"/>
                    </a:schemeClr>
                  </a:gs>
                </a:gsLst>
                <a:lin ang="16200000" scaled="0"/>
              </a:gradFill>
              <a:ln>
                <a:noFill/>
              </a:ln>
              <a:effectLst>
                <a:outerShdw blurRad="40000" dist="23000" dir="5400000" rotWithShape="0">
                  <a:srgbClr val="000000">
                    <a:alpha val="35000"/>
                  </a:srgbClr>
                </a:outerShdw>
              </a:effectLst>
              <a:sp3d/>
            </c:spPr>
            <c:extLst>
              <c:ext xmlns:c16="http://schemas.microsoft.com/office/drawing/2014/chart" uri="{C3380CC4-5D6E-409C-BE32-E72D297353CC}">
                <c16:uniqueId val="{0000004C-ED55-4654-B22B-260D60484D40}"/>
              </c:ext>
            </c:extLst>
          </c:dPt>
          <c:dPt>
            <c:idx val="7"/>
            <c:bubble3D val="0"/>
            <c:spPr>
              <a:gradFill rotWithShape="1">
                <a:gsLst>
                  <a:gs pos="0">
                    <a:schemeClr val="accent2">
                      <a:lumMod val="60000"/>
                      <a:shade val="51000"/>
                      <a:satMod val="130000"/>
                    </a:schemeClr>
                  </a:gs>
                  <a:gs pos="80000">
                    <a:schemeClr val="accent2">
                      <a:lumMod val="60000"/>
                      <a:shade val="93000"/>
                      <a:satMod val="130000"/>
                    </a:schemeClr>
                  </a:gs>
                  <a:gs pos="100000">
                    <a:schemeClr val="accent2">
                      <a:lumMod val="60000"/>
                      <a:shade val="94000"/>
                      <a:satMod val="135000"/>
                    </a:schemeClr>
                  </a:gs>
                </a:gsLst>
                <a:lin ang="16200000" scaled="0"/>
              </a:gradFill>
              <a:ln>
                <a:noFill/>
              </a:ln>
              <a:effectLst>
                <a:outerShdw blurRad="40000" dist="23000" dir="5400000" rotWithShape="0">
                  <a:srgbClr val="000000">
                    <a:alpha val="35000"/>
                  </a:srgbClr>
                </a:outerShdw>
              </a:effectLst>
              <a:sp3d/>
            </c:spPr>
            <c:extLst>
              <c:ext xmlns:c16="http://schemas.microsoft.com/office/drawing/2014/chart" uri="{C3380CC4-5D6E-409C-BE32-E72D297353CC}">
                <c16:uniqueId val="{0000004E-ED55-4654-B22B-260D60484D40}"/>
              </c:ext>
            </c:extLst>
          </c:dPt>
          <c:dPt>
            <c:idx val="8"/>
            <c:bubble3D val="0"/>
            <c:spPr>
              <a:gradFill rotWithShape="1">
                <a:gsLst>
                  <a:gs pos="0">
                    <a:schemeClr val="accent3">
                      <a:lumMod val="60000"/>
                      <a:shade val="51000"/>
                      <a:satMod val="130000"/>
                    </a:schemeClr>
                  </a:gs>
                  <a:gs pos="80000">
                    <a:schemeClr val="accent3">
                      <a:lumMod val="60000"/>
                      <a:shade val="93000"/>
                      <a:satMod val="130000"/>
                    </a:schemeClr>
                  </a:gs>
                  <a:gs pos="100000">
                    <a:schemeClr val="accent3">
                      <a:lumMod val="60000"/>
                      <a:shade val="94000"/>
                      <a:satMod val="135000"/>
                    </a:schemeClr>
                  </a:gs>
                </a:gsLst>
                <a:lin ang="16200000" scaled="0"/>
              </a:gradFill>
              <a:ln>
                <a:noFill/>
              </a:ln>
              <a:effectLst>
                <a:outerShdw blurRad="40000" dist="23000" dir="5400000" rotWithShape="0">
                  <a:srgbClr val="000000">
                    <a:alpha val="35000"/>
                  </a:srgbClr>
                </a:outerShdw>
              </a:effectLst>
              <a:sp3d/>
            </c:spPr>
            <c:extLst>
              <c:ext xmlns:c16="http://schemas.microsoft.com/office/drawing/2014/chart" uri="{C3380CC4-5D6E-409C-BE32-E72D297353CC}">
                <c16:uniqueId val="{00000050-ED55-4654-B22B-260D60484D40}"/>
              </c:ext>
            </c:extLst>
          </c:dPt>
          <c:dPt>
            <c:idx val="9"/>
            <c:bubble3D val="0"/>
            <c:spPr>
              <a:gradFill rotWithShape="1">
                <a:gsLst>
                  <a:gs pos="0">
                    <a:schemeClr val="accent4">
                      <a:lumMod val="60000"/>
                      <a:shade val="51000"/>
                      <a:satMod val="130000"/>
                    </a:schemeClr>
                  </a:gs>
                  <a:gs pos="80000">
                    <a:schemeClr val="accent4">
                      <a:lumMod val="60000"/>
                      <a:shade val="93000"/>
                      <a:satMod val="130000"/>
                    </a:schemeClr>
                  </a:gs>
                  <a:gs pos="100000">
                    <a:schemeClr val="accent4">
                      <a:lumMod val="60000"/>
                      <a:shade val="94000"/>
                      <a:satMod val="135000"/>
                    </a:schemeClr>
                  </a:gs>
                </a:gsLst>
                <a:lin ang="16200000" scaled="0"/>
              </a:gradFill>
              <a:ln>
                <a:noFill/>
              </a:ln>
              <a:effectLst>
                <a:outerShdw blurRad="40000" dist="23000" dir="5400000" rotWithShape="0">
                  <a:srgbClr val="000000">
                    <a:alpha val="35000"/>
                  </a:srgbClr>
                </a:outerShdw>
              </a:effectLst>
              <a:sp3d/>
            </c:spPr>
            <c:extLst>
              <c:ext xmlns:c16="http://schemas.microsoft.com/office/drawing/2014/chart" uri="{C3380CC4-5D6E-409C-BE32-E72D297353CC}">
                <c16:uniqueId val="{00000052-ED55-4654-B22B-260D60484D40}"/>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extLst>
            <c:ext xmlns:c16="http://schemas.microsoft.com/office/drawing/2014/chart" uri="{C3380CC4-5D6E-409C-BE32-E72D297353CC}">
              <c16:uniqueId val="{00000053-ED55-4654-B22B-260D60484D40}"/>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66">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490661" y="3074939"/>
            <a:ext cx="8610600" cy="2308324"/>
          </a:xfrm>
          <a:prstGeom prst="rect">
            <a:avLst/>
          </a:prstGeom>
          <a:noFill/>
        </p:spPr>
        <p:txBody>
          <a:bodyPr wrap="square" rtlCol="0">
            <a:spAutoFit/>
          </a:bodyPr>
          <a:lstStyle/>
          <a:p>
            <a:r>
              <a:rPr lang="en-US" sz="2400" dirty="0"/>
              <a:t>STUDENT NAME: AKSHAYA N</a:t>
            </a:r>
          </a:p>
          <a:p>
            <a:r>
              <a:rPr lang="en-US" sz="2400" dirty="0"/>
              <a:t>REGISTER NO: 312216362 /</a:t>
            </a:r>
            <a:r>
              <a:rPr lang="en-IN" sz="2400" b="0" i="0" dirty="0">
                <a:solidFill>
                  <a:srgbClr val="222222"/>
                </a:solidFill>
                <a:effectLst/>
                <a:latin typeface="Arial" panose="020B0604020202020204" pitchFamily="34" charset="0"/>
              </a:rPr>
              <a:t>asunm1621312216362</a:t>
            </a:r>
            <a:endParaRPr lang="en-US" sz="2400" dirty="0"/>
          </a:p>
          <a:p>
            <a:r>
              <a:rPr lang="en-US" sz="2400" dirty="0"/>
              <a:t>DEPARTMENT: B. COM COMPUTER APPLICATION</a:t>
            </a:r>
          </a:p>
          <a:p>
            <a:r>
              <a:rPr lang="en-US" sz="2400" dirty="0"/>
              <a:t>COLLEGE : SHRI SHAMKARLAL SUNDARBAI SHASUN JAIN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063037" y="107798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42769" y="2782252"/>
            <a:ext cx="2345509" cy="4075748"/>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595557" y="1748680"/>
            <a:ext cx="8594005" cy="1815882"/>
          </a:xfrm>
          <a:prstGeom prst="rect">
            <a:avLst/>
          </a:prstGeom>
          <a:noFill/>
        </p:spPr>
        <p:txBody>
          <a:bodyPr wrap="square" rtlCol="0">
            <a:spAutoFit/>
          </a:bodyPr>
          <a:lstStyle/>
          <a:p>
            <a:pPr algn="l">
              <a:buFont typeface="Arial" panose="020B0604020202020204" pitchFamily="34" charset="0"/>
              <a:buChar char="•"/>
            </a:pPr>
            <a:r>
              <a:rPr lang="en-IN" sz="2800" dirty="0"/>
              <a:t>=IFS(Z2&gt;=5,"VERYHIGH",Z2&gt;=4,"HIGH",Z2&gt;=3,"MEDIUM",TRUE,"LOW")</a:t>
            </a:r>
          </a:p>
          <a:p>
            <a:pPr algn="l">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p:txBody>
      </p:sp>
      <p:sp>
        <p:nvSpPr>
          <p:cNvPr id="17" name="Rectangle 6">
            <a:extLst>
              <a:ext uri="{FF2B5EF4-FFF2-40B4-BE49-F238E27FC236}">
                <a16:creationId xmlns:a16="http://schemas.microsoft.com/office/drawing/2014/main" id="{EB0D7D05-DE1B-EFA5-5063-1561F00AF6CC}"/>
              </a:ext>
            </a:extLst>
          </p:cNvPr>
          <p:cNvSpPr>
            <a:spLocks noChangeArrowheads="1"/>
          </p:cNvSpPr>
          <p:nvPr/>
        </p:nvSpPr>
        <p:spPr bwMode="auto">
          <a:xfrm>
            <a:off x="2514600" y="2918193"/>
            <a:ext cx="7449976"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j-lt"/>
              </a:rPr>
              <a:t>The IFS formula streamlines employee performance analysis by automating the categorization of ratings into clear levels—"VERY HIGH", "HIGH", "MEDIUM", and "LOW". This enhances clarity, efficiency, and supports data-driven decisions, making performance evaluations straightforward and consistent.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Rectangle 4">
            <a:extLst>
              <a:ext uri="{FF2B5EF4-FFF2-40B4-BE49-F238E27FC236}">
                <a16:creationId xmlns:a16="http://schemas.microsoft.com/office/drawing/2014/main" id="{FF977BF6-C206-09CD-13F5-DEB28A400F45}"/>
              </a:ext>
            </a:extLst>
          </p:cNvPr>
          <p:cNvSpPr>
            <a:spLocks noChangeArrowheads="1"/>
          </p:cNvSpPr>
          <p:nvPr/>
        </p:nvSpPr>
        <p:spPr bwMode="auto">
          <a:xfrm>
            <a:off x="685799" y="1393638"/>
            <a:ext cx="8848725" cy="4661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mj-lt"/>
              </a:rPr>
              <a:t>1. Data Collection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mj-lt"/>
              </a:rPr>
              <a:t>Gathered raw employee performance data, including ratings, business unit information, employee status, and classification.</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mj-lt"/>
              </a:rPr>
              <a:t>2. Data Cleaning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mj-lt"/>
              </a:rPr>
              <a:t>Removed inconsistencies, handled missing values, and ensured data accuracy.</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mj-lt"/>
              </a:rPr>
              <a:t>3. Feature Collection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mj-lt"/>
              </a:rPr>
              <a:t>Selected key features such as performance score, employee status, and business unit for analysis.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mj-lt"/>
              </a:rPr>
              <a:t>Focused on variables that directly influence performance levels.</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mj-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Rectangle 4">
            <a:extLst>
              <a:ext uri="{FF2B5EF4-FFF2-40B4-BE49-F238E27FC236}">
                <a16:creationId xmlns:a16="http://schemas.microsoft.com/office/drawing/2014/main" id="{FF977BF6-C206-09CD-13F5-DEB28A400F45}"/>
              </a:ext>
            </a:extLst>
          </p:cNvPr>
          <p:cNvSpPr>
            <a:spLocks noChangeArrowheads="1"/>
          </p:cNvSpPr>
          <p:nvPr/>
        </p:nvSpPr>
        <p:spPr bwMode="auto">
          <a:xfrm>
            <a:off x="685800" y="1560027"/>
            <a:ext cx="8848725" cy="3737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mj-lt"/>
              </a:rPr>
              <a:t>4. Performance Level Categorization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mj-lt"/>
              </a:rPr>
              <a:t>Used the IFS formula to categorize performance ratings into "VERY HIGH", "HIGH", "MEDIUM", and "LOW".</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mj-lt"/>
              </a:rPr>
              <a:t>Ensured that the categorization aligns with organizational goals.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mj-lt"/>
              </a:rPr>
              <a:t>5. Data Analysis with Pivot Tables and Charts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mj-lt"/>
              </a:rPr>
              <a:t>Created pivot tables to summarize performance data across different dimensions (e.g., business units, employee types).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mj-lt"/>
              </a:rPr>
              <a:t>Developed charts to visualize performance distribution and trends.</a:t>
            </a:r>
          </a:p>
        </p:txBody>
      </p:sp>
    </p:spTree>
    <p:extLst>
      <p:ext uri="{BB962C8B-B14F-4D97-AF65-F5344CB8AC3E}">
        <p14:creationId xmlns:p14="http://schemas.microsoft.com/office/powerpoint/2010/main" val="3768429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20556" y="1676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10" name="Table 9">
            <a:extLst>
              <a:ext uri="{FF2B5EF4-FFF2-40B4-BE49-F238E27FC236}">
                <a16:creationId xmlns:a16="http://schemas.microsoft.com/office/drawing/2014/main" id="{67F78225-7837-DB1A-514E-C7B4C0334FDA}"/>
              </a:ext>
            </a:extLst>
          </p:cNvPr>
          <p:cNvGraphicFramePr>
            <a:graphicFrameLocks noGrp="1"/>
          </p:cNvGraphicFramePr>
          <p:nvPr>
            <p:extLst>
              <p:ext uri="{D42A27DB-BD31-4B8C-83A1-F6EECF244321}">
                <p14:modId xmlns:p14="http://schemas.microsoft.com/office/powerpoint/2010/main" val="1088082527"/>
              </p:ext>
            </p:extLst>
          </p:nvPr>
        </p:nvGraphicFramePr>
        <p:xfrm>
          <a:off x="754062" y="932677"/>
          <a:ext cx="4876800" cy="2853055"/>
        </p:xfrm>
        <a:graphic>
          <a:graphicData uri="http://schemas.openxmlformats.org/drawingml/2006/table">
            <a:tbl>
              <a:tblPr/>
              <a:tblGrid>
                <a:gridCol w="1259393">
                  <a:extLst>
                    <a:ext uri="{9D8B030D-6E8A-4147-A177-3AD203B41FA5}">
                      <a16:colId xmlns:a16="http://schemas.microsoft.com/office/drawing/2014/main" val="1251917290"/>
                    </a:ext>
                  </a:extLst>
                </a:gridCol>
                <a:gridCol w="1125416">
                  <a:extLst>
                    <a:ext uri="{9D8B030D-6E8A-4147-A177-3AD203B41FA5}">
                      <a16:colId xmlns:a16="http://schemas.microsoft.com/office/drawing/2014/main" val="3638347812"/>
                    </a:ext>
                  </a:extLst>
                </a:gridCol>
                <a:gridCol w="361741">
                  <a:extLst>
                    <a:ext uri="{9D8B030D-6E8A-4147-A177-3AD203B41FA5}">
                      <a16:colId xmlns:a16="http://schemas.microsoft.com/office/drawing/2014/main" val="2995450714"/>
                    </a:ext>
                  </a:extLst>
                </a:gridCol>
                <a:gridCol w="629697">
                  <a:extLst>
                    <a:ext uri="{9D8B030D-6E8A-4147-A177-3AD203B41FA5}">
                      <a16:colId xmlns:a16="http://schemas.microsoft.com/office/drawing/2014/main" val="807562103"/>
                    </a:ext>
                  </a:extLst>
                </a:gridCol>
                <a:gridCol w="723481">
                  <a:extLst>
                    <a:ext uri="{9D8B030D-6E8A-4147-A177-3AD203B41FA5}">
                      <a16:colId xmlns:a16="http://schemas.microsoft.com/office/drawing/2014/main" val="3712053326"/>
                    </a:ext>
                  </a:extLst>
                </a:gridCol>
                <a:gridCol w="777072">
                  <a:extLst>
                    <a:ext uri="{9D8B030D-6E8A-4147-A177-3AD203B41FA5}">
                      <a16:colId xmlns:a16="http://schemas.microsoft.com/office/drawing/2014/main" val="1024529752"/>
                    </a:ext>
                  </a:extLst>
                </a:gridCol>
              </a:tblGrid>
              <a:tr h="195881">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noFill/>
                  </a:tcPr>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noFill/>
                  </a:tcPr>
                </a:tc>
                <a:extLst>
                  <a:ext uri="{0D108BD9-81ED-4DB2-BD59-A6C34878D82A}">
                    <a16:rowId xmlns:a16="http://schemas.microsoft.com/office/drawing/2014/main" val="3314521003"/>
                  </a:ext>
                </a:extLst>
              </a:tr>
              <a:tr h="204398">
                <a:tc>
                  <a:txBody>
                    <a:bodyPr/>
                    <a:lstStyle/>
                    <a:p>
                      <a:pPr algn="l" fontAlgn="b"/>
                      <a:r>
                        <a:rPr lang="en-IN" sz="1100" b="1" i="0" u="none" strike="noStrike">
                          <a:solidFill>
                            <a:srgbClr val="000000"/>
                          </a:solidFill>
                          <a:effectLst/>
                          <a:latin typeface="Calibri" panose="020F0502020204030204" pitchFamily="34" charset="0"/>
                        </a:rPr>
                        <a:t>Count of FirstName</a:t>
                      </a:r>
                    </a:p>
                  </a:txBody>
                  <a:tcPr marL="7620" marR="7620" marT="7620" marB="0" anchor="b">
                    <a:lnL>
                      <a:noFill/>
                    </a:lnL>
                    <a:lnR>
                      <a:noFill/>
                    </a:lnR>
                    <a:lnT>
                      <a:noFill/>
                    </a:lnT>
                    <a:lnB>
                      <a:noFill/>
                    </a:lnB>
                    <a:solidFill>
                      <a:srgbClr val="D9E1F2"/>
                    </a:solidFill>
                  </a:tcPr>
                </a:tc>
                <a:tc>
                  <a:txBody>
                    <a:bodyPr/>
                    <a:lstStyle/>
                    <a:p>
                      <a:pPr algn="l" fontAlgn="b"/>
                      <a:r>
                        <a:rPr lang="en-IN" sz="1100" b="1" i="0" u="none" strike="noStrike">
                          <a:solidFill>
                            <a:srgbClr val="000000"/>
                          </a:solidFill>
                          <a:effectLst/>
                          <a:latin typeface="Calibri" panose="020F0502020204030204" pitchFamily="34" charset="0"/>
                        </a:rPr>
                        <a:t>Column Labels</a:t>
                      </a:r>
                    </a:p>
                  </a:txBody>
                  <a:tcPr marL="7620" marR="7620" marT="7620" marB="0" anchor="b">
                    <a:lnL>
                      <a:noFill/>
                    </a:lnL>
                    <a:lnR>
                      <a:noFill/>
                    </a:lnR>
                    <a:lnT>
                      <a:noFill/>
                    </a:lnT>
                    <a:lnB>
                      <a:noFill/>
                    </a:lnB>
                    <a:solidFill>
                      <a:srgbClr val="D9E1F2"/>
                    </a:solidFill>
                  </a:tcPr>
                </a:tc>
                <a:tc>
                  <a:txBody>
                    <a:bodyPr/>
                    <a:lstStyle/>
                    <a:p>
                      <a:pPr algn="l" fontAlgn="b"/>
                      <a:endParaRPr lang="en-IN" sz="1100" b="1"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rgbClr val="D9E1F2"/>
                    </a:solidFill>
                  </a:tcPr>
                </a:tc>
                <a:tc>
                  <a:txBody>
                    <a:bodyPr/>
                    <a:lstStyle/>
                    <a:p>
                      <a:pPr algn="l" fontAlgn="b"/>
                      <a:endParaRPr lang="en-IN" sz="1100" b="1"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rgbClr val="D9E1F2"/>
                    </a:solidFill>
                  </a:tcPr>
                </a:tc>
                <a:tc>
                  <a:txBody>
                    <a:bodyPr/>
                    <a:lstStyle/>
                    <a:p>
                      <a:pPr algn="l" fontAlgn="b"/>
                      <a:endParaRPr lang="en-IN" sz="1100" b="1"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rgbClr val="D9E1F2"/>
                    </a:solidFill>
                  </a:tcPr>
                </a:tc>
                <a:tc>
                  <a:txBody>
                    <a:bodyPr/>
                    <a:lstStyle/>
                    <a:p>
                      <a:pPr algn="l" fontAlgn="b"/>
                      <a:endParaRPr lang="en-IN" sz="1100" b="1"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rgbClr val="D9E1F2"/>
                    </a:solidFill>
                  </a:tcPr>
                </a:tc>
                <a:extLst>
                  <a:ext uri="{0D108BD9-81ED-4DB2-BD59-A6C34878D82A}">
                    <a16:rowId xmlns:a16="http://schemas.microsoft.com/office/drawing/2014/main" val="4238049901"/>
                  </a:ext>
                </a:extLst>
              </a:tr>
              <a:tr h="204398">
                <a:tc>
                  <a:txBody>
                    <a:bodyPr/>
                    <a:lstStyle/>
                    <a:p>
                      <a:pPr algn="l" fontAlgn="b"/>
                      <a:r>
                        <a:rPr lang="en-IN" sz="1100" b="1" i="0" u="none" strike="noStrike">
                          <a:solidFill>
                            <a:srgbClr val="000000"/>
                          </a:solidFill>
                          <a:effectLst/>
                          <a:latin typeface="Calibri" panose="020F0502020204030204" pitchFamily="34" charset="0"/>
                        </a:rPr>
                        <a:t>Row Labels</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100" b="1" i="0" u="none" strike="noStrike">
                          <a:solidFill>
                            <a:srgbClr val="000000"/>
                          </a:solidFill>
                          <a:effectLst/>
                          <a:latin typeface="Calibri" panose="020F0502020204030204" pitchFamily="34" charset="0"/>
                        </a:rPr>
                        <a:t>HIGH</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100" b="1" i="0" u="none" strike="noStrike">
                          <a:solidFill>
                            <a:srgbClr val="000000"/>
                          </a:solidFill>
                          <a:effectLst/>
                          <a:latin typeface="Calibri" panose="020F0502020204030204" pitchFamily="34" charset="0"/>
                        </a:rPr>
                        <a:t>LOW</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100" b="1" i="0" u="none" strike="noStrike">
                          <a:solidFill>
                            <a:srgbClr val="000000"/>
                          </a:solidFill>
                          <a:effectLst/>
                          <a:latin typeface="Calibri" panose="020F0502020204030204" pitchFamily="34" charset="0"/>
                        </a:rPr>
                        <a:t>MEDIUM</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100" b="1" i="0" u="none" strike="noStrike">
                          <a:solidFill>
                            <a:srgbClr val="000000"/>
                          </a:solidFill>
                          <a:effectLst/>
                          <a:latin typeface="Calibri" panose="020F0502020204030204" pitchFamily="34" charset="0"/>
                        </a:rPr>
                        <a:t>VERY HIGH</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100" b="1" i="0" u="none" strike="noStrike">
                          <a:solidFill>
                            <a:srgbClr val="000000"/>
                          </a:solidFill>
                          <a:effectLst/>
                          <a:latin typeface="Calibri" panose="020F0502020204030204" pitchFamily="34" charset="0"/>
                        </a:rPr>
                        <a:t>Grand Total</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815222981"/>
                  </a:ext>
                </a:extLst>
              </a:tr>
              <a:tr h="204398">
                <a:tc>
                  <a:txBody>
                    <a:bodyPr/>
                    <a:lstStyle/>
                    <a:p>
                      <a:pPr algn="l" fontAlgn="b"/>
                      <a:r>
                        <a:rPr lang="en-IN" sz="1100" b="0" i="0" u="none" strike="noStrike">
                          <a:solidFill>
                            <a:srgbClr val="000000"/>
                          </a:solidFill>
                          <a:effectLst/>
                          <a:latin typeface="Calibri" panose="020F0502020204030204" pitchFamily="34" charset="0"/>
                        </a:rPr>
                        <a:t>BPC</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r" fontAlgn="b"/>
                      <a:r>
                        <a:rPr lang="en-IN" sz="1100" b="0" i="0" u="none" strike="noStrike">
                          <a:solidFill>
                            <a:srgbClr val="000000"/>
                          </a:solidFill>
                          <a:effectLst/>
                          <a:latin typeface="Calibri" panose="020F0502020204030204" pitchFamily="34" charset="0"/>
                        </a:rPr>
                        <a:t>37</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r" fontAlgn="b"/>
                      <a:r>
                        <a:rPr lang="en-IN" sz="1100" b="0" i="0" u="none" strike="noStrike">
                          <a:solidFill>
                            <a:srgbClr val="000000"/>
                          </a:solidFill>
                          <a:effectLst/>
                          <a:latin typeface="Calibri" panose="020F0502020204030204" pitchFamily="34" charset="0"/>
                        </a:rPr>
                        <a:t>80</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152</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r" fontAlgn="b"/>
                      <a:r>
                        <a:rPr lang="en-IN" sz="1100" b="0" i="0" u="none" strike="noStrike">
                          <a:solidFill>
                            <a:srgbClr val="000000"/>
                          </a:solidFill>
                          <a:effectLst/>
                          <a:latin typeface="Calibri" panose="020F0502020204030204" pitchFamily="34" charset="0"/>
                        </a:rPr>
                        <a:t>34</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r" fontAlgn="b"/>
                      <a:r>
                        <a:rPr lang="en-IN" sz="1100" b="0" i="0" u="none" strike="noStrike">
                          <a:solidFill>
                            <a:srgbClr val="000000"/>
                          </a:solidFill>
                          <a:effectLst/>
                          <a:latin typeface="Calibri" panose="020F0502020204030204" pitchFamily="34" charset="0"/>
                        </a:rPr>
                        <a:t>303</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noFill/>
                  </a:tcPr>
                </a:tc>
                <a:extLst>
                  <a:ext uri="{0D108BD9-81ED-4DB2-BD59-A6C34878D82A}">
                    <a16:rowId xmlns:a16="http://schemas.microsoft.com/office/drawing/2014/main" val="2581974554"/>
                  </a:ext>
                </a:extLst>
              </a:tr>
              <a:tr h="204398">
                <a:tc>
                  <a:txBody>
                    <a:bodyPr/>
                    <a:lstStyle/>
                    <a:p>
                      <a:pPr algn="l" fontAlgn="b"/>
                      <a:r>
                        <a:rPr lang="en-IN" sz="1100" b="0" i="0" u="none" strike="noStrike">
                          <a:solidFill>
                            <a:srgbClr val="000000"/>
                          </a:solidFill>
                          <a:effectLst/>
                          <a:latin typeface="Calibri" panose="020F0502020204030204" pitchFamily="34" charset="0"/>
                        </a:rPr>
                        <a:t>CCDR</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45</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89</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141</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25</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300</a:t>
                      </a:r>
                    </a:p>
                  </a:txBody>
                  <a:tcPr marL="7620" marR="7620" marT="7620" marB="0" anchor="b">
                    <a:lnL>
                      <a:noFill/>
                    </a:lnL>
                    <a:lnR>
                      <a:noFill/>
                    </a:lnR>
                    <a:lnT>
                      <a:noFill/>
                    </a:lnT>
                    <a:lnB>
                      <a:noFill/>
                    </a:lnB>
                    <a:noFill/>
                  </a:tcPr>
                </a:tc>
                <a:extLst>
                  <a:ext uri="{0D108BD9-81ED-4DB2-BD59-A6C34878D82A}">
                    <a16:rowId xmlns:a16="http://schemas.microsoft.com/office/drawing/2014/main" val="581870191"/>
                  </a:ext>
                </a:extLst>
              </a:tr>
              <a:tr h="204398">
                <a:tc>
                  <a:txBody>
                    <a:bodyPr/>
                    <a:lstStyle/>
                    <a:p>
                      <a:pPr algn="l" fontAlgn="b"/>
                      <a:r>
                        <a:rPr lang="en-IN" sz="1100" b="0" i="0" u="none" strike="noStrike">
                          <a:solidFill>
                            <a:srgbClr val="000000"/>
                          </a:solidFill>
                          <a:effectLst/>
                          <a:latin typeface="Calibri" panose="020F0502020204030204" pitchFamily="34" charset="0"/>
                        </a:rPr>
                        <a:t>EW</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41</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78</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160</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23</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302</a:t>
                      </a:r>
                    </a:p>
                  </a:txBody>
                  <a:tcPr marL="7620" marR="7620" marT="7620" marB="0" anchor="b">
                    <a:lnL>
                      <a:noFill/>
                    </a:lnL>
                    <a:lnR>
                      <a:noFill/>
                    </a:lnR>
                    <a:lnT>
                      <a:noFill/>
                    </a:lnT>
                    <a:lnB>
                      <a:noFill/>
                    </a:lnB>
                    <a:noFill/>
                  </a:tcPr>
                </a:tc>
                <a:extLst>
                  <a:ext uri="{0D108BD9-81ED-4DB2-BD59-A6C34878D82A}">
                    <a16:rowId xmlns:a16="http://schemas.microsoft.com/office/drawing/2014/main" val="3176575923"/>
                  </a:ext>
                </a:extLst>
              </a:tr>
              <a:tr h="204398">
                <a:tc>
                  <a:txBody>
                    <a:bodyPr/>
                    <a:lstStyle/>
                    <a:p>
                      <a:pPr algn="l" fontAlgn="b"/>
                      <a:r>
                        <a:rPr lang="en-IN" sz="1100" b="0" i="0" u="none" strike="noStrike">
                          <a:solidFill>
                            <a:srgbClr val="000000"/>
                          </a:solidFill>
                          <a:effectLst/>
                          <a:latin typeface="Calibri" panose="020F0502020204030204" pitchFamily="34" charset="0"/>
                        </a:rPr>
                        <a:t>MSC</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34</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76</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158</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28</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296</a:t>
                      </a:r>
                    </a:p>
                  </a:txBody>
                  <a:tcPr marL="7620" marR="7620" marT="7620" marB="0" anchor="b">
                    <a:lnL>
                      <a:noFill/>
                    </a:lnL>
                    <a:lnR>
                      <a:noFill/>
                    </a:lnR>
                    <a:lnT>
                      <a:noFill/>
                    </a:lnT>
                    <a:lnB>
                      <a:noFill/>
                    </a:lnB>
                    <a:noFill/>
                  </a:tcPr>
                </a:tc>
                <a:extLst>
                  <a:ext uri="{0D108BD9-81ED-4DB2-BD59-A6C34878D82A}">
                    <a16:rowId xmlns:a16="http://schemas.microsoft.com/office/drawing/2014/main" val="309459886"/>
                  </a:ext>
                </a:extLst>
              </a:tr>
              <a:tr h="204398">
                <a:tc>
                  <a:txBody>
                    <a:bodyPr/>
                    <a:lstStyle/>
                    <a:p>
                      <a:pPr algn="l" fontAlgn="b"/>
                      <a:r>
                        <a:rPr lang="en-IN" sz="1100" b="0" i="0" u="none" strike="noStrike">
                          <a:solidFill>
                            <a:srgbClr val="000000"/>
                          </a:solidFill>
                          <a:effectLst/>
                          <a:latin typeface="Calibri" panose="020F0502020204030204" pitchFamily="34" charset="0"/>
                        </a:rPr>
                        <a:t>NEL</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50</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73</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158</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23</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304</a:t>
                      </a:r>
                    </a:p>
                  </a:txBody>
                  <a:tcPr marL="7620" marR="7620" marT="7620" marB="0" anchor="b">
                    <a:lnL>
                      <a:noFill/>
                    </a:lnL>
                    <a:lnR>
                      <a:noFill/>
                    </a:lnR>
                    <a:lnT>
                      <a:noFill/>
                    </a:lnT>
                    <a:lnB>
                      <a:noFill/>
                    </a:lnB>
                    <a:noFill/>
                  </a:tcPr>
                </a:tc>
                <a:extLst>
                  <a:ext uri="{0D108BD9-81ED-4DB2-BD59-A6C34878D82A}">
                    <a16:rowId xmlns:a16="http://schemas.microsoft.com/office/drawing/2014/main" val="4153168334"/>
                  </a:ext>
                </a:extLst>
              </a:tr>
              <a:tr h="204398">
                <a:tc>
                  <a:txBody>
                    <a:bodyPr/>
                    <a:lstStyle/>
                    <a:p>
                      <a:pPr algn="l" fontAlgn="b"/>
                      <a:r>
                        <a:rPr lang="en-IN" sz="1100" b="0" i="0" u="none" strike="noStrike">
                          <a:solidFill>
                            <a:srgbClr val="000000"/>
                          </a:solidFill>
                          <a:effectLst/>
                          <a:latin typeface="Calibri" panose="020F0502020204030204" pitchFamily="34" charset="0"/>
                        </a:rPr>
                        <a:t>PL</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50</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68</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151</a:t>
                      </a:r>
                    </a:p>
                  </a:txBody>
                  <a:tcPr marL="7620" marR="7620" marT="7620" marB="0" anchor="b">
                    <a:lnL>
                      <a:noFill/>
                    </a:lnL>
                    <a:lnR>
                      <a:noFill/>
                    </a:lnR>
                    <a:lnT>
                      <a:noFill/>
                    </a:lnT>
                    <a:lnB>
                      <a:noFill/>
                    </a:lnB>
                    <a:noFill/>
                  </a:tcPr>
                </a:tc>
                <a:tc>
                  <a:txBody>
                    <a:bodyPr/>
                    <a:lstStyle/>
                    <a:p>
                      <a:pPr algn="r" fontAlgn="b"/>
                      <a:r>
                        <a:rPr lang="en-IN" sz="1100" b="0" i="0" u="none" strike="noStrike" dirty="0">
                          <a:solidFill>
                            <a:srgbClr val="000000"/>
                          </a:solidFill>
                          <a:effectLst/>
                          <a:latin typeface="Calibri" panose="020F0502020204030204" pitchFamily="34" charset="0"/>
                        </a:rPr>
                        <a:t>32</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301</a:t>
                      </a:r>
                    </a:p>
                  </a:txBody>
                  <a:tcPr marL="7620" marR="7620" marT="7620" marB="0" anchor="b">
                    <a:lnL>
                      <a:noFill/>
                    </a:lnL>
                    <a:lnR>
                      <a:noFill/>
                    </a:lnR>
                    <a:lnT>
                      <a:noFill/>
                    </a:lnT>
                    <a:lnB>
                      <a:noFill/>
                    </a:lnB>
                    <a:noFill/>
                  </a:tcPr>
                </a:tc>
                <a:extLst>
                  <a:ext uri="{0D108BD9-81ED-4DB2-BD59-A6C34878D82A}">
                    <a16:rowId xmlns:a16="http://schemas.microsoft.com/office/drawing/2014/main" val="854621824"/>
                  </a:ext>
                </a:extLst>
              </a:tr>
              <a:tr h="204398">
                <a:tc>
                  <a:txBody>
                    <a:bodyPr/>
                    <a:lstStyle/>
                    <a:p>
                      <a:pPr algn="l" fontAlgn="b"/>
                      <a:r>
                        <a:rPr lang="en-IN" sz="1100" b="0" i="0" u="none" strike="noStrike">
                          <a:solidFill>
                            <a:srgbClr val="000000"/>
                          </a:solidFill>
                          <a:effectLst/>
                          <a:latin typeface="Calibri" panose="020F0502020204030204" pitchFamily="34" charset="0"/>
                        </a:rPr>
                        <a:t>PYZ</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44</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85</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146</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24</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299</a:t>
                      </a:r>
                    </a:p>
                  </a:txBody>
                  <a:tcPr marL="7620" marR="7620" marT="7620" marB="0" anchor="b">
                    <a:lnL>
                      <a:noFill/>
                    </a:lnL>
                    <a:lnR>
                      <a:noFill/>
                    </a:lnR>
                    <a:lnT>
                      <a:noFill/>
                    </a:lnT>
                    <a:lnB>
                      <a:noFill/>
                    </a:lnB>
                    <a:noFill/>
                  </a:tcPr>
                </a:tc>
                <a:extLst>
                  <a:ext uri="{0D108BD9-81ED-4DB2-BD59-A6C34878D82A}">
                    <a16:rowId xmlns:a16="http://schemas.microsoft.com/office/drawing/2014/main" val="3089533568"/>
                  </a:ext>
                </a:extLst>
              </a:tr>
              <a:tr h="204398">
                <a:tc>
                  <a:txBody>
                    <a:bodyPr/>
                    <a:lstStyle/>
                    <a:p>
                      <a:pPr algn="l" fontAlgn="b"/>
                      <a:r>
                        <a:rPr lang="en-IN" sz="1100" b="0" i="0" u="none" strike="noStrike">
                          <a:solidFill>
                            <a:srgbClr val="000000"/>
                          </a:solidFill>
                          <a:effectLst/>
                          <a:latin typeface="Calibri" panose="020F0502020204030204" pitchFamily="34" charset="0"/>
                        </a:rPr>
                        <a:t>SVG</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40</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78</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156</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30</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304</a:t>
                      </a:r>
                    </a:p>
                  </a:txBody>
                  <a:tcPr marL="7620" marR="7620" marT="7620" marB="0" anchor="b">
                    <a:lnL>
                      <a:noFill/>
                    </a:lnL>
                    <a:lnR>
                      <a:noFill/>
                    </a:lnR>
                    <a:lnT>
                      <a:noFill/>
                    </a:lnT>
                    <a:lnB>
                      <a:noFill/>
                    </a:lnB>
                    <a:noFill/>
                  </a:tcPr>
                </a:tc>
                <a:extLst>
                  <a:ext uri="{0D108BD9-81ED-4DB2-BD59-A6C34878D82A}">
                    <a16:rowId xmlns:a16="http://schemas.microsoft.com/office/drawing/2014/main" val="1158916867"/>
                  </a:ext>
                </a:extLst>
              </a:tr>
              <a:tr h="204398">
                <a:tc>
                  <a:txBody>
                    <a:bodyPr/>
                    <a:lstStyle/>
                    <a:p>
                      <a:pPr algn="l" fontAlgn="b"/>
                      <a:r>
                        <a:rPr lang="en-IN" sz="1100" b="0" i="0" u="none" strike="noStrike">
                          <a:solidFill>
                            <a:srgbClr val="000000"/>
                          </a:solidFill>
                          <a:effectLst/>
                          <a:latin typeface="Calibri" panose="020F0502020204030204" pitchFamily="34" charset="0"/>
                        </a:rPr>
                        <a:t>TNS</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38</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75</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160</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24</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297</a:t>
                      </a:r>
                    </a:p>
                  </a:txBody>
                  <a:tcPr marL="7620" marR="7620" marT="7620" marB="0" anchor="b">
                    <a:lnL>
                      <a:noFill/>
                    </a:lnL>
                    <a:lnR>
                      <a:noFill/>
                    </a:lnR>
                    <a:lnT>
                      <a:noFill/>
                    </a:lnT>
                    <a:lnB>
                      <a:noFill/>
                    </a:lnB>
                    <a:noFill/>
                  </a:tcPr>
                </a:tc>
                <a:extLst>
                  <a:ext uri="{0D108BD9-81ED-4DB2-BD59-A6C34878D82A}">
                    <a16:rowId xmlns:a16="http://schemas.microsoft.com/office/drawing/2014/main" val="2404243945"/>
                  </a:ext>
                </a:extLst>
              </a:tr>
              <a:tr h="204398">
                <a:tc>
                  <a:txBody>
                    <a:bodyPr/>
                    <a:lstStyle/>
                    <a:p>
                      <a:pPr algn="l" fontAlgn="b"/>
                      <a:r>
                        <a:rPr lang="en-IN" sz="1100" b="0" i="0" u="none" strike="noStrike">
                          <a:solidFill>
                            <a:srgbClr val="000000"/>
                          </a:solidFill>
                          <a:effectLst/>
                          <a:latin typeface="Calibri" panose="020F0502020204030204" pitchFamily="34" charset="0"/>
                        </a:rPr>
                        <a:t>WBL</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40</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79</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148</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27</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294</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2205855752"/>
                  </a:ext>
                </a:extLst>
              </a:tr>
              <a:tr h="204398">
                <a:tc>
                  <a:txBody>
                    <a:bodyPr/>
                    <a:lstStyle/>
                    <a:p>
                      <a:pPr algn="l" fontAlgn="b"/>
                      <a:r>
                        <a:rPr lang="en-IN" sz="1100" b="1" i="0" u="none" strike="noStrike">
                          <a:solidFill>
                            <a:srgbClr val="000000"/>
                          </a:solidFill>
                          <a:effectLst/>
                          <a:latin typeface="Calibri" panose="020F0502020204030204" pitchFamily="34" charset="0"/>
                        </a:rPr>
                        <a:t>Grand Total</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IN" sz="1100" b="1" i="0" u="none" strike="noStrike">
                          <a:solidFill>
                            <a:srgbClr val="000000"/>
                          </a:solidFill>
                          <a:effectLst/>
                          <a:latin typeface="Calibri" panose="020F0502020204030204" pitchFamily="34" charset="0"/>
                        </a:rPr>
                        <a:t>419</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IN" sz="1100" b="1" i="0" u="none" strike="noStrike" dirty="0">
                          <a:solidFill>
                            <a:srgbClr val="000000"/>
                          </a:solidFill>
                          <a:effectLst/>
                          <a:latin typeface="Calibri" panose="020F0502020204030204" pitchFamily="34" charset="0"/>
                        </a:rPr>
                        <a:t>781</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IN" sz="1100" b="1" i="0" u="none" strike="noStrike">
                          <a:solidFill>
                            <a:srgbClr val="000000"/>
                          </a:solidFill>
                          <a:effectLst/>
                          <a:latin typeface="Calibri" panose="020F0502020204030204" pitchFamily="34" charset="0"/>
                        </a:rPr>
                        <a:t>1530</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IN" sz="1100" b="1" i="0" u="none" strike="noStrike">
                          <a:solidFill>
                            <a:srgbClr val="000000"/>
                          </a:solidFill>
                          <a:effectLst/>
                          <a:latin typeface="Calibri" panose="020F0502020204030204" pitchFamily="34" charset="0"/>
                        </a:rPr>
                        <a:t>270</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IN" sz="1100" b="1" i="0" u="none" strike="noStrike" dirty="0">
                          <a:solidFill>
                            <a:srgbClr val="000000"/>
                          </a:solidFill>
                          <a:effectLst/>
                          <a:latin typeface="Calibri" panose="020F0502020204030204" pitchFamily="34" charset="0"/>
                        </a:rPr>
                        <a:t>3000</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extLst>
                  <a:ext uri="{0D108BD9-81ED-4DB2-BD59-A6C34878D82A}">
                    <a16:rowId xmlns:a16="http://schemas.microsoft.com/office/drawing/2014/main" val="786828414"/>
                  </a:ext>
                </a:extLst>
              </a:tr>
            </a:tbl>
          </a:graphicData>
        </a:graphic>
      </p:graphicFrame>
      <p:pic>
        <p:nvPicPr>
          <p:cNvPr id="12" name="Graphic 11">
            <a:extLst>
              <a:ext uri="{FF2B5EF4-FFF2-40B4-BE49-F238E27FC236}">
                <a16:creationId xmlns:a16="http://schemas.microsoft.com/office/drawing/2014/main" id="{3142EC02-185F-B43B-4DA7-95819FFD93E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82031" y="1118732"/>
            <a:ext cx="2000250" cy="2667000"/>
          </a:xfrm>
          <a:prstGeom prst="rect">
            <a:avLst/>
          </a:prstGeom>
        </p:spPr>
      </p:pic>
      <p:graphicFrame>
        <p:nvGraphicFramePr>
          <p:cNvPr id="13" name="Table 12">
            <a:extLst>
              <a:ext uri="{FF2B5EF4-FFF2-40B4-BE49-F238E27FC236}">
                <a16:creationId xmlns:a16="http://schemas.microsoft.com/office/drawing/2014/main" id="{58F1B19C-7993-73BA-3CA6-D6C01C35E990}"/>
              </a:ext>
            </a:extLst>
          </p:cNvPr>
          <p:cNvGraphicFramePr>
            <a:graphicFrameLocks noGrp="1"/>
          </p:cNvGraphicFramePr>
          <p:nvPr>
            <p:extLst>
              <p:ext uri="{D42A27DB-BD31-4B8C-83A1-F6EECF244321}">
                <p14:modId xmlns:p14="http://schemas.microsoft.com/office/powerpoint/2010/main" val="3363274884"/>
              </p:ext>
            </p:extLst>
          </p:nvPr>
        </p:nvGraphicFramePr>
        <p:xfrm>
          <a:off x="761132" y="3902075"/>
          <a:ext cx="4622800" cy="2743200"/>
        </p:xfrm>
        <a:graphic>
          <a:graphicData uri="http://schemas.openxmlformats.org/drawingml/2006/table">
            <a:tbl>
              <a:tblPr/>
              <a:tblGrid>
                <a:gridCol w="1193800">
                  <a:extLst>
                    <a:ext uri="{9D8B030D-6E8A-4147-A177-3AD203B41FA5}">
                      <a16:colId xmlns:a16="http://schemas.microsoft.com/office/drawing/2014/main" val="2347017725"/>
                    </a:ext>
                  </a:extLst>
                </a:gridCol>
                <a:gridCol w="1066800">
                  <a:extLst>
                    <a:ext uri="{9D8B030D-6E8A-4147-A177-3AD203B41FA5}">
                      <a16:colId xmlns:a16="http://schemas.microsoft.com/office/drawing/2014/main" val="2809377077"/>
                    </a:ext>
                  </a:extLst>
                </a:gridCol>
                <a:gridCol w="342900">
                  <a:extLst>
                    <a:ext uri="{9D8B030D-6E8A-4147-A177-3AD203B41FA5}">
                      <a16:colId xmlns:a16="http://schemas.microsoft.com/office/drawing/2014/main" val="722545412"/>
                    </a:ext>
                  </a:extLst>
                </a:gridCol>
                <a:gridCol w="596900">
                  <a:extLst>
                    <a:ext uri="{9D8B030D-6E8A-4147-A177-3AD203B41FA5}">
                      <a16:colId xmlns:a16="http://schemas.microsoft.com/office/drawing/2014/main" val="2979095236"/>
                    </a:ext>
                  </a:extLst>
                </a:gridCol>
                <a:gridCol w="685800">
                  <a:extLst>
                    <a:ext uri="{9D8B030D-6E8A-4147-A177-3AD203B41FA5}">
                      <a16:colId xmlns:a16="http://schemas.microsoft.com/office/drawing/2014/main" val="2537544757"/>
                    </a:ext>
                  </a:extLst>
                </a:gridCol>
                <a:gridCol w="736600">
                  <a:extLst>
                    <a:ext uri="{9D8B030D-6E8A-4147-A177-3AD203B41FA5}">
                      <a16:colId xmlns:a16="http://schemas.microsoft.com/office/drawing/2014/main" val="1220367043"/>
                    </a:ext>
                  </a:extLst>
                </a:gridCol>
              </a:tblGrid>
              <a:tr h="182880">
                <a:tc>
                  <a:txBody>
                    <a:bodyPr/>
                    <a:lstStyle/>
                    <a:p>
                      <a:pPr algn="l" fontAlgn="b"/>
                      <a:r>
                        <a:rPr lang="en-IN" sz="1100" b="0" i="0" u="none" strike="noStrike">
                          <a:solidFill>
                            <a:srgbClr val="000000"/>
                          </a:solidFill>
                          <a:effectLst/>
                          <a:latin typeface="Calibri" panose="020F0502020204030204" pitchFamily="34" charset="0"/>
                        </a:rPr>
                        <a:t>GenderCode</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100" b="0" i="0" u="none" strike="noStrike">
                          <a:solidFill>
                            <a:srgbClr val="000000"/>
                          </a:solidFill>
                          <a:effectLst/>
                          <a:latin typeface="Calibri" panose="020F0502020204030204" pitchFamily="34" charset="0"/>
                        </a:rPr>
                        <a:t>(All)</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noFill/>
                  </a:tcPr>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noFill/>
                  </a:tcPr>
                </a:tc>
                <a:extLst>
                  <a:ext uri="{0D108BD9-81ED-4DB2-BD59-A6C34878D82A}">
                    <a16:rowId xmlns:a16="http://schemas.microsoft.com/office/drawing/2014/main" val="3141828490"/>
                  </a:ext>
                </a:extLst>
              </a:tr>
              <a:tr h="182880">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noFill/>
                  </a:tcPr>
                </a:tc>
                <a:extLst>
                  <a:ext uri="{0D108BD9-81ED-4DB2-BD59-A6C34878D82A}">
                    <a16:rowId xmlns:a16="http://schemas.microsoft.com/office/drawing/2014/main" val="2275852018"/>
                  </a:ext>
                </a:extLst>
              </a:tr>
              <a:tr h="182880">
                <a:tc>
                  <a:txBody>
                    <a:bodyPr/>
                    <a:lstStyle/>
                    <a:p>
                      <a:pPr algn="l" fontAlgn="b"/>
                      <a:r>
                        <a:rPr lang="en-IN" sz="1100" b="1" i="0" u="none" strike="noStrike">
                          <a:solidFill>
                            <a:srgbClr val="000000"/>
                          </a:solidFill>
                          <a:effectLst/>
                          <a:latin typeface="Calibri" panose="020F0502020204030204" pitchFamily="34" charset="0"/>
                        </a:rPr>
                        <a:t>Count of FirstName</a:t>
                      </a:r>
                    </a:p>
                  </a:txBody>
                  <a:tcPr marL="7620" marR="7620" marT="7620" marB="0" anchor="b">
                    <a:lnL>
                      <a:noFill/>
                    </a:lnL>
                    <a:lnR>
                      <a:noFill/>
                    </a:lnR>
                    <a:lnT>
                      <a:noFill/>
                    </a:lnT>
                    <a:lnB>
                      <a:noFill/>
                    </a:lnB>
                    <a:solidFill>
                      <a:srgbClr val="D9E1F2"/>
                    </a:solidFill>
                  </a:tcPr>
                </a:tc>
                <a:tc>
                  <a:txBody>
                    <a:bodyPr/>
                    <a:lstStyle/>
                    <a:p>
                      <a:pPr algn="l" fontAlgn="b"/>
                      <a:r>
                        <a:rPr lang="en-IN" sz="1100" b="1" i="0" u="none" strike="noStrike">
                          <a:solidFill>
                            <a:srgbClr val="000000"/>
                          </a:solidFill>
                          <a:effectLst/>
                          <a:latin typeface="Calibri" panose="020F0502020204030204" pitchFamily="34" charset="0"/>
                        </a:rPr>
                        <a:t>Column Labels</a:t>
                      </a:r>
                    </a:p>
                  </a:txBody>
                  <a:tcPr marL="7620" marR="7620" marT="7620" marB="0" anchor="b">
                    <a:lnL>
                      <a:noFill/>
                    </a:lnL>
                    <a:lnR>
                      <a:noFill/>
                    </a:lnR>
                    <a:lnT>
                      <a:noFill/>
                    </a:lnT>
                    <a:lnB>
                      <a:noFill/>
                    </a:lnB>
                    <a:solidFill>
                      <a:srgbClr val="D9E1F2"/>
                    </a:solidFill>
                  </a:tcPr>
                </a:tc>
                <a:tc>
                  <a:txBody>
                    <a:bodyPr/>
                    <a:lstStyle/>
                    <a:p>
                      <a:pPr algn="l" fontAlgn="b"/>
                      <a:endParaRPr lang="en-IN" sz="1100" b="1"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rgbClr val="D9E1F2"/>
                    </a:solidFill>
                  </a:tcPr>
                </a:tc>
                <a:tc>
                  <a:txBody>
                    <a:bodyPr/>
                    <a:lstStyle/>
                    <a:p>
                      <a:pPr algn="l" fontAlgn="b"/>
                      <a:endParaRPr lang="en-IN" sz="1100" b="1"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rgbClr val="D9E1F2"/>
                    </a:solidFill>
                  </a:tcPr>
                </a:tc>
                <a:tc>
                  <a:txBody>
                    <a:bodyPr/>
                    <a:lstStyle/>
                    <a:p>
                      <a:pPr algn="l" fontAlgn="b"/>
                      <a:endParaRPr lang="en-IN" sz="1100" b="1"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rgbClr val="D9E1F2"/>
                    </a:solidFill>
                  </a:tcPr>
                </a:tc>
                <a:tc>
                  <a:txBody>
                    <a:bodyPr/>
                    <a:lstStyle/>
                    <a:p>
                      <a:pPr algn="l" fontAlgn="b"/>
                      <a:endParaRPr lang="en-IN" sz="1100" b="1"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rgbClr val="D9E1F2"/>
                    </a:solidFill>
                  </a:tcPr>
                </a:tc>
                <a:extLst>
                  <a:ext uri="{0D108BD9-81ED-4DB2-BD59-A6C34878D82A}">
                    <a16:rowId xmlns:a16="http://schemas.microsoft.com/office/drawing/2014/main" val="1525455001"/>
                  </a:ext>
                </a:extLst>
              </a:tr>
              <a:tr h="182880">
                <a:tc>
                  <a:txBody>
                    <a:bodyPr/>
                    <a:lstStyle/>
                    <a:p>
                      <a:pPr algn="l" fontAlgn="b"/>
                      <a:r>
                        <a:rPr lang="en-IN" sz="1100" b="1" i="0" u="none" strike="noStrike">
                          <a:solidFill>
                            <a:srgbClr val="000000"/>
                          </a:solidFill>
                          <a:effectLst/>
                          <a:latin typeface="Calibri" panose="020F0502020204030204" pitchFamily="34" charset="0"/>
                        </a:rPr>
                        <a:t>Row Labels</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100" b="1" i="0" u="none" strike="noStrike">
                          <a:solidFill>
                            <a:srgbClr val="000000"/>
                          </a:solidFill>
                          <a:effectLst/>
                          <a:latin typeface="Calibri" panose="020F0502020204030204" pitchFamily="34" charset="0"/>
                        </a:rPr>
                        <a:t>HIGH</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100" b="1" i="0" u="none" strike="noStrike">
                          <a:solidFill>
                            <a:srgbClr val="000000"/>
                          </a:solidFill>
                          <a:effectLst/>
                          <a:latin typeface="Calibri" panose="020F0502020204030204" pitchFamily="34" charset="0"/>
                        </a:rPr>
                        <a:t>LOW</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100" b="1" i="0" u="none" strike="noStrike">
                          <a:solidFill>
                            <a:srgbClr val="000000"/>
                          </a:solidFill>
                          <a:effectLst/>
                          <a:latin typeface="Calibri" panose="020F0502020204030204" pitchFamily="34" charset="0"/>
                        </a:rPr>
                        <a:t>MEDIUM</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100" b="1" i="0" u="none" strike="noStrike">
                          <a:solidFill>
                            <a:srgbClr val="000000"/>
                          </a:solidFill>
                          <a:effectLst/>
                          <a:latin typeface="Calibri" panose="020F0502020204030204" pitchFamily="34" charset="0"/>
                        </a:rPr>
                        <a:t>VERY HIGH</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100" b="1" i="0" u="none" strike="noStrike">
                          <a:solidFill>
                            <a:srgbClr val="000000"/>
                          </a:solidFill>
                          <a:effectLst/>
                          <a:latin typeface="Calibri" panose="020F0502020204030204" pitchFamily="34" charset="0"/>
                        </a:rPr>
                        <a:t>Grand Total</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17790780"/>
                  </a:ext>
                </a:extLst>
              </a:tr>
              <a:tr h="182880">
                <a:tc>
                  <a:txBody>
                    <a:bodyPr/>
                    <a:lstStyle/>
                    <a:p>
                      <a:pPr algn="l" fontAlgn="b"/>
                      <a:r>
                        <a:rPr lang="en-IN" sz="1100" b="0" i="0" u="none" strike="noStrike">
                          <a:solidFill>
                            <a:srgbClr val="000000"/>
                          </a:solidFill>
                          <a:effectLst/>
                          <a:latin typeface="Calibri" panose="020F0502020204030204" pitchFamily="34" charset="0"/>
                        </a:rPr>
                        <a:t>BPC</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11</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r" fontAlgn="b"/>
                      <a:r>
                        <a:rPr lang="en-IN" sz="1100" b="0" i="0" u="none" strike="noStrike">
                          <a:solidFill>
                            <a:srgbClr val="000000"/>
                          </a:solidFill>
                          <a:effectLst/>
                          <a:latin typeface="Calibri" panose="020F0502020204030204" pitchFamily="34" charset="0"/>
                        </a:rPr>
                        <a:t>30</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r" fontAlgn="b"/>
                      <a:r>
                        <a:rPr lang="en-IN" sz="1100" b="0" i="0" u="none" strike="noStrike">
                          <a:solidFill>
                            <a:srgbClr val="000000"/>
                          </a:solidFill>
                          <a:effectLst/>
                          <a:latin typeface="Calibri" panose="020F0502020204030204" pitchFamily="34" charset="0"/>
                        </a:rPr>
                        <a:t>51</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r" fontAlgn="b"/>
                      <a:r>
                        <a:rPr lang="en-IN" sz="1100" b="0" i="0" u="none" strike="noStrike" dirty="0">
                          <a:solidFill>
                            <a:srgbClr val="000000"/>
                          </a:solidFill>
                          <a:effectLst/>
                          <a:latin typeface="Calibri" panose="020F0502020204030204" pitchFamily="34" charset="0"/>
                        </a:rPr>
                        <a:t>16</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108</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noFill/>
                  </a:tcPr>
                </a:tc>
                <a:extLst>
                  <a:ext uri="{0D108BD9-81ED-4DB2-BD59-A6C34878D82A}">
                    <a16:rowId xmlns:a16="http://schemas.microsoft.com/office/drawing/2014/main" val="4068797803"/>
                  </a:ext>
                </a:extLst>
              </a:tr>
              <a:tr h="182880">
                <a:tc>
                  <a:txBody>
                    <a:bodyPr/>
                    <a:lstStyle/>
                    <a:p>
                      <a:pPr algn="l" fontAlgn="b"/>
                      <a:r>
                        <a:rPr lang="en-IN" sz="1100" b="0" i="0" u="none" strike="noStrike">
                          <a:solidFill>
                            <a:srgbClr val="000000"/>
                          </a:solidFill>
                          <a:effectLst/>
                          <a:latin typeface="Calibri" panose="020F0502020204030204" pitchFamily="34" charset="0"/>
                        </a:rPr>
                        <a:t>CCDR</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17</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36</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53</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116</a:t>
                      </a:r>
                    </a:p>
                  </a:txBody>
                  <a:tcPr marL="7620" marR="7620" marT="7620" marB="0" anchor="b">
                    <a:lnL>
                      <a:noFill/>
                    </a:lnL>
                    <a:lnR>
                      <a:noFill/>
                    </a:lnR>
                    <a:lnT>
                      <a:noFill/>
                    </a:lnT>
                    <a:lnB>
                      <a:noFill/>
                    </a:lnB>
                    <a:noFill/>
                  </a:tcPr>
                </a:tc>
                <a:extLst>
                  <a:ext uri="{0D108BD9-81ED-4DB2-BD59-A6C34878D82A}">
                    <a16:rowId xmlns:a16="http://schemas.microsoft.com/office/drawing/2014/main" val="667066447"/>
                  </a:ext>
                </a:extLst>
              </a:tr>
              <a:tr h="182880">
                <a:tc>
                  <a:txBody>
                    <a:bodyPr/>
                    <a:lstStyle/>
                    <a:p>
                      <a:pPr algn="l" fontAlgn="b"/>
                      <a:r>
                        <a:rPr lang="en-IN" sz="1100" b="0" i="0" u="none" strike="noStrike">
                          <a:solidFill>
                            <a:srgbClr val="000000"/>
                          </a:solidFill>
                          <a:effectLst/>
                          <a:latin typeface="Calibri" panose="020F0502020204030204" pitchFamily="34" charset="0"/>
                        </a:rPr>
                        <a:t>EW</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12</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24</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52</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11</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99</a:t>
                      </a:r>
                    </a:p>
                  </a:txBody>
                  <a:tcPr marL="7620" marR="7620" marT="7620" marB="0" anchor="b">
                    <a:lnL>
                      <a:noFill/>
                    </a:lnL>
                    <a:lnR>
                      <a:noFill/>
                    </a:lnR>
                    <a:lnT>
                      <a:noFill/>
                    </a:lnT>
                    <a:lnB>
                      <a:noFill/>
                    </a:lnB>
                    <a:noFill/>
                  </a:tcPr>
                </a:tc>
                <a:extLst>
                  <a:ext uri="{0D108BD9-81ED-4DB2-BD59-A6C34878D82A}">
                    <a16:rowId xmlns:a16="http://schemas.microsoft.com/office/drawing/2014/main" val="3814239284"/>
                  </a:ext>
                </a:extLst>
              </a:tr>
              <a:tr h="182880">
                <a:tc>
                  <a:txBody>
                    <a:bodyPr/>
                    <a:lstStyle/>
                    <a:p>
                      <a:pPr algn="l" fontAlgn="b"/>
                      <a:r>
                        <a:rPr lang="en-IN" sz="1100" b="0" i="0" u="none" strike="noStrike">
                          <a:solidFill>
                            <a:srgbClr val="000000"/>
                          </a:solidFill>
                          <a:effectLst/>
                          <a:latin typeface="Calibri" panose="020F0502020204030204" pitchFamily="34" charset="0"/>
                        </a:rPr>
                        <a:t>MSC</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27</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60</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9</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106</a:t>
                      </a:r>
                    </a:p>
                  </a:txBody>
                  <a:tcPr marL="7620" marR="7620" marT="7620" marB="0" anchor="b">
                    <a:lnL>
                      <a:noFill/>
                    </a:lnL>
                    <a:lnR>
                      <a:noFill/>
                    </a:lnR>
                    <a:lnT>
                      <a:noFill/>
                    </a:lnT>
                    <a:lnB>
                      <a:noFill/>
                    </a:lnB>
                    <a:noFill/>
                  </a:tcPr>
                </a:tc>
                <a:extLst>
                  <a:ext uri="{0D108BD9-81ED-4DB2-BD59-A6C34878D82A}">
                    <a16:rowId xmlns:a16="http://schemas.microsoft.com/office/drawing/2014/main" val="3022043480"/>
                  </a:ext>
                </a:extLst>
              </a:tr>
              <a:tr h="182880">
                <a:tc>
                  <a:txBody>
                    <a:bodyPr/>
                    <a:lstStyle/>
                    <a:p>
                      <a:pPr algn="l" fontAlgn="b"/>
                      <a:r>
                        <a:rPr lang="en-IN" sz="1100" b="0" i="0" u="none" strike="noStrike">
                          <a:solidFill>
                            <a:srgbClr val="000000"/>
                          </a:solidFill>
                          <a:effectLst/>
                          <a:latin typeface="Calibri" panose="020F0502020204030204" pitchFamily="34" charset="0"/>
                        </a:rPr>
                        <a:t>NEL</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14</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24</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56</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6</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100</a:t>
                      </a:r>
                    </a:p>
                  </a:txBody>
                  <a:tcPr marL="7620" marR="7620" marT="7620" marB="0" anchor="b">
                    <a:lnL>
                      <a:noFill/>
                    </a:lnL>
                    <a:lnR>
                      <a:noFill/>
                    </a:lnR>
                    <a:lnT>
                      <a:noFill/>
                    </a:lnT>
                    <a:lnB>
                      <a:noFill/>
                    </a:lnB>
                    <a:noFill/>
                  </a:tcPr>
                </a:tc>
                <a:extLst>
                  <a:ext uri="{0D108BD9-81ED-4DB2-BD59-A6C34878D82A}">
                    <a16:rowId xmlns:a16="http://schemas.microsoft.com/office/drawing/2014/main" val="1524365170"/>
                  </a:ext>
                </a:extLst>
              </a:tr>
              <a:tr h="182880">
                <a:tc>
                  <a:txBody>
                    <a:bodyPr/>
                    <a:lstStyle/>
                    <a:p>
                      <a:pPr algn="l" fontAlgn="b"/>
                      <a:r>
                        <a:rPr lang="en-IN" sz="1100" b="0" i="0" u="none" strike="noStrike">
                          <a:solidFill>
                            <a:srgbClr val="000000"/>
                          </a:solidFill>
                          <a:effectLst/>
                          <a:latin typeface="Calibri" panose="020F0502020204030204" pitchFamily="34" charset="0"/>
                        </a:rPr>
                        <a:t>PL</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16</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26</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56</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105</a:t>
                      </a:r>
                    </a:p>
                  </a:txBody>
                  <a:tcPr marL="7620" marR="7620" marT="7620" marB="0" anchor="b">
                    <a:lnL>
                      <a:noFill/>
                    </a:lnL>
                    <a:lnR>
                      <a:noFill/>
                    </a:lnR>
                    <a:lnT>
                      <a:noFill/>
                    </a:lnT>
                    <a:lnB>
                      <a:noFill/>
                    </a:lnB>
                    <a:noFill/>
                  </a:tcPr>
                </a:tc>
                <a:extLst>
                  <a:ext uri="{0D108BD9-81ED-4DB2-BD59-A6C34878D82A}">
                    <a16:rowId xmlns:a16="http://schemas.microsoft.com/office/drawing/2014/main" val="3577900438"/>
                  </a:ext>
                </a:extLst>
              </a:tr>
              <a:tr h="182880">
                <a:tc>
                  <a:txBody>
                    <a:bodyPr/>
                    <a:lstStyle/>
                    <a:p>
                      <a:pPr algn="l" fontAlgn="b"/>
                      <a:r>
                        <a:rPr lang="en-IN" sz="1100" b="0" i="0" u="none" strike="noStrike">
                          <a:solidFill>
                            <a:srgbClr val="000000"/>
                          </a:solidFill>
                          <a:effectLst/>
                          <a:latin typeface="Calibri" panose="020F0502020204030204" pitchFamily="34" charset="0"/>
                        </a:rPr>
                        <a:t>PYZ</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16</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33</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49</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108</a:t>
                      </a:r>
                    </a:p>
                  </a:txBody>
                  <a:tcPr marL="7620" marR="7620" marT="7620" marB="0" anchor="b">
                    <a:lnL>
                      <a:noFill/>
                    </a:lnL>
                    <a:lnR>
                      <a:noFill/>
                    </a:lnR>
                    <a:lnT>
                      <a:noFill/>
                    </a:lnT>
                    <a:lnB>
                      <a:noFill/>
                    </a:lnB>
                    <a:noFill/>
                  </a:tcPr>
                </a:tc>
                <a:extLst>
                  <a:ext uri="{0D108BD9-81ED-4DB2-BD59-A6C34878D82A}">
                    <a16:rowId xmlns:a16="http://schemas.microsoft.com/office/drawing/2014/main" val="3839873192"/>
                  </a:ext>
                </a:extLst>
              </a:tr>
              <a:tr h="182880">
                <a:tc>
                  <a:txBody>
                    <a:bodyPr/>
                    <a:lstStyle/>
                    <a:p>
                      <a:pPr algn="l" fontAlgn="b"/>
                      <a:r>
                        <a:rPr lang="en-IN" sz="1100" b="0" i="0" u="none" strike="noStrike">
                          <a:solidFill>
                            <a:srgbClr val="000000"/>
                          </a:solidFill>
                          <a:effectLst/>
                          <a:latin typeface="Calibri" panose="020F0502020204030204" pitchFamily="34" charset="0"/>
                        </a:rPr>
                        <a:t>SVG</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13</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26</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44</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13</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96</a:t>
                      </a:r>
                    </a:p>
                  </a:txBody>
                  <a:tcPr marL="7620" marR="7620" marT="7620" marB="0" anchor="b">
                    <a:lnL>
                      <a:noFill/>
                    </a:lnL>
                    <a:lnR>
                      <a:noFill/>
                    </a:lnR>
                    <a:lnT>
                      <a:noFill/>
                    </a:lnT>
                    <a:lnB>
                      <a:noFill/>
                    </a:lnB>
                    <a:noFill/>
                  </a:tcPr>
                </a:tc>
                <a:extLst>
                  <a:ext uri="{0D108BD9-81ED-4DB2-BD59-A6C34878D82A}">
                    <a16:rowId xmlns:a16="http://schemas.microsoft.com/office/drawing/2014/main" val="3429579242"/>
                  </a:ext>
                </a:extLst>
              </a:tr>
              <a:tr h="182880">
                <a:tc>
                  <a:txBody>
                    <a:bodyPr/>
                    <a:lstStyle/>
                    <a:p>
                      <a:pPr algn="l" fontAlgn="b"/>
                      <a:r>
                        <a:rPr lang="en-IN" sz="1100" b="0" i="0" u="none" strike="noStrike">
                          <a:solidFill>
                            <a:srgbClr val="000000"/>
                          </a:solidFill>
                          <a:effectLst/>
                          <a:latin typeface="Calibri" panose="020F0502020204030204" pitchFamily="34" charset="0"/>
                        </a:rPr>
                        <a:t>TNS</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12</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31</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52</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4</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99</a:t>
                      </a:r>
                    </a:p>
                  </a:txBody>
                  <a:tcPr marL="7620" marR="7620" marT="7620" marB="0" anchor="b">
                    <a:lnL>
                      <a:noFill/>
                    </a:lnL>
                    <a:lnR>
                      <a:noFill/>
                    </a:lnR>
                    <a:lnT>
                      <a:noFill/>
                    </a:lnT>
                    <a:lnB>
                      <a:noFill/>
                    </a:lnB>
                    <a:noFill/>
                  </a:tcPr>
                </a:tc>
                <a:extLst>
                  <a:ext uri="{0D108BD9-81ED-4DB2-BD59-A6C34878D82A}">
                    <a16:rowId xmlns:a16="http://schemas.microsoft.com/office/drawing/2014/main" val="1875913030"/>
                  </a:ext>
                </a:extLst>
              </a:tr>
              <a:tr h="182880">
                <a:tc>
                  <a:txBody>
                    <a:bodyPr/>
                    <a:lstStyle/>
                    <a:p>
                      <a:pPr algn="l" fontAlgn="b"/>
                      <a:r>
                        <a:rPr lang="en-IN" sz="1100" b="0" i="0" u="none" strike="noStrike">
                          <a:solidFill>
                            <a:srgbClr val="000000"/>
                          </a:solidFill>
                          <a:effectLst/>
                          <a:latin typeface="Calibri" panose="020F0502020204030204" pitchFamily="34" charset="0"/>
                        </a:rPr>
                        <a:t>WBL</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17</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23</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56</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5</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101</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3508277851"/>
                  </a:ext>
                </a:extLst>
              </a:tr>
              <a:tr h="182880">
                <a:tc>
                  <a:txBody>
                    <a:bodyPr/>
                    <a:lstStyle/>
                    <a:p>
                      <a:pPr algn="l" fontAlgn="b"/>
                      <a:r>
                        <a:rPr lang="en-IN" sz="1100" b="1" i="0" u="none" strike="noStrike">
                          <a:solidFill>
                            <a:srgbClr val="000000"/>
                          </a:solidFill>
                          <a:effectLst/>
                          <a:latin typeface="Calibri" panose="020F0502020204030204" pitchFamily="34" charset="0"/>
                        </a:rPr>
                        <a:t>Grand Total</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IN" sz="1100" b="1" i="0" u="none" strike="noStrike">
                          <a:solidFill>
                            <a:srgbClr val="000000"/>
                          </a:solidFill>
                          <a:effectLst/>
                          <a:latin typeface="Calibri" panose="020F0502020204030204" pitchFamily="34" charset="0"/>
                        </a:rPr>
                        <a:t>138</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IN" sz="1100" b="1" i="0" u="none" strike="noStrike">
                          <a:solidFill>
                            <a:srgbClr val="000000"/>
                          </a:solidFill>
                          <a:effectLst/>
                          <a:latin typeface="Calibri" panose="020F0502020204030204" pitchFamily="34" charset="0"/>
                        </a:rPr>
                        <a:t>280</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IN" sz="1100" b="1" i="0" u="none" strike="noStrike">
                          <a:solidFill>
                            <a:srgbClr val="000000"/>
                          </a:solidFill>
                          <a:effectLst/>
                          <a:latin typeface="Calibri" panose="020F0502020204030204" pitchFamily="34" charset="0"/>
                        </a:rPr>
                        <a:t>529</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IN" sz="1100" b="1" i="0" u="none" strike="noStrike">
                          <a:solidFill>
                            <a:srgbClr val="000000"/>
                          </a:solidFill>
                          <a:effectLst/>
                          <a:latin typeface="Calibri" panose="020F0502020204030204" pitchFamily="34" charset="0"/>
                        </a:rPr>
                        <a:t>91</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IN" sz="1100" b="1" i="0" u="none" strike="noStrike" dirty="0">
                          <a:solidFill>
                            <a:srgbClr val="000000"/>
                          </a:solidFill>
                          <a:effectLst/>
                          <a:latin typeface="Calibri" panose="020F0502020204030204" pitchFamily="34" charset="0"/>
                        </a:rPr>
                        <a:t>1038</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extLst>
                  <a:ext uri="{0D108BD9-81ED-4DB2-BD59-A6C34878D82A}">
                    <a16:rowId xmlns:a16="http://schemas.microsoft.com/office/drawing/2014/main" val="1832619451"/>
                  </a:ext>
                </a:extLst>
              </a:tr>
            </a:tbl>
          </a:graphicData>
        </a:graphic>
      </p:graphicFrame>
      <p:pic>
        <p:nvPicPr>
          <p:cNvPr id="15" name="Graphic 14">
            <a:extLst>
              <a:ext uri="{FF2B5EF4-FFF2-40B4-BE49-F238E27FC236}">
                <a16:creationId xmlns:a16="http://schemas.microsoft.com/office/drawing/2014/main" id="{F03B423B-44DD-84E3-8BA8-DB3E39BF038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882031" y="4029075"/>
            <a:ext cx="2000250" cy="2667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20556" y="1676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1B0A3C5A-AA79-D56B-0DF2-54675529216E}"/>
              </a:ext>
            </a:extLst>
          </p:cNvPr>
          <p:cNvGraphicFramePr>
            <a:graphicFrameLocks/>
          </p:cNvGraphicFramePr>
          <p:nvPr>
            <p:extLst>
              <p:ext uri="{D42A27DB-BD31-4B8C-83A1-F6EECF244321}">
                <p14:modId xmlns:p14="http://schemas.microsoft.com/office/powerpoint/2010/main" val="3841263261"/>
              </p:ext>
            </p:extLst>
          </p:nvPr>
        </p:nvGraphicFramePr>
        <p:xfrm>
          <a:off x="755332" y="1219200"/>
          <a:ext cx="8777288" cy="51054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77845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20556" y="1676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0DF02399-0ED6-2064-FC49-827A2300F985}"/>
              </a:ext>
            </a:extLst>
          </p:cNvPr>
          <p:cNvGraphicFramePr>
            <a:graphicFrameLocks/>
          </p:cNvGraphicFramePr>
          <p:nvPr>
            <p:extLst>
              <p:ext uri="{D42A27DB-BD31-4B8C-83A1-F6EECF244321}">
                <p14:modId xmlns:p14="http://schemas.microsoft.com/office/powerpoint/2010/main" val="3505226972"/>
              </p:ext>
            </p:extLst>
          </p:nvPr>
        </p:nvGraphicFramePr>
        <p:xfrm>
          <a:off x="1143000" y="1143634"/>
          <a:ext cx="7856540" cy="525716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94394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D4FEEF9-4DF3-A51C-F27C-B6AB395204B8}"/>
              </a:ext>
            </a:extLst>
          </p:cNvPr>
          <p:cNvSpPr txBox="1"/>
          <p:nvPr/>
        </p:nvSpPr>
        <p:spPr>
          <a:xfrm>
            <a:off x="-2819400" y="4495800"/>
            <a:ext cx="9753600" cy="4724400"/>
          </a:xfrm>
          <a:prstGeom prst="rect">
            <a:avLst/>
          </a:prstGeom>
          <a:noFill/>
        </p:spPr>
        <p:txBody>
          <a:bodyPr wrap="square" rtlCol="0">
            <a:spAutoFit/>
          </a:bodyPr>
          <a:lstStyle/>
          <a:p>
            <a:endParaRPr lang="en-IN" dirty="0"/>
          </a:p>
        </p:txBody>
      </p:sp>
      <p:sp>
        <p:nvSpPr>
          <p:cNvPr id="6" name="Rectangle 3">
            <a:extLst>
              <a:ext uri="{FF2B5EF4-FFF2-40B4-BE49-F238E27FC236}">
                <a16:creationId xmlns:a16="http://schemas.microsoft.com/office/drawing/2014/main" id="{82006D2F-3D5B-A229-D1A8-C7AABE07ADBE}"/>
              </a:ext>
            </a:extLst>
          </p:cNvPr>
          <p:cNvSpPr>
            <a:spLocks noChangeArrowheads="1"/>
          </p:cNvSpPr>
          <p:nvPr/>
        </p:nvSpPr>
        <p:spPr bwMode="auto">
          <a:xfrm rot="10800000" flipV="1">
            <a:off x="755332" y="1528535"/>
            <a:ext cx="8388668" cy="4199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mj-lt"/>
              </a:rPr>
              <a:t>The employee performance analysis project successfully streamlined data handling and evaluation processes. </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mj-lt"/>
              </a:rPr>
              <a:t>Through careful data collection, cleaning, and the use of the IFS formula for categorization, we ensured clear and consistent performance assessments.</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mj-lt"/>
              </a:rPr>
              <a:t> The creation of pivot tables and charts provided valuable insights into performance trends across various dimensions. </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mj-lt"/>
              </a:rPr>
              <a:t>This approach enabled more informed, data-driven decisions, improving the organization’s ability to manage and develop its workforce strategically, and laying a solid foundation for continuous performance improvement.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EE9503E8-031D-29E7-2960-F0D489AAD15C}"/>
              </a:ext>
            </a:extLst>
          </p:cNvPr>
          <p:cNvSpPr txBox="1"/>
          <p:nvPr/>
        </p:nvSpPr>
        <p:spPr>
          <a:xfrm>
            <a:off x="990599" y="1695450"/>
            <a:ext cx="5705475" cy="3139321"/>
          </a:xfrm>
          <a:prstGeom prst="rect">
            <a:avLst/>
          </a:prstGeom>
          <a:noFill/>
        </p:spPr>
        <p:txBody>
          <a:bodyPr wrap="square" rtlCol="0">
            <a:spAutoFit/>
          </a:bodyPr>
          <a:lstStyle/>
          <a:p>
            <a:pPr marL="285750" indent="-285750">
              <a:buFont typeface="Arial" panose="020B0604020202020204" pitchFamily="34" charset="0"/>
              <a:buChar char="•"/>
            </a:pPr>
            <a:r>
              <a:rPr lang="en-US" dirty="0"/>
              <a:t>Effective employee performance analysis is critical for organizational success, but many companies struggle with managing and interpreting large volumes of performance data. </a:t>
            </a:r>
          </a:p>
          <a:p>
            <a:pPr marL="285750" indent="-285750">
              <a:buFont typeface="Arial" panose="020B0604020202020204" pitchFamily="34" charset="0"/>
              <a:buChar char="•"/>
            </a:pPr>
            <a:r>
              <a:rPr lang="en-US" dirty="0"/>
              <a:t>This project aims to leverage Excel data analytics to systematically analyze employee performance, identify key performance indicators (KPIs), and uncover actionable insights. </a:t>
            </a:r>
          </a:p>
          <a:p>
            <a:pPr marL="285750" indent="-285750">
              <a:buFont typeface="Arial" panose="020B0604020202020204" pitchFamily="34" charset="0"/>
              <a:buChar char="•"/>
            </a:pPr>
            <a:r>
              <a:rPr lang="en-US" dirty="0"/>
              <a:t>By doing so, the project seeks to enhance productivity, improve decision-making, and support the organization in achieving its business objectives.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4154984"/>
          </a:xfrm>
          <a:prstGeom prst="rect">
            <a:avLst/>
          </a:prstGeom>
          <a:noFill/>
        </p:spPr>
        <p:txBody>
          <a:bodyPr wrap="square" rtlCol="0">
            <a:spAutoFit/>
          </a:bodyPr>
          <a:lstStyle/>
          <a:p>
            <a:pPr algn="l">
              <a:buFont typeface="Arial" panose="020B0604020202020204" pitchFamily="34" charset="0"/>
              <a:buChar char="•"/>
            </a:pPr>
            <a:r>
              <a:rPr lang="en-US" sz="2400" dirty="0"/>
              <a:t>This project focuses on analyzing employee performance data using Excel's powerful data analytics tools. The goal is to identify key performance indicators (KPIs) and trends that impact productivity and overall organizational success. By processing and visualizing employee data, the project will provide actionable insights to improve decision-making, enhance employee performance, and support strategic business goals. The analysis will include data cleaning, KPI identification, trend analysis, and result interpretation to offer a comprehensive understanding of employee performance dynamics within the organization.</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4AE7E3E0-1CED-DD0F-CA70-09B14933295D}"/>
              </a:ext>
            </a:extLst>
          </p:cNvPr>
          <p:cNvSpPr txBox="1"/>
          <p:nvPr/>
        </p:nvSpPr>
        <p:spPr>
          <a:xfrm>
            <a:off x="838200" y="2019300"/>
            <a:ext cx="6629400" cy="4093428"/>
          </a:xfrm>
          <a:prstGeom prst="rect">
            <a:avLst/>
          </a:prstGeom>
          <a:noFill/>
        </p:spPr>
        <p:txBody>
          <a:bodyPr wrap="square" rtlCol="0">
            <a:spAutoFit/>
          </a:bodyPr>
          <a:lstStyle/>
          <a:p>
            <a:r>
              <a:rPr lang="en-US" sz="2000" dirty="0"/>
              <a:t>The primary end users of this employee performance analysis are:</a:t>
            </a:r>
          </a:p>
          <a:p>
            <a:pPr>
              <a:buFont typeface="+mj-lt"/>
              <a:buAutoNum type="arabicPeriod"/>
            </a:pPr>
            <a:r>
              <a:rPr lang="en-US" sz="2000" b="1" dirty="0"/>
              <a:t>HR Managers:</a:t>
            </a:r>
            <a:r>
              <a:rPr lang="en-US" sz="2000" dirty="0"/>
              <a:t> To monitor employee performance, identify top performers, and address underperformance issues.</a:t>
            </a:r>
          </a:p>
          <a:p>
            <a:pPr>
              <a:buFont typeface="+mj-lt"/>
              <a:buAutoNum type="arabicPeriod"/>
            </a:pPr>
            <a:r>
              <a:rPr lang="en-US" sz="2000" b="1" dirty="0"/>
              <a:t>Team Leads and Supervisors:</a:t>
            </a:r>
            <a:r>
              <a:rPr lang="en-US" sz="2000" dirty="0"/>
              <a:t> To gain insights into team productivity, guide performance improvement, and make informed decisions about training needs.</a:t>
            </a:r>
          </a:p>
          <a:p>
            <a:pPr>
              <a:buFont typeface="+mj-lt"/>
              <a:buAutoNum type="arabicPeriod"/>
            </a:pPr>
            <a:r>
              <a:rPr lang="en-US" sz="2000" b="1" dirty="0"/>
              <a:t>Senior Management:</a:t>
            </a:r>
            <a:r>
              <a:rPr lang="en-US" sz="2000" dirty="0"/>
              <a:t> To align employee performance with organizational goals, optimize resource allocation, and support strategic planning.</a:t>
            </a:r>
          </a:p>
          <a:p>
            <a:pPr>
              <a:buFont typeface="+mj-lt"/>
              <a:buAutoNum type="arabicPeriod"/>
            </a:pPr>
            <a:r>
              <a:rPr lang="en-US" sz="2000" b="1" dirty="0"/>
              <a:t>Employees:</a:t>
            </a:r>
            <a:r>
              <a:rPr lang="en-US" sz="2000" dirty="0"/>
              <a:t> To receive feedback on their performance and identify areas for personal and professional growth.</a:t>
            </a:r>
          </a:p>
          <a:p>
            <a:endParaRPr lang="en-I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extLst>
              <a:ext uri="{BEBA8EAE-BF5A-486C-A8C5-ECC9F3942E4B}">
                <a14:imgProps xmlns:a14="http://schemas.microsoft.com/office/drawing/2010/main">
                  <a14:imgLayer r:embed="rId3">
                    <a14:imgEffect>
                      <a14:backgroundRemoval t="6258" b="95658" l="10000" r="97231">
                        <a14:foregroundMark x1="40615" y1="19796" x2="40615" y2="19796"/>
                        <a14:foregroundMark x1="35692" y1="15453" x2="35692" y2="15453"/>
                        <a14:foregroundMark x1="35692" y1="15453" x2="35692" y2="15453"/>
                        <a14:foregroundMark x1="35692" y1="15453" x2="22308" y2="9962"/>
                        <a14:foregroundMark x1="27231" y1="6258" x2="29692" y2="7663"/>
                        <a14:foregroundMark x1="52154" y1="30907" x2="54154" y2="35249"/>
                        <a14:foregroundMark x1="53538" y1="41890" x2="54923" y2="45338"/>
                        <a14:foregroundMark x1="43077" y1="39591" x2="57077" y2="44572"/>
                        <a14:foregroundMark x1="49692" y1="41890" x2="57692" y2="47126"/>
                        <a14:foregroundMark x1="49385" y1="31801" x2="54615" y2="35504"/>
                        <a14:foregroundMark x1="69231" y1="9706" x2="69231" y2="9706"/>
                        <a14:foregroundMark x1="69231" y1="9706" x2="69231" y2="9706"/>
                        <a14:foregroundMark x1="97231" y1="56960" x2="97231" y2="56960"/>
                        <a14:foregroundMark x1="86769" y1="95658" x2="86769" y2="95658"/>
                        <a14:foregroundMark x1="86769" y1="95658" x2="86769" y2="95658"/>
                      </a14:backgroundRemoval>
                    </a14:imgEffect>
                  </a14:imgLayer>
                </a14:imgProps>
              </a:ext>
            </a:extLst>
          </a:blip>
          <a:stretch>
            <a:fillRect/>
          </a:stretch>
        </p:blipFill>
        <p:spPr>
          <a:xfrm flipH="1">
            <a:off x="8973503" y="1773872"/>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816340" y="177387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404CADEB-430E-2A2D-79AA-2124CDB12129}"/>
              </a:ext>
            </a:extLst>
          </p:cNvPr>
          <p:cNvSpPr txBox="1"/>
          <p:nvPr/>
        </p:nvSpPr>
        <p:spPr>
          <a:xfrm>
            <a:off x="650420" y="1656715"/>
            <a:ext cx="8305800" cy="4343400"/>
          </a:xfrm>
          <a:prstGeom prst="rect">
            <a:avLst/>
          </a:prstGeom>
          <a:noFill/>
        </p:spPr>
        <p:txBody>
          <a:bodyPr wrap="square" rtlCol="0">
            <a:spAutoFit/>
          </a:bodyPr>
          <a:lstStyle/>
          <a:p>
            <a:r>
              <a:rPr lang="en-US" dirty="0"/>
              <a:t>Our solution leverages Excel data analytics to systematically analyze employee performance data. By utilizing Excel's powerful tools, we clean, process, and visualize performance metrics to identify key performance indicators (KPIs), trends, and patterns. This data-driven approach enables more precise and informed decision-making.</a:t>
            </a:r>
          </a:p>
          <a:p>
            <a:r>
              <a:rPr lang="en-US" b="1" dirty="0"/>
              <a:t>Value Proposition:</a:t>
            </a:r>
            <a:endParaRPr lang="en-US" dirty="0"/>
          </a:p>
          <a:p>
            <a:pPr>
              <a:buFont typeface="Arial" panose="020B0604020202020204" pitchFamily="34" charset="0"/>
              <a:buChar char="•"/>
            </a:pPr>
            <a:r>
              <a:rPr lang="en-US" b="1" dirty="0"/>
              <a:t>Improved Decision-Making:</a:t>
            </a:r>
            <a:r>
              <a:rPr lang="en-US" dirty="0"/>
              <a:t> Enables HR and management to make informed decisions based on actionable insights.</a:t>
            </a:r>
          </a:p>
          <a:p>
            <a:pPr>
              <a:buFont typeface="Arial" panose="020B0604020202020204" pitchFamily="34" charset="0"/>
              <a:buChar char="•"/>
            </a:pPr>
            <a:r>
              <a:rPr lang="en-US" b="1" dirty="0"/>
              <a:t>Enhanced Productivity:</a:t>
            </a:r>
            <a:r>
              <a:rPr lang="en-US" dirty="0"/>
              <a:t> Identifies areas for improvement, helping to boost overall employee performance.</a:t>
            </a:r>
          </a:p>
          <a:p>
            <a:pPr>
              <a:buFont typeface="Arial" panose="020B0604020202020204" pitchFamily="34" charset="0"/>
              <a:buChar char="•"/>
            </a:pPr>
            <a:r>
              <a:rPr lang="en-US" b="1" dirty="0"/>
              <a:t>Cost-Effective:</a:t>
            </a:r>
            <a:r>
              <a:rPr lang="en-US" dirty="0"/>
              <a:t> Uses readily available tools (Excel) without the need for expensive software, making it accessible and efficient.</a:t>
            </a:r>
          </a:p>
          <a:p>
            <a:pPr>
              <a:buFont typeface="Arial" panose="020B0604020202020204" pitchFamily="34" charset="0"/>
              <a:buChar char="•"/>
            </a:pPr>
            <a:r>
              <a:rPr lang="en-US" b="1" dirty="0"/>
              <a:t>Employee Development:</a:t>
            </a:r>
            <a:r>
              <a:rPr lang="en-US" dirty="0"/>
              <a:t> Provides clear feedback and identifies growth opportunities, fostering employee engagement and development.</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E5546B1F-95A7-00EC-E7FF-9AC6FD93B5BA}"/>
              </a:ext>
            </a:extLst>
          </p:cNvPr>
          <p:cNvSpPr txBox="1"/>
          <p:nvPr/>
        </p:nvSpPr>
        <p:spPr>
          <a:xfrm>
            <a:off x="719196" y="1219200"/>
            <a:ext cx="8763000" cy="5122941"/>
          </a:xfrm>
          <a:prstGeom prst="rect">
            <a:avLst/>
          </a:prstGeom>
          <a:noFill/>
        </p:spPr>
        <p:txBody>
          <a:bodyPr wrap="square" rtlCol="0">
            <a:spAutoFit/>
          </a:bodyPr>
          <a:lstStyle/>
          <a:p>
            <a:pPr>
              <a:lnSpc>
                <a:spcPct val="150000"/>
              </a:lnSpc>
            </a:pPr>
            <a:r>
              <a:rPr lang="en-US" sz="2000" b="1" dirty="0"/>
              <a:t>Basic Information:</a:t>
            </a:r>
          </a:p>
          <a:p>
            <a:pPr>
              <a:lnSpc>
                <a:spcPct val="150000"/>
              </a:lnSpc>
              <a:buFont typeface="Arial" panose="020B0604020202020204" pitchFamily="34" charset="0"/>
              <a:buChar char="•"/>
            </a:pPr>
            <a:r>
              <a:rPr lang="en-US" sz="2000" b="1" dirty="0" err="1"/>
              <a:t>EmpID</a:t>
            </a:r>
            <a:r>
              <a:rPr lang="en-US" sz="2000" dirty="0"/>
              <a:t>: Unique identifier for each employee.</a:t>
            </a:r>
          </a:p>
          <a:p>
            <a:pPr>
              <a:lnSpc>
                <a:spcPct val="150000"/>
              </a:lnSpc>
              <a:buFont typeface="Arial" panose="020B0604020202020204" pitchFamily="34" charset="0"/>
              <a:buChar char="•"/>
            </a:pPr>
            <a:r>
              <a:rPr lang="en-US" sz="2000" b="1" dirty="0"/>
              <a:t>FirstName</a:t>
            </a:r>
            <a:r>
              <a:rPr lang="en-US" sz="2000" dirty="0"/>
              <a:t>: Employee's first name.</a:t>
            </a:r>
          </a:p>
          <a:p>
            <a:pPr>
              <a:lnSpc>
                <a:spcPct val="150000"/>
              </a:lnSpc>
              <a:buFont typeface="Arial" panose="020B0604020202020204" pitchFamily="34" charset="0"/>
              <a:buChar char="•"/>
            </a:pPr>
            <a:r>
              <a:rPr lang="en-US" sz="2000" b="1" dirty="0" err="1"/>
              <a:t>LastName</a:t>
            </a:r>
            <a:r>
              <a:rPr lang="en-US" sz="2000" dirty="0"/>
              <a:t>: Employee's last name.</a:t>
            </a:r>
          </a:p>
          <a:p>
            <a:pPr>
              <a:lnSpc>
                <a:spcPct val="150000"/>
              </a:lnSpc>
            </a:pPr>
            <a:r>
              <a:rPr lang="en-US" sz="2000" b="1" dirty="0"/>
              <a:t>Business Unit:</a:t>
            </a:r>
          </a:p>
          <a:p>
            <a:pPr>
              <a:lnSpc>
                <a:spcPct val="150000"/>
              </a:lnSpc>
              <a:buFont typeface="Arial" panose="020B0604020202020204" pitchFamily="34" charset="0"/>
              <a:buChar char="•"/>
            </a:pPr>
            <a:r>
              <a:rPr lang="en-US" sz="2000" b="1" dirty="0" err="1"/>
              <a:t>BusinessUnit</a:t>
            </a:r>
            <a:r>
              <a:rPr lang="en-US" sz="2000" dirty="0"/>
              <a:t>: The unit or department where the employee works. Examples include WBL, CCDR, BPC, MSC, and EW.</a:t>
            </a:r>
          </a:p>
          <a:p>
            <a:pPr>
              <a:lnSpc>
                <a:spcPct val="150000"/>
              </a:lnSpc>
            </a:pPr>
            <a:r>
              <a:rPr lang="en-US" sz="2000" b="1" dirty="0"/>
              <a:t>Employment Details:</a:t>
            </a:r>
          </a:p>
          <a:p>
            <a:pPr>
              <a:lnSpc>
                <a:spcPct val="150000"/>
              </a:lnSpc>
              <a:buFont typeface="Arial" panose="020B0604020202020204" pitchFamily="34" charset="0"/>
              <a:buChar char="•"/>
            </a:pPr>
            <a:r>
              <a:rPr lang="en-US" sz="2000" b="1" dirty="0" err="1"/>
              <a:t>EmployeeStatus</a:t>
            </a:r>
            <a:r>
              <a:rPr lang="en-US" sz="2000" dirty="0"/>
              <a:t>: Current status of employment (Active).</a:t>
            </a:r>
          </a:p>
          <a:p>
            <a:pPr>
              <a:lnSpc>
                <a:spcPct val="150000"/>
              </a:lnSpc>
              <a:buFont typeface="Arial" panose="020B0604020202020204" pitchFamily="34" charset="0"/>
              <a:buChar char="•"/>
            </a:pPr>
            <a:r>
              <a:rPr lang="en-US" sz="2000" b="1" dirty="0" err="1"/>
              <a:t>EmployeeType</a:t>
            </a:r>
            <a:r>
              <a:rPr lang="en-US" sz="2000" dirty="0"/>
              <a:t>: Type of employment (Full-Time, Contract, Part-Time).</a:t>
            </a:r>
          </a:p>
          <a:p>
            <a:pPr>
              <a:lnSpc>
                <a:spcPct val="150000"/>
              </a:lnSpc>
            </a:pPr>
            <a:endParaRPr lang="en-IN"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E5546B1F-95A7-00EC-E7FF-9AC6FD93B5BA}"/>
              </a:ext>
            </a:extLst>
          </p:cNvPr>
          <p:cNvSpPr txBox="1"/>
          <p:nvPr/>
        </p:nvSpPr>
        <p:spPr>
          <a:xfrm>
            <a:off x="755332" y="1252184"/>
            <a:ext cx="8763000" cy="5584606"/>
          </a:xfrm>
          <a:prstGeom prst="rect">
            <a:avLst/>
          </a:prstGeom>
          <a:noFill/>
        </p:spPr>
        <p:txBody>
          <a:bodyPr wrap="square" rtlCol="0">
            <a:spAutoFit/>
          </a:bodyPr>
          <a:lstStyle/>
          <a:p>
            <a:pPr>
              <a:lnSpc>
                <a:spcPct val="150000"/>
              </a:lnSpc>
            </a:pPr>
            <a:r>
              <a:rPr lang="en-US" sz="2000" b="1" dirty="0"/>
              <a:t>Classification:</a:t>
            </a:r>
          </a:p>
          <a:p>
            <a:pPr>
              <a:lnSpc>
                <a:spcPct val="150000"/>
              </a:lnSpc>
              <a:buFont typeface="Arial" panose="020B0604020202020204" pitchFamily="34" charset="0"/>
              <a:buChar char="•"/>
            </a:pPr>
            <a:r>
              <a:rPr lang="en-US" sz="2000" b="1" dirty="0" err="1"/>
              <a:t>EmployeeClassificationType</a:t>
            </a:r>
            <a:r>
              <a:rPr lang="en-US" sz="2000" dirty="0"/>
              <a:t>: Employment classification, which includes Temporary or Full-Time.</a:t>
            </a:r>
          </a:p>
          <a:p>
            <a:pPr>
              <a:lnSpc>
                <a:spcPct val="150000"/>
              </a:lnSpc>
            </a:pPr>
            <a:r>
              <a:rPr lang="en-US" sz="2000" b="1" dirty="0"/>
              <a:t>Gender:</a:t>
            </a:r>
          </a:p>
          <a:p>
            <a:pPr>
              <a:lnSpc>
                <a:spcPct val="150000"/>
              </a:lnSpc>
              <a:buFont typeface="Arial" panose="020B0604020202020204" pitchFamily="34" charset="0"/>
              <a:buChar char="•"/>
            </a:pPr>
            <a:r>
              <a:rPr lang="en-US" sz="2000" b="1" dirty="0" err="1"/>
              <a:t>GenderCode</a:t>
            </a:r>
            <a:r>
              <a:rPr lang="en-US" sz="2000" dirty="0"/>
              <a:t>: Gender of the employee (Female, Male).</a:t>
            </a:r>
          </a:p>
          <a:p>
            <a:pPr>
              <a:lnSpc>
                <a:spcPct val="150000"/>
              </a:lnSpc>
            </a:pPr>
            <a:r>
              <a:rPr lang="en-US" sz="2000" b="1" dirty="0"/>
              <a:t>Performance:</a:t>
            </a:r>
          </a:p>
          <a:p>
            <a:pPr>
              <a:lnSpc>
                <a:spcPct val="150000"/>
              </a:lnSpc>
              <a:buFont typeface="Arial" panose="020B0604020202020204" pitchFamily="34" charset="0"/>
              <a:buChar char="•"/>
            </a:pPr>
            <a:r>
              <a:rPr lang="en-US" sz="2000" b="1" dirty="0"/>
              <a:t>Performance Score</a:t>
            </a:r>
            <a:r>
              <a:rPr lang="en-US" sz="2000" dirty="0"/>
              <a:t>: Rating of employee performance (Exceeds, Fully Meets).</a:t>
            </a:r>
          </a:p>
          <a:p>
            <a:pPr>
              <a:lnSpc>
                <a:spcPct val="150000"/>
              </a:lnSpc>
              <a:buFont typeface="Arial" panose="020B0604020202020204" pitchFamily="34" charset="0"/>
              <a:buChar char="•"/>
            </a:pPr>
            <a:r>
              <a:rPr lang="en-US" sz="2000" b="1" dirty="0"/>
              <a:t>Current Employee Rating</a:t>
            </a:r>
            <a:r>
              <a:rPr lang="en-US" sz="2000" dirty="0"/>
              <a:t>: Numerical rating that corresponds to the performance score.</a:t>
            </a:r>
          </a:p>
          <a:p>
            <a:pPr>
              <a:lnSpc>
                <a:spcPct val="150000"/>
              </a:lnSpc>
              <a:buFont typeface="Arial" panose="020B0604020202020204" pitchFamily="34" charset="0"/>
              <a:buChar char="•"/>
            </a:pPr>
            <a:r>
              <a:rPr lang="en-US" sz="2000" b="1" dirty="0"/>
              <a:t>PERFORMANCE CATEGORY</a:t>
            </a:r>
            <a:r>
              <a:rPr lang="en-US" sz="2000" dirty="0"/>
              <a:t>: The category assigned based on performance score and rating (HIGH, LOW, VERY HIGH, MEDIUM).</a:t>
            </a:r>
          </a:p>
          <a:p>
            <a:pPr>
              <a:lnSpc>
                <a:spcPct val="150000"/>
              </a:lnSpc>
            </a:pPr>
            <a:endParaRPr lang="en-IN" sz="2000" dirty="0"/>
          </a:p>
        </p:txBody>
      </p:sp>
    </p:spTree>
    <p:extLst>
      <p:ext uri="{BB962C8B-B14F-4D97-AF65-F5344CB8AC3E}">
        <p14:creationId xmlns:p14="http://schemas.microsoft.com/office/powerpoint/2010/main" val="24380526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540</TotalTime>
  <Words>1116</Words>
  <Application>Microsoft Office PowerPoint</Application>
  <PresentationFormat>Widescreen</PresentationFormat>
  <Paragraphs>248</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Akshaya Nagarajan</cp:lastModifiedBy>
  <cp:revision>14</cp:revision>
  <dcterms:created xsi:type="dcterms:W3CDTF">2024-03-29T15:07:22Z</dcterms:created>
  <dcterms:modified xsi:type="dcterms:W3CDTF">2024-08-31T17:12:16Z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