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6" r:id="rId10"/>
  </p:sldIdLst>
  <p:sldSz cx="14630400" cy="8229600"/>
  <p:notesSz cx="8229600" cy="14630400"/>
  <p:embeddedFontLst>
    <p:embeddedFont>
      <p:font typeface="Calibri" panose="020F0502020204030204" pitchFamily="34" charset="0"/>
      <p:regular r:id="rId12"/>
      <p:bold r:id="rId13"/>
      <p:italic r:id="rId14"/>
      <p:boldItalic r:id="rId15"/>
    </p:embeddedFont>
    <p:embeddedFont>
      <p:font typeface="Nobile" panose="020B0604020202020204" charset="0"/>
      <p:regular r:id="rId16"/>
    </p:embeddedFont>
    <p:embeddedFont>
      <p:font typeface="Fraunces Extra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11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342793"/>
            <a:ext cx="7556421" cy="3543895"/>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Enhancing Compiler Robustness through Predictive Parsing: A Novel Approach to Error Detection and Recovery</a:t>
            </a:r>
            <a:endParaRPr lang="en-US" sz="44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1498" y="-10633"/>
            <a:ext cx="6368902" cy="824023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The Importance of Error Handling in Compilers</a:t>
            </a:r>
            <a:endParaRPr lang="en-US" sz="4450" dirty="0"/>
          </a:p>
        </p:txBody>
      </p:sp>
      <p:sp>
        <p:nvSpPr>
          <p:cNvPr id="3" name="Text 1"/>
          <p:cNvSpPr/>
          <p:nvPr/>
        </p:nvSpPr>
        <p:spPr>
          <a:xfrm>
            <a:off x="793790" y="3807143"/>
            <a:ext cx="3472220"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Accuracy and Efficiency</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Error detection and recovery mechanisms are essential for ensuring the accuracy and efficiency of the compilation process. By promptly identifying and addressing errors, compilers can reduce development time and minimize potential issues.</a:t>
            </a:r>
            <a:endParaRPr lang="en-US" sz="1750" dirty="0"/>
          </a:p>
        </p:txBody>
      </p:sp>
      <p:sp>
        <p:nvSpPr>
          <p:cNvPr id="5" name="Text 3"/>
          <p:cNvSpPr/>
          <p:nvPr/>
        </p:nvSpPr>
        <p:spPr>
          <a:xfrm>
            <a:off x="7599521" y="3807143"/>
            <a:ext cx="4606766"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Software Quality and Reliability</a:t>
            </a:r>
            <a:endParaRPr lang="en-US" sz="2200" dirty="0"/>
          </a:p>
        </p:txBody>
      </p:sp>
      <p:sp>
        <p:nvSpPr>
          <p:cNvPr id="6" name="Text 4"/>
          <p:cNvSpPr/>
          <p:nvPr/>
        </p:nvSpPr>
        <p:spPr>
          <a:xfrm>
            <a:off x="7599521" y="438828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Robust error handling improves the overall quality and reliability of the software. Developers gain confidence in the generated code, leading to more stable and secure applications.</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62144"/>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Limitations of Traditional Error Detection and Recovery Methods</a:t>
            </a:r>
            <a:endParaRPr lang="en-US" sz="4450" dirty="0"/>
          </a:p>
        </p:txBody>
      </p:sp>
      <p:sp>
        <p:nvSpPr>
          <p:cNvPr id="4" name="Shape 1"/>
          <p:cNvSpPr/>
          <p:nvPr/>
        </p:nvSpPr>
        <p:spPr>
          <a:xfrm>
            <a:off x="6280190" y="3428643"/>
            <a:ext cx="3664863" cy="3838694"/>
          </a:xfrm>
          <a:prstGeom prst="roundRect">
            <a:avLst>
              <a:gd name="adj" fmla="val 5570"/>
            </a:avLst>
          </a:prstGeom>
          <a:solidFill>
            <a:srgbClr val="E8F3E8"/>
          </a:solidFill>
          <a:ln/>
        </p:spPr>
      </p:sp>
      <p:sp>
        <p:nvSpPr>
          <p:cNvPr id="5" name="Text 2"/>
          <p:cNvSpPr/>
          <p:nvPr/>
        </p:nvSpPr>
        <p:spPr>
          <a:xfrm>
            <a:off x="6507004" y="3655457"/>
            <a:ext cx="3211235" cy="708660"/>
          </a:xfrm>
          <a:prstGeom prst="rect">
            <a:avLst/>
          </a:prstGeom>
          <a:noFill/>
          <a:ln/>
        </p:spPr>
        <p:txBody>
          <a:bodyPr wrap="squar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Cumbersome and Error-Prone</a:t>
            </a:r>
            <a:endParaRPr lang="en-US" sz="2200" dirty="0"/>
          </a:p>
        </p:txBody>
      </p:sp>
      <p:sp>
        <p:nvSpPr>
          <p:cNvPr id="6" name="Text 3"/>
          <p:cNvSpPr/>
          <p:nvPr/>
        </p:nvSpPr>
        <p:spPr>
          <a:xfrm>
            <a:off x="6507004" y="4500205"/>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Traditional methods involving manual coding or regular expressions can be complex and prone to errors, particularly when dealing with intricate language structures.</a:t>
            </a:r>
            <a:endParaRPr lang="en-US" sz="1750" dirty="0"/>
          </a:p>
        </p:txBody>
      </p:sp>
      <p:sp>
        <p:nvSpPr>
          <p:cNvPr id="7" name="Shape 4"/>
          <p:cNvSpPr/>
          <p:nvPr/>
        </p:nvSpPr>
        <p:spPr>
          <a:xfrm>
            <a:off x="10171867" y="3428643"/>
            <a:ext cx="3664863" cy="3838694"/>
          </a:xfrm>
          <a:prstGeom prst="roundRect">
            <a:avLst>
              <a:gd name="adj" fmla="val 5570"/>
            </a:avLst>
          </a:prstGeom>
          <a:solidFill>
            <a:srgbClr val="E8F3E8"/>
          </a:solidFill>
          <a:ln/>
        </p:spPr>
      </p:sp>
      <p:sp>
        <p:nvSpPr>
          <p:cNvPr id="8" name="Text 5"/>
          <p:cNvSpPr/>
          <p:nvPr/>
        </p:nvSpPr>
        <p:spPr>
          <a:xfrm>
            <a:off x="10398681" y="365545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Limited Scalability</a:t>
            </a:r>
            <a:endParaRPr lang="en-US" sz="2200" dirty="0"/>
          </a:p>
        </p:txBody>
      </p:sp>
      <p:sp>
        <p:nvSpPr>
          <p:cNvPr id="9" name="Text 6"/>
          <p:cNvSpPr/>
          <p:nvPr/>
        </p:nvSpPr>
        <p:spPr>
          <a:xfrm>
            <a:off x="10398681" y="4145875"/>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These methods struggle to adapt to evolving language standards and software requirements, hindering their ability to handle diverse code structures and error scenarios.</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The Rise of Predictive Parsing for Compiler Error Handling</a:t>
            </a:r>
            <a:endParaRPr lang="en-US" sz="4450" dirty="0"/>
          </a:p>
        </p:txBody>
      </p:sp>
      <p:sp>
        <p:nvSpPr>
          <p:cNvPr id="3" name="Text 1"/>
          <p:cNvSpPr/>
          <p:nvPr/>
        </p:nvSpPr>
        <p:spPr>
          <a:xfrm>
            <a:off x="793790" y="3988594"/>
            <a:ext cx="4955857"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Enhanced Accuracy and Flexibility</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Predictive parsing leverages grammar rules to anticipate code structure and identify errors with higher precision, offering greater flexibility in handling diverse code patterns.</a:t>
            </a:r>
            <a:endParaRPr lang="en-US" sz="1750" dirty="0"/>
          </a:p>
        </p:txBody>
      </p:sp>
      <p:sp>
        <p:nvSpPr>
          <p:cNvPr id="5" name="Text 3"/>
          <p:cNvSpPr/>
          <p:nvPr/>
        </p:nvSpPr>
        <p:spPr>
          <a:xfrm>
            <a:off x="7599521" y="3988594"/>
            <a:ext cx="2936438"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Improved Efficiency</a:t>
            </a:r>
            <a:endParaRPr lang="en-US" sz="2200" dirty="0"/>
          </a:p>
        </p:txBody>
      </p:sp>
      <p:sp>
        <p:nvSpPr>
          <p:cNvPr id="6" name="Text 4"/>
          <p:cNvSpPr/>
          <p:nvPr/>
        </p:nvSpPr>
        <p:spPr>
          <a:xfrm>
            <a:off x="7599521"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By anticipating errors, predictive parsing enables compilers to identify issues early in the compilation process, streamlining the debugging phase and accelerating development cycles.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267"/>
          </a:xfrm>
          <a:prstGeom prst="rect">
            <a:avLst/>
          </a:prstGeom>
        </p:spPr>
      </p:pic>
      <p:sp>
        <p:nvSpPr>
          <p:cNvPr id="3" name="Text 0"/>
          <p:cNvSpPr/>
          <p:nvPr/>
        </p:nvSpPr>
        <p:spPr>
          <a:xfrm>
            <a:off x="744260" y="584716"/>
            <a:ext cx="7655481" cy="2657951"/>
          </a:xfrm>
          <a:prstGeom prst="rect">
            <a:avLst/>
          </a:prstGeom>
          <a:noFill/>
          <a:ln/>
        </p:spPr>
        <p:txBody>
          <a:bodyPr wrap="square" lIns="0" tIns="0" rIns="0" bIns="0" rtlCol="0" anchor="t"/>
          <a:lstStyle/>
          <a:p>
            <a:pPr marL="0" indent="0">
              <a:lnSpc>
                <a:spcPts val="5200"/>
              </a:lnSpc>
              <a:buNone/>
            </a:pPr>
            <a:r>
              <a:rPr lang="en-US" sz="4150" b="1" dirty="0">
                <a:solidFill>
                  <a:srgbClr val="3B4540"/>
                </a:solidFill>
                <a:latin typeface="Fraunces Extra Bold" pitchFamily="34" charset="0"/>
                <a:ea typeface="Fraunces Extra Bold" pitchFamily="34" charset="-122"/>
                <a:cs typeface="Fraunces Extra Bold" pitchFamily="34" charset="-120"/>
              </a:rPr>
              <a:t>Leveraging Machine Learning for Advanced Error Detection and Recovery</a:t>
            </a:r>
            <a:endParaRPr lang="en-US" sz="4150" dirty="0"/>
          </a:p>
        </p:txBody>
      </p:sp>
      <p:sp>
        <p:nvSpPr>
          <p:cNvPr id="4" name="Shape 1"/>
          <p:cNvSpPr/>
          <p:nvPr/>
        </p:nvSpPr>
        <p:spPr>
          <a:xfrm>
            <a:off x="744260" y="3800832"/>
            <a:ext cx="478393" cy="478393"/>
          </a:xfrm>
          <a:prstGeom prst="roundRect">
            <a:avLst>
              <a:gd name="adj" fmla="val 40006"/>
            </a:avLst>
          </a:prstGeom>
          <a:solidFill>
            <a:srgbClr val="E8F3E8"/>
          </a:solidFill>
          <a:ln/>
        </p:spPr>
      </p:sp>
      <p:sp>
        <p:nvSpPr>
          <p:cNvPr id="5" name="Text 2"/>
          <p:cNvSpPr/>
          <p:nvPr/>
        </p:nvSpPr>
        <p:spPr>
          <a:xfrm>
            <a:off x="903803" y="3880485"/>
            <a:ext cx="159187" cy="318968"/>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ea typeface="Fraunces Extra Bold" pitchFamily="34" charset="-122"/>
                <a:cs typeface="Fraunces Extra Bold" pitchFamily="34" charset="-120"/>
              </a:rPr>
              <a:t>1</a:t>
            </a:r>
            <a:endParaRPr lang="en-US" sz="2500" dirty="0"/>
          </a:p>
        </p:txBody>
      </p:sp>
      <p:sp>
        <p:nvSpPr>
          <p:cNvPr id="6" name="Text 3"/>
          <p:cNvSpPr/>
          <p:nvPr/>
        </p:nvSpPr>
        <p:spPr>
          <a:xfrm>
            <a:off x="1435298" y="3800832"/>
            <a:ext cx="3030379" cy="996910"/>
          </a:xfrm>
          <a:prstGeom prst="rect">
            <a:avLst/>
          </a:prstGeom>
          <a:noFill/>
          <a:ln/>
        </p:spPr>
        <p:txBody>
          <a:bodyPr wrap="square" lIns="0" tIns="0" rIns="0" bIns="0" rtlCol="0" anchor="t"/>
          <a:lstStyle/>
          <a:p>
            <a:pPr marL="0" indent="0">
              <a:lnSpc>
                <a:spcPts val="2600"/>
              </a:lnSpc>
              <a:buNone/>
            </a:pPr>
            <a:r>
              <a:rPr lang="en-US" sz="2050" b="1" dirty="0">
                <a:solidFill>
                  <a:srgbClr val="405449"/>
                </a:solidFill>
                <a:latin typeface="Fraunces Extra Bold" pitchFamily="34" charset="0"/>
                <a:ea typeface="Fraunces Extra Bold" pitchFamily="34" charset="-122"/>
                <a:cs typeface="Fraunces Extra Bold" pitchFamily="34" charset="-120"/>
              </a:rPr>
              <a:t>1. Automated Learning and Adaptation</a:t>
            </a:r>
            <a:endParaRPr lang="en-US" sz="2050" dirty="0"/>
          </a:p>
        </p:txBody>
      </p:sp>
      <p:sp>
        <p:nvSpPr>
          <p:cNvPr id="7" name="Text 4"/>
          <p:cNvSpPr/>
          <p:nvPr/>
        </p:nvSpPr>
        <p:spPr>
          <a:xfrm>
            <a:off x="1435298" y="4925258"/>
            <a:ext cx="3030379" cy="2381131"/>
          </a:xfrm>
          <a:prstGeom prst="rect">
            <a:avLst/>
          </a:prstGeom>
          <a:noFill/>
          <a:ln/>
        </p:spPr>
        <p:txBody>
          <a:bodyPr wrap="square" lIns="0" tIns="0" rIns="0" bIns="0" rtlCol="0" anchor="t"/>
          <a:lstStyle/>
          <a:p>
            <a:pPr marL="0" indent="0">
              <a:lnSpc>
                <a:spcPts val="2650"/>
              </a:lnSpc>
              <a:buNone/>
            </a:pPr>
            <a:r>
              <a:rPr lang="en-US" sz="1650" dirty="0">
                <a:solidFill>
                  <a:srgbClr val="405449"/>
                </a:solidFill>
                <a:latin typeface="Nobile" pitchFamily="34" charset="0"/>
                <a:ea typeface="Nobile" pitchFamily="34" charset="-122"/>
                <a:cs typeface="Nobile" pitchFamily="34" charset="-120"/>
              </a:rPr>
              <a:t>Machine learning algorithms can be trained on historical data and user feedback, enabling compilers to automatically learn and adapt error-handling strategies.</a:t>
            </a:r>
            <a:endParaRPr lang="en-US" sz="1650" dirty="0"/>
          </a:p>
        </p:txBody>
      </p:sp>
      <p:sp>
        <p:nvSpPr>
          <p:cNvPr id="8" name="Shape 5"/>
          <p:cNvSpPr/>
          <p:nvPr/>
        </p:nvSpPr>
        <p:spPr>
          <a:xfrm>
            <a:off x="4678323" y="3800832"/>
            <a:ext cx="478393" cy="478393"/>
          </a:xfrm>
          <a:prstGeom prst="roundRect">
            <a:avLst>
              <a:gd name="adj" fmla="val 40006"/>
            </a:avLst>
          </a:prstGeom>
          <a:solidFill>
            <a:srgbClr val="E8F3E8"/>
          </a:solidFill>
          <a:ln/>
        </p:spPr>
      </p:sp>
      <p:sp>
        <p:nvSpPr>
          <p:cNvPr id="9" name="Text 6"/>
          <p:cNvSpPr/>
          <p:nvPr/>
        </p:nvSpPr>
        <p:spPr>
          <a:xfrm>
            <a:off x="4813221" y="3880485"/>
            <a:ext cx="208478" cy="318968"/>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ea typeface="Fraunces Extra Bold" pitchFamily="34" charset="-122"/>
                <a:cs typeface="Fraunces Extra Bold" pitchFamily="34" charset="-120"/>
              </a:rPr>
              <a:t>2</a:t>
            </a:r>
            <a:endParaRPr lang="en-US" sz="2500" dirty="0"/>
          </a:p>
        </p:txBody>
      </p:sp>
      <p:sp>
        <p:nvSpPr>
          <p:cNvPr id="10" name="Text 7"/>
          <p:cNvSpPr/>
          <p:nvPr/>
        </p:nvSpPr>
        <p:spPr>
          <a:xfrm>
            <a:off x="5369362" y="3800832"/>
            <a:ext cx="3030379" cy="996910"/>
          </a:xfrm>
          <a:prstGeom prst="rect">
            <a:avLst/>
          </a:prstGeom>
          <a:noFill/>
          <a:ln/>
        </p:spPr>
        <p:txBody>
          <a:bodyPr wrap="square" lIns="0" tIns="0" rIns="0" bIns="0" rtlCol="0" anchor="t"/>
          <a:lstStyle/>
          <a:p>
            <a:pPr marL="0" indent="0">
              <a:lnSpc>
                <a:spcPts val="2600"/>
              </a:lnSpc>
              <a:buNone/>
            </a:pPr>
            <a:r>
              <a:rPr lang="en-US" sz="2050" b="1" dirty="0">
                <a:solidFill>
                  <a:srgbClr val="405449"/>
                </a:solidFill>
                <a:latin typeface="Fraunces Extra Bold" pitchFamily="34" charset="0"/>
                <a:ea typeface="Fraunces Extra Bold" pitchFamily="34" charset="-122"/>
                <a:cs typeface="Fraunces Extra Bold" pitchFamily="34" charset="-120"/>
              </a:rPr>
              <a:t>2. Dynamic Error-Recovery Rule Generation</a:t>
            </a:r>
            <a:endParaRPr lang="en-US" sz="2050" dirty="0"/>
          </a:p>
        </p:txBody>
      </p:sp>
      <p:sp>
        <p:nvSpPr>
          <p:cNvPr id="11" name="Text 8"/>
          <p:cNvSpPr/>
          <p:nvPr/>
        </p:nvSpPr>
        <p:spPr>
          <a:xfrm>
            <a:off x="5369362" y="4925258"/>
            <a:ext cx="3030379" cy="2721293"/>
          </a:xfrm>
          <a:prstGeom prst="rect">
            <a:avLst/>
          </a:prstGeom>
          <a:noFill/>
          <a:ln/>
        </p:spPr>
        <p:txBody>
          <a:bodyPr wrap="square" lIns="0" tIns="0" rIns="0" bIns="0" rtlCol="0" anchor="t"/>
          <a:lstStyle/>
          <a:p>
            <a:pPr marL="0" indent="0">
              <a:lnSpc>
                <a:spcPts val="2650"/>
              </a:lnSpc>
              <a:buNone/>
            </a:pPr>
            <a:r>
              <a:rPr lang="en-US" sz="1650" dirty="0">
                <a:solidFill>
                  <a:srgbClr val="405449"/>
                </a:solidFill>
                <a:latin typeface="Nobile" pitchFamily="34" charset="0"/>
                <a:ea typeface="Nobile" pitchFamily="34" charset="-122"/>
                <a:cs typeface="Nobile" pitchFamily="34" charset="-120"/>
              </a:rPr>
              <a:t>Reinforcement learning techniques allow compilers to adapt to evolving code patterns and dynamically generate error-recovery rules, further improving the robustness of error management.</a:t>
            </a:r>
            <a:endParaRPr lang="en-US" sz="16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74093" y="911304"/>
            <a:ext cx="7968615" cy="1574125"/>
          </a:xfrm>
          <a:prstGeom prst="rect">
            <a:avLst/>
          </a:prstGeom>
          <a:noFill/>
          <a:ln/>
        </p:spPr>
        <p:txBody>
          <a:bodyPr wrap="square" lIns="0" tIns="0" rIns="0" bIns="0" rtlCol="0" anchor="t"/>
          <a:lstStyle/>
          <a:p>
            <a:pPr marL="0" indent="0">
              <a:lnSpc>
                <a:spcPts val="4100"/>
              </a:lnSpc>
              <a:buNone/>
            </a:pPr>
            <a:r>
              <a:rPr lang="en-US" sz="3300" b="1" dirty="0">
                <a:solidFill>
                  <a:srgbClr val="3B4540"/>
                </a:solidFill>
                <a:latin typeface="Fraunces Extra Bold" pitchFamily="34" charset="0"/>
                <a:ea typeface="Fraunces Extra Bold" pitchFamily="34" charset="-122"/>
                <a:cs typeface="Fraunces Extra Bold" pitchFamily="34" charset="-120"/>
              </a:rPr>
              <a:t>Research Plan: A Step-by-Step Approach to Evaluating Predictive Parsing for Compiler Error Handling</a:t>
            </a:r>
            <a:endParaRPr lang="en-US" sz="3300" dirty="0"/>
          </a:p>
        </p:txBody>
      </p:sp>
      <p:sp>
        <p:nvSpPr>
          <p:cNvPr id="4" name="Shape 1"/>
          <p:cNvSpPr/>
          <p:nvPr/>
        </p:nvSpPr>
        <p:spPr>
          <a:xfrm>
            <a:off x="6314480" y="2737247"/>
            <a:ext cx="22860" cy="4580930"/>
          </a:xfrm>
          <a:prstGeom prst="roundRect">
            <a:avLst>
              <a:gd name="adj" fmla="val 661144"/>
            </a:avLst>
          </a:prstGeom>
          <a:solidFill>
            <a:srgbClr val="CED9CE"/>
          </a:solidFill>
          <a:ln/>
        </p:spPr>
      </p:sp>
      <p:sp>
        <p:nvSpPr>
          <p:cNvPr id="5" name="Shape 2"/>
          <p:cNvSpPr/>
          <p:nvPr/>
        </p:nvSpPr>
        <p:spPr>
          <a:xfrm>
            <a:off x="6491942" y="3103483"/>
            <a:ext cx="587693" cy="22860"/>
          </a:xfrm>
          <a:prstGeom prst="roundRect">
            <a:avLst>
              <a:gd name="adj" fmla="val 661144"/>
            </a:avLst>
          </a:prstGeom>
          <a:solidFill>
            <a:srgbClr val="CED9CE"/>
          </a:solidFill>
          <a:ln/>
        </p:spPr>
      </p:sp>
      <p:sp>
        <p:nvSpPr>
          <p:cNvPr id="6" name="Shape 3"/>
          <p:cNvSpPr/>
          <p:nvPr/>
        </p:nvSpPr>
        <p:spPr>
          <a:xfrm>
            <a:off x="6137017" y="2926080"/>
            <a:ext cx="377785" cy="377785"/>
          </a:xfrm>
          <a:prstGeom prst="roundRect">
            <a:avLst>
              <a:gd name="adj" fmla="val 40006"/>
            </a:avLst>
          </a:prstGeom>
          <a:solidFill>
            <a:srgbClr val="E8F3E8"/>
          </a:solidFill>
          <a:ln/>
        </p:spPr>
      </p:sp>
      <p:sp>
        <p:nvSpPr>
          <p:cNvPr id="7" name="Text 4"/>
          <p:cNvSpPr/>
          <p:nvPr/>
        </p:nvSpPr>
        <p:spPr>
          <a:xfrm>
            <a:off x="6262985" y="2988945"/>
            <a:ext cx="125730" cy="251936"/>
          </a:xfrm>
          <a:prstGeom prst="rect">
            <a:avLst/>
          </a:prstGeom>
          <a:noFill/>
          <a:ln/>
        </p:spPr>
        <p:txBody>
          <a:bodyPr wrap="none" lIns="0" tIns="0" rIns="0" bIns="0" rtlCol="0" anchor="t"/>
          <a:lstStyle/>
          <a:p>
            <a:pPr marL="0" indent="0" algn="ctr">
              <a:lnSpc>
                <a:spcPts val="1950"/>
              </a:lnSpc>
              <a:buNone/>
            </a:pPr>
            <a:r>
              <a:rPr lang="en-US" sz="1950" b="1" dirty="0">
                <a:solidFill>
                  <a:srgbClr val="405449"/>
                </a:solidFill>
                <a:latin typeface="Fraunces Extra Bold" pitchFamily="34" charset="0"/>
                <a:ea typeface="Fraunces Extra Bold" pitchFamily="34" charset="-122"/>
                <a:cs typeface="Fraunces Extra Bold" pitchFamily="34" charset="-120"/>
              </a:rPr>
              <a:t>1</a:t>
            </a:r>
            <a:endParaRPr lang="en-US" sz="1950" dirty="0"/>
          </a:p>
        </p:txBody>
      </p:sp>
      <p:sp>
        <p:nvSpPr>
          <p:cNvPr id="8" name="Text 5"/>
          <p:cNvSpPr/>
          <p:nvPr/>
        </p:nvSpPr>
        <p:spPr>
          <a:xfrm>
            <a:off x="7249478" y="2905125"/>
            <a:ext cx="2823091" cy="262295"/>
          </a:xfrm>
          <a:prstGeom prst="rect">
            <a:avLst/>
          </a:prstGeom>
          <a:noFill/>
          <a:ln/>
        </p:spPr>
        <p:txBody>
          <a:bodyPr wrap="none" lIns="0" tIns="0" rIns="0" bIns="0" rtlCol="0" anchor="t"/>
          <a:lstStyle/>
          <a:p>
            <a:pPr marL="0" indent="0" algn="l">
              <a:lnSpc>
                <a:spcPts val="2050"/>
              </a:lnSpc>
              <a:buNone/>
            </a:pPr>
            <a:r>
              <a:rPr lang="en-US" sz="1650" b="1" dirty="0">
                <a:solidFill>
                  <a:srgbClr val="405449"/>
                </a:solidFill>
                <a:latin typeface="Fraunces Extra Bold" pitchFamily="34" charset="0"/>
                <a:ea typeface="Fraunces Extra Bold" pitchFamily="34" charset="-122"/>
                <a:cs typeface="Fraunces Extra Bold" pitchFamily="34" charset="-120"/>
              </a:rPr>
              <a:t>Phase 1: Literature Review</a:t>
            </a:r>
            <a:endParaRPr lang="en-US" sz="1650" dirty="0"/>
          </a:p>
        </p:txBody>
      </p:sp>
      <p:sp>
        <p:nvSpPr>
          <p:cNvPr id="9" name="Text 6"/>
          <p:cNvSpPr/>
          <p:nvPr/>
        </p:nvSpPr>
        <p:spPr>
          <a:xfrm>
            <a:off x="7249478" y="3268147"/>
            <a:ext cx="6793230" cy="805815"/>
          </a:xfrm>
          <a:prstGeom prst="rect">
            <a:avLst/>
          </a:prstGeom>
          <a:noFill/>
          <a:ln/>
        </p:spPr>
        <p:txBody>
          <a:bodyPr wrap="square" lIns="0" tIns="0" rIns="0" bIns="0" rtlCol="0" anchor="t"/>
          <a:lstStyle/>
          <a:p>
            <a:pPr marL="0" indent="0" algn="l">
              <a:lnSpc>
                <a:spcPts val="2100"/>
              </a:lnSpc>
              <a:buNone/>
            </a:pPr>
            <a:r>
              <a:rPr lang="en-US" sz="1300" dirty="0">
                <a:solidFill>
                  <a:srgbClr val="405449"/>
                </a:solidFill>
                <a:latin typeface="Nobile" pitchFamily="34" charset="0"/>
                <a:ea typeface="Nobile" pitchFamily="34" charset="-122"/>
                <a:cs typeface="Nobile" pitchFamily="34" charset="-120"/>
              </a:rPr>
              <a:t>An in-depth exploration of existing literature on error detection, recovery techniques, and predictive parsing in compiler design will lay the foundation for the research project.</a:t>
            </a:r>
            <a:endParaRPr lang="en-US" sz="1300" dirty="0"/>
          </a:p>
        </p:txBody>
      </p:sp>
      <p:sp>
        <p:nvSpPr>
          <p:cNvPr id="10" name="Shape 7"/>
          <p:cNvSpPr/>
          <p:nvPr/>
        </p:nvSpPr>
        <p:spPr>
          <a:xfrm>
            <a:off x="6491942" y="4775954"/>
            <a:ext cx="587693" cy="22860"/>
          </a:xfrm>
          <a:prstGeom prst="roundRect">
            <a:avLst>
              <a:gd name="adj" fmla="val 661144"/>
            </a:avLst>
          </a:prstGeom>
          <a:solidFill>
            <a:srgbClr val="CED9CE"/>
          </a:solidFill>
          <a:ln/>
        </p:spPr>
      </p:sp>
      <p:sp>
        <p:nvSpPr>
          <p:cNvPr id="11" name="Shape 8"/>
          <p:cNvSpPr/>
          <p:nvPr/>
        </p:nvSpPr>
        <p:spPr>
          <a:xfrm>
            <a:off x="6137017" y="4598551"/>
            <a:ext cx="377785" cy="377785"/>
          </a:xfrm>
          <a:prstGeom prst="roundRect">
            <a:avLst>
              <a:gd name="adj" fmla="val 40006"/>
            </a:avLst>
          </a:prstGeom>
          <a:solidFill>
            <a:srgbClr val="E8F3E8"/>
          </a:solidFill>
          <a:ln/>
        </p:spPr>
      </p:sp>
      <p:sp>
        <p:nvSpPr>
          <p:cNvPr id="12" name="Text 9"/>
          <p:cNvSpPr/>
          <p:nvPr/>
        </p:nvSpPr>
        <p:spPr>
          <a:xfrm>
            <a:off x="6243578" y="4661416"/>
            <a:ext cx="164663" cy="251936"/>
          </a:xfrm>
          <a:prstGeom prst="rect">
            <a:avLst/>
          </a:prstGeom>
          <a:noFill/>
          <a:ln/>
        </p:spPr>
        <p:txBody>
          <a:bodyPr wrap="none" lIns="0" tIns="0" rIns="0" bIns="0" rtlCol="0" anchor="t"/>
          <a:lstStyle/>
          <a:p>
            <a:pPr marL="0" indent="0" algn="ctr">
              <a:lnSpc>
                <a:spcPts val="1950"/>
              </a:lnSpc>
              <a:buNone/>
            </a:pPr>
            <a:r>
              <a:rPr lang="en-US" sz="1950" b="1" dirty="0">
                <a:solidFill>
                  <a:srgbClr val="405449"/>
                </a:solidFill>
                <a:latin typeface="Fraunces Extra Bold" pitchFamily="34" charset="0"/>
                <a:ea typeface="Fraunces Extra Bold" pitchFamily="34" charset="-122"/>
                <a:cs typeface="Fraunces Extra Bold" pitchFamily="34" charset="-120"/>
              </a:rPr>
              <a:t>2</a:t>
            </a:r>
            <a:endParaRPr lang="en-US" sz="1950" dirty="0"/>
          </a:p>
        </p:txBody>
      </p:sp>
      <p:sp>
        <p:nvSpPr>
          <p:cNvPr id="13" name="Text 10"/>
          <p:cNvSpPr/>
          <p:nvPr/>
        </p:nvSpPr>
        <p:spPr>
          <a:xfrm>
            <a:off x="7249478" y="4577596"/>
            <a:ext cx="5391507" cy="262295"/>
          </a:xfrm>
          <a:prstGeom prst="rect">
            <a:avLst/>
          </a:prstGeom>
          <a:noFill/>
          <a:ln/>
        </p:spPr>
        <p:txBody>
          <a:bodyPr wrap="none" lIns="0" tIns="0" rIns="0" bIns="0" rtlCol="0" anchor="t"/>
          <a:lstStyle/>
          <a:p>
            <a:pPr marL="0" indent="0" algn="l">
              <a:lnSpc>
                <a:spcPts val="2050"/>
              </a:lnSpc>
              <a:buNone/>
            </a:pPr>
            <a:r>
              <a:rPr lang="en-US" sz="1650" b="1" dirty="0">
                <a:solidFill>
                  <a:srgbClr val="405449"/>
                </a:solidFill>
                <a:latin typeface="Fraunces Extra Bold" pitchFamily="34" charset="0"/>
                <a:ea typeface="Fraunces Extra Bold" pitchFamily="34" charset="-122"/>
                <a:cs typeface="Fraunces Extra Bold" pitchFamily="34" charset="-120"/>
              </a:rPr>
              <a:t>Phase 2: Experimental Design and Implementation</a:t>
            </a:r>
            <a:endParaRPr lang="en-US" sz="1650" dirty="0"/>
          </a:p>
        </p:txBody>
      </p:sp>
      <p:sp>
        <p:nvSpPr>
          <p:cNvPr id="14" name="Text 11"/>
          <p:cNvSpPr/>
          <p:nvPr/>
        </p:nvSpPr>
        <p:spPr>
          <a:xfrm>
            <a:off x="7249478" y="4940618"/>
            <a:ext cx="6793230" cy="537210"/>
          </a:xfrm>
          <a:prstGeom prst="rect">
            <a:avLst/>
          </a:prstGeom>
          <a:noFill/>
          <a:ln/>
        </p:spPr>
        <p:txBody>
          <a:bodyPr wrap="square" lIns="0" tIns="0" rIns="0" bIns="0" rtlCol="0" anchor="t"/>
          <a:lstStyle/>
          <a:p>
            <a:pPr marL="0" indent="0" algn="l">
              <a:lnSpc>
                <a:spcPts val="2100"/>
              </a:lnSpc>
              <a:buNone/>
            </a:pPr>
            <a:r>
              <a:rPr lang="en-US" sz="1300" dirty="0">
                <a:solidFill>
                  <a:srgbClr val="405449"/>
                </a:solidFill>
                <a:latin typeface="Nobile" pitchFamily="34" charset="0"/>
                <a:ea typeface="Nobile" pitchFamily="34" charset="-122"/>
                <a:cs typeface="Nobile" pitchFamily="34" charset="-120"/>
              </a:rPr>
              <a:t>The development and testing of a prototype compiler system incorporating predictive parsing algorithms will allow for rigorous evaluation of the technique.</a:t>
            </a:r>
            <a:endParaRPr lang="en-US" sz="1300" dirty="0"/>
          </a:p>
        </p:txBody>
      </p:sp>
      <p:sp>
        <p:nvSpPr>
          <p:cNvPr id="15" name="Shape 12"/>
          <p:cNvSpPr/>
          <p:nvPr/>
        </p:nvSpPr>
        <p:spPr>
          <a:xfrm>
            <a:off x="6491942" y="6179820"/>
            <a:ext cx="587693" cy="22860"/>
          </a:xfrm>
          <a:prstGeom prst="roundRect">
            <a:avLst>
              <a:gd name="adj" fmla="val 661144"/>
            </a:avLst>
          </a:prstGeom>
          <a:solidFill>
            <a:srgbClr val="CED9CE"/>
          </a:solidFill>
          <a:ln/>
        </p:spPr>
      </p:sp>
      <p:sp>
        <p:nvSpPr>
          <p:cNvPr id="16" name="Shape 13"/>
          <p:cNvSpPr/>
          <p:nvPr/>
        </p:nvSpPr>
        <p:spPr>
          <a:xfrm>
            <a:off x="6137017" y="6002417"/>
            <a:ext cx="377785" cy="377785"/>
          </a:xfrm>
          <a:prstGeom prst="roundRect">
            <a:avLst>
              <a:gd name="adj" fmla="val 40006"/>
            </a:avLst>
          </a:prstGeom>
          <a:solidFill>
            <a:srgbClr val="E8F3E8"/>
          </a:solidFill>
          <a:ln/>
        </p:spPr>
      </p:sp>
      <p:sp>
        <p:nvSpPr>
          <p:cNvPr id="17" name="Text 14"/>
          <p:cNvSpPr/>
          <p:nvPr/>
        </p:nvSpPr>
        <p:spPr>
          <a:xfrm>
            <a:off x="6249769" y="6065282"/>
            <a:ext cx="152162" cy="251936"/>
          </a:xfrm>
          <a:prstGeom prst="rect">
            <a:avLst/>
          </a:prstGeom>
          <a:noFill/>
          <a:ln/>
        </p:spPr>
        <p:txBody>
          <a:bodyPr wrap="none" lIns="0" tIns="0" rIns="0" bIns="0" rtlCol="0" anchor="t"/>
          <a:lstStyle/>
          <a:p>
            <a:pPr marL="0" indent="0" algn="ctr">
              <a:lnSpc>
                <a:spcPts val="1950"/>
              </a:lnSpc>
              <a:buNone/>
            </a:pPr>
            <a:r>
              <a:rPr lang="en-US" sz="1950" b="1" dirty="0">
                <a:solidFill>
                  <a:srgbClr val="405449"/>
                </a:solidFill>
                <a:latin typeface="Fraunces Extra Bold" pitchFamily="34" charset="0"/>
                <a:ea typeface="Fraunces Extra Bold" pitchFamily="34" charset="-122"/>
                <a:cs typeface="Fraunces Extra Bold" pitchFamily="34" charset="-120"/>
              </a:rPr>
              <a:t>3</a:t>
            </a:r>
            <a:endParaRPr lang="en-US" sz="1950" dirty="0"/>
          </a:p>
        </p:txBody>
      </p:sp>
      <p:sp>
        <p:nvSpPr>
          <p:cNvPr id="18" name="Text 15"/>
          <p:cNvSpPr/>
          <p:nvPr/>
        </p:nvSpPr>
        <p:spPr>
          <a:xfrm>
            <a:off x="7249478" y="5981462"/>
            <a:ext cx="4434721" cy="262295"/>
          </a:xfrm>
          <a:prstGeom prst="rect">
            <a:avLst/>
          </a:prstGeom>
          <a:noFill/>
          <a:ln/>
        </p:spPr>
        <p:txBody>
          <a:bodyPr wrap="none" lIns="0" tIns="0" rIns="0" bIns="0" rtlCol="0" anchor="t"/>
          <a:lstStyle/>
          <a:p>
            <a:pPr marL="0" indent="0" algn="l">
              <a:lnSpc>
                <a:spcPts val="2050"/>
              </a:lnSpc>
              <a:buNone/>
            </a:pPr>
            <a:r>
              <a:rPr lang="en-US" sz="1650" b="1" dirty="0">
                <a:solidFill>
                  <a:srgbClr val="405449"/>
                </a:solidFill>
                <a:latin typeface="Fraunces Extra Bold" pitchFamily="34" charset="0"/>
                <a:ea typeface="Fraunces Extra Bold" pitchFamily="34" charset="-122"/>
                <a:cs typeface="Fraunces Extra Bold" pitchFamily="34" charset="-120"/>
              </a:rPr>
              <a:t>Phase 3: Data Analysis and Interpretation</a:t>
            </a:r>
            <a:endParaRPr lang="en-US" sz="1650" dirty="0"/>
          </a:p>
        </p:txBody>
      </p:sp>
      <p:sp>
        <p:nvSpPr>
          <p:cNvPr id="19" name="Text 16"/>
          <p:cNvSpPr/>
          <p:nvPr/>
        </p:nvSpPr>
        <p:spPr>
          <a:xfrm>
            <a:off x="7249478" y="6344483"/>
            <a:ext cx="6793230" cy="805815"/>
          </a:xfrm>
          <a:prstGeom prst="rect">
            <a:avLst/>
          </a:prstGeom>
          <a:noFill/>
          <a:ln/>
        </p:spPr>
        <p:txBody>
          <a:bodyPr wrap="square" lIns="0" tIns="0" rIns="0" bIns="0" rtlCol="0" anchor="t"/>
          <a:lstStyle/>
          <a:p>
            <a:pPr marL="0" indent="0" algn="l">
              <a:lnSpc>
                <a:spcPts val="2100"/>
              </a:lnSpc>
              <a:buNone/>
            </a:pPr>
            <a:r>
              <a:rPr lang="en-US" sz="1300" dirty="0">
                <a:solidFill>
                  <a:srgbClr val="405449"/>
                </a:solidFill>
                <a:latin typeface="Nobile" pitchFamily="34" charset="0"/>
                <a:ea typeface="Nobile" pitchFamily="34" charset="-122"/>
                <a:cs typeface="Nobile" pitchFamily="34" charset="-120"/>
              </a:rPr>
              <a:t>Analysis of experimental data will reveal the effectiveness of predictive parsing in error detection and recovery, leading to insights and recommendations for future research and applications.</a:t>
            </a:r>
            <a:endParaRPr lang="en-US" sz="13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Methodology: A Comprehensive Approach to Evaluating Compiler Performance</a:t>
            </a:r>
            <a:endParaRPr lang="en-US" sz="4450" dirty="0"/>
          </a:p>
        </p:txBody>
      </p:sp>
      <p:sp>
        <p:nvSpPr>
          <p:cNvPr id="3" name="Text 1"/>
          <p:cNvSpPr/>
          <p:nvPr/>
        </p:nvSpPr>
        <p:spPr>
          <a:xfrm>
            <a:off x="793790" y="3988594"/>
            <a:ext cx="4958001"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Data Collection and Preprocessing</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A diverse dataset of source code examples, encompassing a variety of syntax errors and edge cases, will be compiled and analyzed to ensure the robustness of the compiler's error-handling capabilities.</a:t>
            </a:r>
            <a:endParaRPr lang="en-US" sz="1750" dirty="0"/>
          </a:p>
        </p:txBody>
      </p:sp>
      <p:sp>
        <p:nvSpPr>
          <p:cNvPr id="5" name="Text 3"/>
          <p:cNvSpPr/>
          <p:nvPr/>
        </p:nvSpPr>
        <p:spPr>
          <a:xfrm>
            <a:off x="7599521" y="3988594"/>
            <a:ext cx="4561403" cy="354330"/>
          </a:xfrm>
          <a:prstGeom prst="rect">
            <a:avLst/>
          </a:prstGeom>
          <a:noFill/>
          <a:ln/>
        </p:spPr>
        <p:txBody>
          <a:bodyPr wrap="none" lIns="0" tIns="0" rIns="0" bIns="0" rtlCol="0" anchor="t"/>
          <a:lstStyle/>
          <a:p>
            <a:pPr marL="0" indent="0">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Implementation and Evaluation</a:t>
            </a:r>
            <a:endParaRPr lang="en-US" sz="2200" dirty="0"/>
          </a:p>
        </p:txBody>
      </p:sp>
      <p:sp>
        <p:nvSpPr>
          <p:cNvPr id="6" name="Text 4"/>
          <p:cNvSpPr/>
          <p:nvPr/>
        </p:nvSpPr>
        <p:spPr>
          <a:xfrm>
            <a:off x="7599521"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The predictive parsing algorithm will be implemented and tested against the dataset, with metrics such as accuracy, recovery success rate, and processing speed being carefully measured and analyzed.</a:t>
            </a:r>
            <a:endParaRPr lang="en-US" sz="17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733431"/>
            <a:ext cx="12086868"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Expected Outcomes and Future Directions</a:t>
            </a:r>
            <a:endParaRPr lang="en-US" sz="4450" dirty="0"/>
          </a:p>
        </p:txBody>
      </p:sp>
      <p:pic>
        <p:nvPicPr>
          <p:cNvPr id="3" name="Image 0" descr="preencoded.png"/>
          <p:cNvPicPr>
            <a:picLocks noChangeAspect="1"/>
          </p:cNvPicPr>
          <p:nvPr/>
        </p:nvPicPr>
        <p:blipFill>
          <a:blip r:embed="rId3"/>
          <a:stretch>
            <a:fillRect/>
          </a:stretch>
        </p:blipFill>
        <p:spPr>
          <a:xfrm>
            <a:off x="2978348" y="2895838"/>
            <a:ext cx="2152055" cy="1162288"/>
          </a:xfrm>
          <a:prstGeom prst="rect">
            <a:avLst/>
          </a:prstGeom>
        </p:spPr>
      </p:pic>
      <p:sp>
        <p:nvSpPr>
          <p:cNvPr id="4" name="Text 1"/>
          <p:cNvSpPr/>
          <p:nvPr/>
        </p:nvSpPr>
        <p:spPr>
          <a:xfrm>
            <a:off x="3983593" y="3390424"/>
            <a:ext cx="141446"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1</a:t>
            </a:r>
            <a:endParaRPr lang="en-US" sz="2200" dirty="0"/>
          </a:p>
        </p:txBody>
      </p:sp>
      <p:sp>
        <p:nvSpPr>
          <p:cNvPr id="5" name="Text 2"/>
          <p:cNvSpPr/>
          <p:nvPr/>
        </p:nvSpPr>
        <p:spPr>
          <a:xfrm>
            <a:off x="5357217" y="3299817"/>
            <a:ext cx="6081474"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Improved Software Quality and Reliability</a:t>
            </a:r>
            <a:endParaRPr lang="en-US" sz="2200" dirty="0"/>
          </a:p>
        </p:txBody>
      </p:sp>
      <p:sp>
        <p:nvSpPr>
          <p:cNvPr id="6" name="Shape 3"/>
          <p:cNvSpPr/>
          <p:nvPr/>
        </p:nvSpPr>
        <p:spPr>
          <a:xfrm>
            <a:off x="5187077" y="4071223"/>
            <a:ext cx="8592860" cy="15240"/>
          </a:xfrm>
          <a:prstGeom prst="roundRect">
            <a:avLst>
              <a:gd name="adj" fmla="val 1339536"/>
            </a:avLst>
          </a:prstGeom>
          <a:solidFill>
            <a:srgbClr val="CED9CE"/>
          </a:solidFill>
          <a:ln/>
        </p:spPr>
      </p:sp>
      <p:pic>
        <p:nvPicPr>
          <p:cNvPr id="7" name="Image 1" descr="preencoded.png"/>
          <p:cNvPicPr>
            <a:picLocks noChangeAspect="1"/>
          </p:cNvPicPr>
          <p:nvPr/>
        </p:nvPicPr>
        <p:blipFill>
          <a:blip r:embed="rId4"/>
          <a:stretch>
            <a:fillRect/>
          </a:stretch>
        </p:blipFill>
        <p:spPr>
          <a:xfrm>
            <a:off x="1902381" y="4114800"/>
            <a:ext cx="4304109" cy="1162288"/>
          </a:xfrm>
          <a:prstGeom prst="rect">
            <a:avLst/>
          </a:prstGeom>
        </p:spPr>
      </p:pic>
      <p:sp>
        <p:nvSpPr>
          <p:cNvPr id="8" name="Text 4"/>
          <p:cNvSpPr/>
          <p:nvPr/>
        </p:nvSpPr>
        <p:spPr>
          <a:xfrm>
            <a:off x="3961686" y="4469130"/>
            <a:ext cx="185261"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2</a:t>
            </a:r>
            <a:endParaRPr lang="en-US" sz="2200" dirty="0"/>
          </a:p>
        </p:txBody>
      </p:sp>
      <p:sp>
        <p:nvSpPr>
          <p:cNvPr id="9" name="Text 5"/>
          <p:cNvSpPr/>
          <p:nvPr/>
        </p:nvSpPr>
        <p:spPr>
          <a:xfrm>
            <a:off x="6433304" y="4518779"/>
            <a:ext cx="696027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Enhanced Developer Productivity and Efficiency</a:t>
            </a:r>
            <a:endParaRPr lang="en-US" sz="2200" dirty="0"/>
          </a:p>
        </p:txBody>
      </p:sp>
      <p:sp>
        <p:nvSpPr>
          <p:cNvPr id="10" name="Shape 6"/>
          <p:cNvSpPr/>
          <p:nvPr/>
        </p:nvSpPr>
        <p:spPr>
          <a:xfrm>
            <a:off x="6263164" y="5290185"/>
            <a:ext cx="7516773" cy="15240"/>
          </a:xfrm>
          <a:prstGeom prst="roundRect">
            <a:avLst>
              <a:gd name="adj" fmla="val 1339536"/>
            </a:avLst>
          </a:prstGeom>
          <a:solidFill>
            <a:srgbClr val="CED9CE"/>
          </a:solidFill>
          <a:ln/>
        </p:spPr>
      </p:sp>
      <p:pic>
        <p:nvPicPr>
          <p:cNvPr id="11" name="Image 2" descr="preencoded.png"/>
          <p:cNvPicPr>
            <a:picLocks noChangeAspect="1"/>
          </p:cNvPicPr>
          <p:nvPr/>
        </p:nvPicPr>
        <p:blipFill>
          <a:blip r:embed="rId5"/>
          <a:stretch>
            <a:fillRect/>
          </a:stretch>
        </p:blipFill>
        <p:spPr>
          <a:xfrm>
            <a:off x="826294" y="5333762"/>
            <a:ext cx="6456164" cy="1162288"/>
          </a:xfrm>
          <a:prstGeom prst="rect">
            <a:avLst/>
          </a:prstGeom>
        </p:spPr>
      </p:pic>
      <p:sp>
        <p:nvSpPr>
          <p:cNvPr id="12" name="Text 7"/>
          <p:cNvSpPr/>
          <p:nvPr/>
        </p:nvSpPr>
        <p:spPr>
          <a:xfrm>
            <a:off x="3968710" y="5688092"/>
            <a:ext cx="171212" cy="453509"/>
          </a:xfrm>
          <a:prstGeom prst="rect">
            <a:avLst/>
          </a:prstGeom>
          <a:noFill/>
          <a:ln/>
        </p:spPr>
        <p:txBody>
          <a:bodyPr wrap="none" lIns="0" tIns="0" rIns="0" bIns="0" rtlCol="0" anchor="t"/>
          <a:lstStyle/>
          <a:p>
            <a:pPr marL="0" indent="0" algn="ctr">
              <a:lnSpc>
                <a:spcPts val="3550"/>
              </a:lnSpc>
              <a:buNone/>
            </a:pPr>
            <a:r>
              <a:rPr lang="en-US" sz="2200" b="1" dirty="0">
                <a:solidFill>
                  <a:srgbClr val="405449"/>
                </a:solidFill>
                <a:latin typeface="Fraunces Extra Bold" pitchFamily="34" charset="0"/>
                <a:ea typeface="Fraunces Extra Bold" pitchFamily="34" charset="-122"/>
                <a:cs typeface="Fraunces Extra Bold" pitchFamily="34" charset="-120"/>
              </a:rPr>
              <a:t>3</a:t>
            </a:r>
            <a:endParaRPr lang="en-US" sz="2200" dirty="0"/>
          </a:p>
        </p:txBody>
      </p:sp>
      <p:sp>
        <p:nvSpPr>
          <p:cNvPr id="13" name="Text 8"/>
          <p:cNvSpPr/>
          <p:nvPr/>
        </p:nvSpPr>
        <p:spPr>
          <a:xfrm>
            <a:off x="7509272" y="5560576"/>
            <a:ext cx="6100524" cy="708660"/>
          </a:xfrm>
          <a:prstGeom prst="rect">
            <a:avLst/>
          </a:prstGeom>
          <a:noFill/>
          <a:ln/>
        </p:spPr>
        <p:txBody>
          <a:bodyPr wrap="squar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Increased User Confidence and Satisfaction</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79715" y="571024"/>
            <a:ext cx="7984569" cy="1552694"/>
          </a:xfrm>
          <a:prstGeom prst="rect">
            <a:avLst/>
          </a:prstGeom>
          <a:noFill/>
          <a:ln/>
        </p:spPr>
        <p:txBody>
          <a:bodyPr wrap="square" lIns="0" tIns="0" rIns="0" bIns="0" rtlCol="0" anchor="t"/>
          <a:lstStyle/>
          <a:p>
            <a:pPr marL="0" indent="0">
              <a:lnSpc>
                <a:spcPts val="4050"/>
              </a:lnSpc>
              <a:buNone/>
            </a:pPr>
            <a:r>
              <a:rPr lang="en-US" sz="3250" b="1" dirty="0">
                <a:solidFill>
                  <a:srgbClr val="3B4540"/>
                </a:solidFill>
                <a:latin typeface="Fraunces Extra Bold" pitchFamily="34" charset="0"/>
                <a:ea typeface="Fraunces Extra Bold" pitchFamily="34" charset="-122"/>
                <a:cs typeface="Fraunces Extra Bold" pitchFamily="34" charset="-120"/>
              </a:rPr>
              <a:t>Conclusion: Advancing Compiler Design for a More Robust Software Development Ecosystem</a:t>
            </a:r>
            <a:endParaRPr lang="en-US" sz="3250" dirty="0"/>
          </a:p>
        </p:txBody>
      </p:sp>
      <p:pic>
        <p:nvPicPr>
          <p:cNvPr id="4" name="Image 1" descr="preencoded.png"/>
          <p:cNvPicPr>
            <a:picLocks noChangeAspect="1"/>
          </p:cNvPicPr>
          <p:nvPr/>
        </p:nvPicPr>
        <p:blipFill>
          <a:blip r:embed="rId4"/>
          <a:stretch>
            <a:fillRect/>
          </a:stretch>
        </p:blipFill>
        <p:spPr>
          <a:xfrm>
            <a:off x="579715" y="2372082"/>
            <a:ext cx="414099" cy="414099"/>
          </a:xfrm>
          <a:prstGeom prst="rect">
            <a:avLst/>
          </a:prstGeom>
        </p:spPr>
      </p:pic>
      <p:sp>
        <p:nvSpPr>
          <p:cNvPr id="5" name="Text 1"/>
          <p:cNvSpPr/>
          <p:nvPr/>
        </p:nvSpPr>
        <p:spPr>
          <a:xfrm>
            <a:off x="579715" y="2951798"/>
            <a:ext cx="3868103" cy="517446"/>
          </a:xfrm>
          <a:prstGeom prst="rect">
            <a:avLst/>
          </a:prstGeom>
          <a:noFill/>
          <a:ln/>
        </p:spPr>
        <p:txBody>
          <a:bodyPr wrap="square" lIns="0" tIns="0" rIns="0" bIns="0" rtlCol="0" anchor="t"/>
          <a:lstStyle/>
          <a:p>
            <a:pPr marL="0" indent="0" algn="l">
              <a:lnSpc>
                <a:spcPts val="2000"/>
              </a:lnSpc>
              <a:buNone/>
            </a:pPr>
            <a:r>
              <a:rPr lang="en-US" sz="1600" b="1" dirty="0">
                <a:solidFill>
                  <a:srgbClr val="405449"/>
                </a:solidFill>
                <a:latin typeface="Fraunces Extra Bold" pitchFamily="34" charset="0"/>
                <a:ea typeface="Fraunces Extra Bold" pitchFamily="34" charset="-122"/>
                <a:cs typeface="Fraunces Extra Bold" pitchFamily="34" charset="-120"/>
              </a:rPr>
              <a:t>Enhanced Error Detection and Recovery</a:t>
            </a:r>
            <a:endParaRPr lang="en-US" sz="1600" dirty="0"/>
          </a:p>
        </p:txBody>
      </p:sp>
      <p:sp>
        <p:nvSpPr>
          <p:cNvPr id="6" name="Text 2"/>
          <p:cNvSpPr/>
          <p:nvPr/>
        </p:nvSpPr>
        <p:spPr>
          <a:xfrm>
            <a:off x="579715" y="3568541"/>
            <a:ext cx="3868103" cy="1059656"/>
          </a:xfrm>
          <a:prstGeom prst="rect">
            <a:avLst/>
          </a:prstGeom>
          <a:noFill/>
          <a:ln/>
        </p:spPr>
        <p:txBody>
          <a:bodyPr wrap="square" lIns="0" tIns="0" rIns="0" bIns="0" rtlCol="0" anchor="t"/>
          <a:lstStyle/>
          <a:p>
            <a:pPr marL="0" indent="0" algn="l">
              <a:lnSpc>
                <a:spcPts val="2050"/>
              </a:lnSpc>
              <a:buNone/>
            </a:pPr>
            <a:r>
              <a:rPr lang="en-US" sz="1300" dirty="0">
                <a:solidFill>
                  <a:srgbClr val="405449"/>
                </a:solidFill>
                <a:latin typeface="Nobile" pitchFamily="34" charset="0"/>
                <a:ea typeface="Nobile" pitchFamily="34" charset="-122"/>
                <a:cs typeface="Nobile" pitchFamily="34" charset="-120"/>
              </a:rPr>
              <a:t>The proposed approach leverages predictive parsing to improve error detection accuracy, efficiency, and usability, leading to more robust and reliable compilers.</a:t>
            </a:r>
            <a:endParaRPr lang="en-US" sz="1300" dirty="0"/>
          </a:p>
        </p:txBody>
      </p:sp>
      <p:pic>
        <p:nvPicPr>
          <p:cNvPr id="7" name="Image 2" descr="preencoded.png"/>
          <p:cNvPicPr>
            <a:picLocks noChangeAspect="1"/>
          </p:cNvPicPr>
          <p:nvPr/>
        </p:nvPicPr>
        <p:blipFill>
          <a:blip r:embed="rId5"/>
          <a:stretch>
            <a:fillRect/>
          </a:stretch>
        </p:blipFill>
        <p:spPr>
          <a:xfrm>
            <a:off x="4696182" y="2372082"/>
            <a:ext cx="414099" cy="414099"/>
          </a:xfrm>
          <a:prstGeom prst="rect">
            <a:avLst/>
          </a:prstGeom>
        </p:spPr>
      </p:pic>
      <p:sp>
        <p:nvSpPr>
          <p:cNvPr id="8" name="Text 3"/>
          <p:cNvSpPr/>
          <p:nvPr/>
        </p:nvSpPr>
        <p:spPr>
          <a:xfrm>
            <a:off x="4696182" y="2951798"/>
            <a:ext cx="2859643" cy="258723"/>
          </a:xfrm>
          <a:prstGeom prst="rect">
            <a:avLst/>
          </a:prstGeom>
          <a:noFill/>
          <a:ln/>
        </p:spPr>
        <p:txBody>
          <a:bodyPr wrap="none" lIns="0" tIns="0" rIns="0" bIns="0" rtlCol="0" anchor="t"/>
          <a:lstStyle/>
          <a:p>
            <a:pPr marL="0" indent="0" algn="l">
              <a:lnSpc>
                <a:spcPts val="2000"/>
              </a:lnSpc>
              <a:buNone/>
            </a:pPr>
            <a:r>
              <a:rPr lang="en-US" sz="1600" b="1" dirty="0">
                <a:solidFill>
                  <a:srgbClr val="405449"/>
                </a:solidFill>
                <a:latin typeface="Fraunces Extra Bold" pitchFamily="34" charset="0"/>
                <a:ea typeface="Fraunces Extra Bold" pitchFamily="34" charset="-122"/>
                <a:cs typeface="Fraunces Extra Bold" pitchFamily="34" charset="-120"/>
              </a:rPr>
              <a:t>Improved Software Quality</a:t>
            </a:r>
            <a:endParaRPr lang="en-US" sz="1600" dirty="0"/>
          </a:p>
        </p:txBody>
      </p:sp>
      <p:sp>
        <p:nvSpPr>
          <p:cNvPr id="9" name="Text 4"/>
          <p:cNvSpPr/>
          <p:nvPr/>
        </p:nvSpPr>
        <p:spPr>
          <a:xfrm>
            <a:off x="4696182" y="3309818"/>
            <a:ext cx="3868103" cy="1324570"/>
          </a:xfrm>
          <a:prstGeom prst="rect">
            <a:avLst/>
          </a:prstGeom>
          <a:noFill/>
          <a:ln/>
        </p:spPr>
        <p:txBody>
          <a:bodyPr wrap="square" lIns="0" tIns="0" rIns="0" bIns="0" rtlCol="0" anchor="t"/>
          <a:lstStyle/>
          <a:p>
            <a:pPr marL="0" indent="0" algn="l">
              <a:lnSpc>
                <a:spcPts val="2050"/>
              </a:lnSpc>
              <a:buNone/>
            </a:pPr>
            <a:r>
              <a:rPr lang="en-US" sz="1300" dirty="0">
                <a:solidFill>
                  <a:srgbClr val="405449"/>
                </a:solidFill>
                <a:latin typeface="Nobile" pitchFamily="34" charset="0"/>
                <a:ea typeface="Nobile" pitchFamily="34" charset="-122"/>
                <a:cs typeface="Nobile" pitchFamily="34" charset="-120"/>
              </a:rPr>
              <a:t>By automating error identification and recovery, the system helps developers produce high-quality, error-free code, fostering a more efficient and reliable software development ecosystem.</a:t>
            </a:r>
            <a:endParaRPr lang="en-US" sz="1300" dirty="0"/>
          </a:p>
        </p:txBody>
      </p:sp>
      <p:pic>
        <p:nvPicPr>
          <p:cNvPr id="10" name="Image 3" descr="preencoded.png"/>
          <p:cNvPicPr>
            <a:picLocks noChangeAspect="1"/>
          </p:cNvPicPr>
          <p:nvPr/>
        </p:nvPicPr>
        <p:blipFill>
          <a:blip r:embed="rId6"/>
          <a:stretch>
            <a:fillRect/>
          </a:stretch>
        </p:blipFill>
        <p:spPr>
          <a:xfrm>
            <a:off x="579715" y="5131237"/>
            <a:ext cx="414099" cy="414099"/>
          </a:xfrm>
          <a:prstGeom prst="rect">
            <a:avLst/>
          </a:prstGeom>
        </p:spPr>
      </p:pic>
      <p:sp>
        <p:nvSpPr>
          <p:cNvPr id="11" name="Text 5"/>
          <p:cNvSpPr/>
          <p:nvPr/>
        </p:nvSpPr>
        <p:spPr>
          <a:xfrm>
            <a:off x="579715" y="5710952"/>
            <a:ext cx="2894171" cy="258723"/>
          </a:xfrm>
          <a:prstGeom prst="rect">
            <a:avLst/>
          </a:prstGeom>
          <a:noFill/>
          <a:ln/>
        </p:spPr>
        <p:txBody>
          <a:bodyPr wrap="none" lIns="0" tIns="0" rIns="0" bIns="0" rtlCol="0" anchor="t"/>
          <a:lstStyle/>
          <a:p>
            <a:pPr marL="0" indent="0" algn="l">
              <a:lnSpc>
                <a:spcPts val="2000"/>
              </a:lnSpc>
              <a:buNone/>
            </a:pPr>
            <a:r>
              <a:rPr lang="en-US" sz="1600" b="1" dirty="0">
                <a:solidFill>
                  <a:srgbClr val="405449"/>
                </a:solidFill>
                <a:latin typeface="Fraunces Extra Bold" pitchFamily="34" charset="0"/>
                <a:ea typeface="Fraunces Extra Bold" pitchFamily="34" charset="-122"/>
                <a:cs typeface="Fraunces Extra Bold" pitchFamily="34" charset="-120"/>
              </a:rPr>
              <a:t>Future Research Directions</a:t>
            </a:r>
            <a:endParaRPr lang="en-US" sz="1600" dirty="0"/>
          </a:p>
        </p:txBody>
      </p:sp>
      <p:sp>
        <p:nvSpPr>
          <p:cNvPr id="12" name="Text 6"/>
          <p:cNvSpPr/>
          <p:nvPr/>
        </p:nvSpPr>
        <p:spPr>
          <a:xfrm>
            <a:off x="579715" y="6068973"/>
            <a:ext cx="3868103" cy="1589484"/>
          </a:xfrm>
          <a:prstGeom prst="rect">
            <a:avLst/>
          </a:prstGeom>
          <a:noFill/>
          <a:ln/>
        </p:spPr>
        <p:txBody>
          <a:bodyPr wrap="square" lIns="0" tIns="0" rIns="0" bIns="0" rtlCol="0" anchor="t"/>
          <a:lstStyle/>
          <a:p>
            <a:pPr marL="0" indent="0" algn="l">
              <a:lnSpc>
                <a:spcPts val="2050"/>
              </a:lnSpc>
              <a:buNone/>
            </a:pPr>
            <a:r>
              <a:rPr lang="en-US" sz="1300" dirty="0">
                <a:solidFill>
                  <a:srgbClr val="405449"/>
                </a:solidFill>
                <a:latin typeface="Nobile" pitchFamily="34" charset="0"/>
                <a:ea typeface="Nobile" pitchFamily="34" charset="-122"/>
                <a:cs typeface="Nobile" pitchFamily="34" charset="-120"/>
              </a:rPr>
              <a:t>Further research exploring the integration of machine learning techniques to enhance the adaptability and scalability of error recovery mechanisms holds significant potential for future advancements in compiler design and error management.</a:t>
            </a:r>
            <a:endParaRPr lang="en-US" sz="1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626</Words>
  <Application>Microsoft Office PowerPoint</Application>
  <PresentationFormat>Custom</PresentationFormat>
  <Paragraphs>61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Nobile</vt:lpstr>
      <vt:lpstr>Arial</vt:lpstr>
      <vt:lpstr>Fraunces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2</cp:revision>
  <dcterms:created xsi:type="dcterms:W3CDTF">2025-01-03T12:58:35Z</dcterms:created>
  <dcterms:modified xsi:type="dcterms:W3CDTF">2025-01-04T01:07:21Z</dcterms:modified>
</cp:coreProperties>
</file>