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2" y="0"/>
            <a:ext cx="12192003" cy="5030078"/>
          </a:xfrm>
          <a:prstGeom prst="rect">
            <a:avLst/>
          </a:prstGeom>
        </p:spPr>
      </p:pic>
      <p:grpSp>
        <p:nvGrpSpPr>
          <p:cNvPr id="27" name="Group 26"/>
          <p:cNvGrpSpPr/>
          <p:nvPr/>
        </p:nvGrpSpPr>
        <p:grpSpPr>
          <a:xfrm>
            <a:off x="661569" y="5451819"/>
            <a:ext cx="414064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2" name="Title 1"/>
          <p:cNvSpPr>
            <a:spLocks noGrp="1"/>
          </p:cNvSpPr>
          <p:nvPr>
            <p:ph type="ctrTitle" hasCustomPrompt="1"/>
          </p:nvPr>
        </p:nvSpPr>
        <p:spPr>
          <a:xfrm>
            <a:off x="661570" y="320635"/>
            <a:ext cx="9076197"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61568" y="2924299"/>
            <a:ext cx="9086152"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42917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2" y="6259484"/>
            <a:ext cx="12192003"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75E91BB-93C8-41D2-8366-2BFFAA11261F}" type="slidenum">
              <a:rPr lang="en-IN" smtClean="0"/>
              <a:t>‹#›</a:t>
            </a:fld>
            <a:endParaRPr lang="en-IN"/>
          </a:p>
        </p:txBody>
      </p:sp>
      <p:sp>
        <p:nvSpPr>
          <p:cNvPr id="3" name="SmartArt Placeholder 2"/>
          <p:cNvSpPr>
            <a:spLocks noGrp="1"/>
          </p:cNvSpPr>
          <p:nvPr>
            <p:ph type="dgm" sz="quarter" idx="13"/>
          </p:nvPr>
        </p:nvSpPr>
        <p:spPr>
          <a:xfrm>
            <a:off x="177801" y="125414"/>
            <a:ext cx="11800417" cy="6008687"/>
          </a:xfrm>
        </p:spPr>
        <p:txBody>
          <a:bodyPr/>
          <a:lstStyle/>
          <a:p>
            <a:r>
              <a:rPr lang="en-US"/>
              <a:t>Click icon to add SmartArt graphic</a:t>
            </a:r>
          </a:p>
        </p:txBody>
      </p:sp>
    </p:spTree>
    <p:extLst>
      <p:ext uri="{BB962C8B-B14F-4D97-AF65-F5344CB8AC3E}">
        <p14:creationId xmlns:p14="http://schemas.microsoft.com/office/powerpoint/2010/main" val="3538422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2"/>
            <a:ext cx="12192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D75E91BB-93C8-41D2-8366-2BFFAA11261F}" type="slidenum">
              <a:rPr lang="en-IN" smtClean="0"/>
              <a:t>‹#›</a:t>
            </a:fld>
            <a:endParaRPr lang="en-IN"/>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687" y="6367323"/>
            <a:ext cx="1680284" cy="394766"/>
          </a:xfrm>
          <a:prstGeom prst="rect">
            <a:avLst/>
          </a:prstGeom>
        </p:spPr>
      </p:pic>
      <p:sp>
        <p:nvSpPr>
          <p:cNvPr id="7" name="Title 1"/>
          <p:cNvSpPr>
            <a:spLocks noGrp="1"/>
          </p:cNvSpPr>
          <p:nvPr>
            <p:ph type="title"/>
          </p:nvPr>
        </p:nvSpPr>
        <p:spPr>
          <a:xfrm>
            <a:off x="506680" y="-4950"/>
            <a:ext cx="1117864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506680" y="1097281"/>
            <a:ext cx="1117864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5201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12192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p:nvSpPr>
        <p:spPr>
          <a:xfrm>
            <a:off x="0" y="0"/>
            <a:ext cx="12192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75E91BB-93C8-41D2-8366-2BFFAA11261F}" type="slidenum">
              <a:rPr lang="en-IN" smtClean="0"/>
              <a:t>‹#›</a:t>
            </a:fld>
            <a:endParaRPr lang="en-IN"/>
          </a:p>
        </p:txBody>
      </p:sp>
      <p:grpSp>
        <p:nvGrpSpPr>
          <p:cNvPr id="3" name="Group 2"/>
          <p:cNvGrpSpPr/>
          <p:nvPr/>
        </p:nvGrpSpPr>
        <p:grpSpPr>
          <a:xfrm>
            <a:off x="9685945" y="365741"/>
            <a:ext cx="2071076"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4216643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75E91BB-93C8-41D2-8366-2BFFAA11261F}" type="slidenum">
              <a:rPr lang="en-IN" smtClean="0"/>
              <a:t>‹#›</a:t>
            </a:fld>
            <a:endParaRPr lang="en-IN"/>
          </a:p>
        </p:txBody>
      </p:sp>
    </p:spTree>
    <p:extLst>
      <p:ext uri="{BB962C8B-B14F-4D97-AF65-F5344CB8AC3E}">
        <p14:creationId xmlns:p14="http://schemas.microsoft.com/office/powerpoint/2010/main" val="2536574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12192000" cy="5030078"/>
          </a:xfrm>
          <a:prstGeom prst="rect">
            <a:avLst/>
          </a:prstGeom>
        </p:spPr>
      </p:pic>
      <p:grpSp>
        <p:nvGrpSpPr>
          <p:cNvPr id="27" name="Group 26"/>
          <p:cNvGrpSpPr/>
          <p:nvPr/>
        </p:nvGrpSpPr>
        <p:grpSpPr>
          <a:xfrm>
            <a:off x="661569" y="5451819"/>
            <a:ext cx="414064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2" name="Title 1"/>
          <p:cNvSpPr>
            <a:spLocks noGrp="1"/>
          </p:cNvSpPr>
          <p:nvPr>
            <p:ph type="ctrTitle" hasCustomPrompt="1"/>
          </p:nvPr>
        </p:nvSpPr>
        <p:spPr>
          <a:xfrm>
            <a:off x="661570" y="320635"/>
            <a:ext cx="9076197"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661568" y="2924299"/>
            <a:ext cx="9086152"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901971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7"/>
            <a:ext cx="12192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3688" y="3242663"/>
            <a:ext cx="12192000" cy="3615334"/>
          </a:xfrm>
          <a:prstGeom prst="rect">
            <a:avLst/>
          </a:prstGeom>
        </p:spPr>
      </p:pic>
      <p:sp>
        <p:nvSpPr>
          <p:cNvPr id="9" name="Rectangle 8"/>
          <p:cNvSpPr/>
          <p:nvPr/>
        </p:nvSpPr>
        <p:spPr>
          <a:xfrm>
            <a:off x="-4" y="1"/>
            <a:ext cx="12191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0" name="Group 9"/>
          <p:cNvGrpSpPr/>
          <p:nvPr/>
        </p:nvGrpSpPr>
        <p:grpSpPr>
          <a:xfrm>
            <a:off x="661569" y="382677"/>
            <a:ext cx="414064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30" name="Text Placeholder 29"/>
          <p:cNvSpPr>
            <a:spLocks noGrp="1"/>
          </p:cNvSpPr>
          <p:nvPr>
            <p:ph type="body" sz="quarter" idx="13" hasCustomPrompt="1"/>
          </p:nvPr>
        </p:nvSpPr>
        <p:spPr>
          <a:xfrm>
            <a:off x="430847" y="1846264"/>
            <a:ext cx="11255271"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384276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5344885" y="-3604447"/>
            <a:ext cx="1502227" cy="12191996"/>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3"/>
            <a:ext cx="12192000" cy="3623223"/>
          </a:xfrm>
          <a:prstGeom prst="rect">
            <a:avLst/>
          </a:prstGeom>
        </p:spPr>
      </p:pic>
      <p:sp>
        <p:nvSpPr>
          <p:cNvPr id="9" name="Rectangle 8"/>
          <p:cNvSpPr/>
          <p:nvPr/>
        </p:nvSpPr>
        <p:spPr>
          <a:xfrm>
            <a:off x="-4" y="1"/>
            <a:ext cx="12191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0" name="Group 9"/>
          <p:cNvGrpSpPr/>
          <p:nvPr/>
        </p:nvGrpSpPr>
        <p:grpSpPr>
          <a:xfrm>
            <a:off x="661569" y="382677"/>
            <a:ext cx="414064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30" name="Text Placeholder 29"/>
          <p:cNvSpPr>
            <a:spLocks noGrp="1"/>
          </p:cNvSpPr>
          <p:nvPr>
            <p:ph type="body" sz="quarter" idx="13" hasCustomPrompt="1"/>
          </p:nvPr>
        </p:nvSpPr>
        <p:spPr>
          <a:xfrm>
            <a:off x="430847" y="1846264"/>
            <a:ext cx="11255271"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405339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D75E91BB-93C8-41D2-8366-2BFFAA11261F}" type="slidenum">
              <a:rPr lang="en-IN" smtClean="0"/>
              <a:t>‹#›</a:t>
            </a:fld>
            <a:endParaRPr lang="en-IN"/>
          </a:p>
        </p:txBody>
      </p:sp>
    </p:spTree>
    <p:extLst>
      <p:ext uri="{BB962C8B-B14F-4D97-AF65-F5344CB8AC3E}">
        <p14:creationId xmlns:p14="http://schemas.microsoft.com/office/powerpoint/2010/main" val="2526127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06680" y="1481447"/>
            <a:ext cx="534548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D75E91BB-93C8-41D2-8366-2BFFAA11261F}" type="slidenum">
              <a:rPr lang="en-IN" smtClean="0"/>
              <a:t>‹#›</a:t>
            </a:fld>
            <a:endParaRPr lang="en-IN"/>
          </a:p>
        </p:txBody>
      </p:sp>
      <p:sp>
        <p:nvSpPr>
          <p:cNvPr id="7" name="Content Placeholder 2"/>
          <p:cNvSpPr>
            <a:spLocks noGrp="1"/>
          </p:cNvSpPr>
          <p:nvPr>
            <p:ph idx="13"/>
          </p:nvPr>
        </p:nvSpPr>
        <p:spPr>
          <a:xfrm>
            <a:off x="6192587" y="1481447"/>
            <a:ext cx="534548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1275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D75E91BB-93C8-41D2-8366-2BFFAA11261F}" type="slidenum">
              <a:rPr lang="en-IN" smtClean="0"/>
              <a:t>‹#›</a:t>
            </a:fld>
            <a:endParaRPr lang="en-IN"/>
          </a:p>
        </p:txBody>
      </p:sp>
      <p:sp>
        <p:nvSpPr>
          <p:cNvPr id="8" name="Content Placeholder 5"/>
          <p:cNvSpPr>
            <a:spLocks noGrp="1"/>
          </p:cNvSpPr>
          <p:nvPr>
            <p:ph sz="quarter" idx="16" hasCustomPrompt="1"/>
          </p:nvPr>
        </p:nvSpPr>
        <p:spPr>
          <a:xfrm>
            <a:off x="6277878" y="1538840"/>
            <a:ext cx="5476991"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468155" y="1540359"/>
            <a:ext cx="5485205"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Edit Master text styles</a:t>
            </a:r>
          </a:p>
          <a:p>
            <a:pPr lvl="1"/>
            <a:r>
              <a:rPr lang="en-US"/>
              <a:t>Second level</a:t>
            </a:r>
          </a:p>
        </p:txBody>
      </p:sp>
      <p:sp>
        <p:nvSpPr>
          <p:cNvPr id="12" name="Content Placeholder 5"/>
          <p:cNvSpPr>
            <a:spLocks noGrp="1"/>
          </p:cNvSpPr>
          <p:nvPr>
            <p:ph sz="quarter" idx="18" hasCustomPrompt="1"/>
          </p:nvPr>
        </p:nvSpPr>
        <p:spPr>
          <a:xfrm>
            <a:off x="6277878" y="4099160"/>
            <a:ext cx="5476991"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468155" y="4100679"/>
            <a:ext cx="5485205"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450396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2" y="6259484"/>
            <a:ext cx="12192003"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75E91BB-93C8-41D2-8366-2BFFAA11261F}" type="slidenum">
              <a:rPr lang="en-IN" smtClean="0"/>
              <a:t>‹#›</a:t>
            </a:fld>
            <a:endParaRPr lang="en-IN"/>
          </a:p>
        </p:txBody>
      </p:sp>
      <p:sp>
        <p:nvSpPr>
          <p:cNvPr id="46" name="Content Placeholder 45"/>
          <p:cNvSpPr>
            <a:spLocks noGrp="1"/>
          </p:cNvSpPr>
          <p:nvPr>
            <p:ph sz="quarter" idx="13"/>
          </p:nvPr>
        </p:nvSpPr>
        <p:spPr>
          <a:xfrm>
            <a:off x="209551" y="133350"/>
            <a:ext cx="11768667" cy="5951538"/>
          </a:xfrm>
        </p:spPr>
        <p:txBody>
          <a:bodyPr/>
          <a:lstStyle>
            <a:lvl1pPr marL="0" indent="0">
              <a:buNone/>
              <a:defRPr/>
            </a:lvl1pPr>
          </a:lstStyle>
          <a:p>
            <a:pPr lvl="0"/>
            <a:r>
              <a:rPr lang="en-US"/>
              <a:t>Edit Master text styles</a:t>
            </a:r>
          </a:p>
        </p:txBody>
      </p:sp>
    </p:spTree>
    <p:extLst>
      <p:ext uri="{BB962C8B-B14F-4D97-AF65-F5344CB8AC3E}">
        <p14:creationId xmlns:p14="http://schemas.microsoft.com/office/powerpoint/2010/main" val="1108285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12192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D75E91BB-93C8-41D2-8366-2BFFAA11261F}" type="slidenum">
              <a:rPr lang="en-IN" smtClean="0"/>
              <a:t>‹#›</a:t>
            </a:fld>
            <a:endParaRPr lang="en-IN"/>
          </a:p>
        </p:txBody>
      </p:sp>
      <p:grpSp>
        <p:nvGrpSpPr>
          <p:cNvPr id="7" name="Group 6"/>
          <p:cNvGrpSpPr/>
          <p:nvPr/>
        </p:nvGrpSpPr>
        <p:grpSpPr>
          <a:xfrm>
            <a:off x="9685945" y="365741"/>
            <a:ext cx="2071076"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673197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nvGrpSpPr>
          <p:cNvPr id="30" name="Group 29"/>
          <p:cNvGrpSpPr/>
          <p:nvPr/>
        </p:nvGrpSpPr>
        <p:grpSpPr>
          <a:xfrm>
            <a:off x="9685945" y="365741"/>
            <a:ext cx="2071076"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3" name="Text Placeholder 2"/>
          <p:cNvSpPr>
            <a:spLocks noGrp="1"/>
          </p:cNvSpPr>
          <p:nvPr>
            <p:ph type="body" idx="1"/>
          </p:nvPr>
        </p:nvSpPr>
        <p:spPr>
          <a:xfrm>
            <a:off x="506680" y="1481447"/>
            <a:ext cx="1117864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0830343" y="6363713"/>
            <a:ext cx="1148895" cy="365125"/>
          </a:xfrm>
          <a:prstGeom prst="rect">
            <a:avLst/>
          </a:prstGeom>
        </p:spPr>
        <p:txBody>
          <a:bodyPr vert="horz" lIns="91440" tIns="45720" rIns="91440" bIns="45720" rtlCol="0" anchor="ctr"/>
          <a:lstStyle>
            <a:lvl1pPr algn="r">
              <a:defRPr sz="1200" b="0">
                <a:solidFill>
                  <a:schemeClr val="accent2"/>
                </a:solidFill>
              </a:defRPr>
            </a:lvl1pPr>
          </a:lstStyle>
          <a:p>
            <a:fld id="{D75E91BB-93C8-41D2-8366-2BFFAA11261F}" type="slidenum">
              <a:rPr lang="en-IN" smtClean="0"/>
              <a:t>‹#›</a:t>
            </a:fld>
            <a:endParaRPr lang="en-IN"/>
          </a:p>
        </p:txBody>
      </p:sp>
      <p:sp>
        <p:nvSpPr>
          <p:cNvPr id="2" name="Title Placeholder 1"/>
          <p:cNvSpPr>
            <a:spLocks noGrp="1"/>
          </p:cNvSpPr>
          <p:nvPr>
            <p:ph type="title"/>
          </p:nvPr>
        </p:nvSpPr>
        <p:spPr>
          <a:xfrm>
            <a:off x="506681" y="-4950"/>
            <a:ext cx="8296895"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27544749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hyperlink" Target="https://www.putty.org/" TargetMode="Externa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2ABAF-B782-4904-9543-61BED4DFBFBB}"/>
              </a:ext>
            </a:extLst>
          </p:cNvPr>
          <p:cNvSpPr>
            <a:spLocks noGrp="1"/>
          </p:cNvSpPr>
          <p:nvPr>
            <p:ph type="ctrTitle"/>
          </p:nvPr>
        </p:nvSpPr>
        <p:spPr/>
        <p:txBody>
          <a:bodyPr/>
          <a:lstStyle/>
          <a:p>
            <a:r>
              <a:rPr lang="en-IN" dirty="0"/>
              <a:t>AWS EC2 Lab - 1</a:t>
            </a:r>
          </a:p>
        </p:txBody>
      </p:sp>
      <p:sp>
        <p:nvSpPr>
          <p:cNvPr id="3" name="Subtitle 2">
            <a:extLst>
              <a:ext uri="{FF2B5EF4-FFF2-40B4-BE49-F238E27FC236}">
                <a16:creationId xmlns:a16="http://schemas.microsoft.com/office/drawing/2014/main" id="{71C2CDEC-EF48-49EC-8872-B5EB21400A49}"/>
              </a:ext>
            </a:extLst>
          </p:cNvPr>
          <p:cNvSpPr>
            <a:spLocks noGrp="1"/>
          </p:cNvSpPr>
          <p:nvPr>
            <p:ph type="subTitle" idx="1"/>
          </p:nvPr>
        </p:nvSpPr>
        <p:spPr/>
        <p:txBody>
          <a:bodyPr/>
          <a:lstStyle/>
          <a:p>
            <a:r>
              <a:rPr lang="en-IN" dirty="0"/>
              <a:t>Creating a VM and SSH </a:t>
            </a:r>
          </a:p>
        </p:txBody>
      </p:sp>
    </p:spTree>
    <p:extLst>
      <p:ext uri="{BB962C8B-B14F-4D97-AF65-F5344CB8AC3E}">
        <p14:creationId xmlns:p14="http://schemas.microsoft.com/office/powerpoint/2010/main" val="571938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AD413-6F5B-42FD-838B-2CF994969CB9}"/>
              </a:ext>
            </a:extLst>
          </p:cNvPr>
          <p:cNvSpPr>
            <a:spLocks noGrp="1"/>
          </p:cNvSpPr>
          <p:nvPr>
            <p:ph type="title"/>
          </p:nvPr>
        </p:nvSpPr>
        <p:spPr>
          <a:xfrm>
            <a:off x="838200" y="365125"/>
            <a:ext cx="10515600" cy="416753"/>
          </a:xfrm>
        </p:spPr>
        <p:txBody>
          <a:bodyPr>
            <a:normAutofit fontScale="90000"/>
          </a:bodyPr>
          <a:lstStyle/>
          <a:p>
            <a:pPr algn="ctr"/>
            <a:r>
              <a:rPr lang="en-IN" dirty="0"/>
              <a:t>Creating a VM and SSH</a:t>
            </a:r>
          </a:p>
        </p:txBody>
      </p:sp>
      <p:pic>
        <p:nvPicPr>
          <p:cNvPr id="4" name="Picture 3">
            <a:extLst>
              <a:ext uri="{FF2B5EF4-FFF2-40B4-BE49-F238E27FC236}">
                <a16:creationId xmlns:a16="http://schemas.microsoft.com/office/drawing/2014/main" id="{A216C0C7-514B-472D-B747-558066741970}"/>
              </a:ext>
            </a:extLst>
          </p:cNvPr>
          <p:cNvPicPr>
            <a:picLocks noChangeAspect="1"/>
          </p:cNvPicPr>
          <p:nvPr/>
        </p:nvPicPr>
        <p:blipFill>
          <a:blip r:embed="rId2"/>
          <a:stretch>
            <a:fillRect/>
          </a:stretch>
        </p:blipFill>
        <p:spPr>
          <a:xfrm>
            <a:off x="2273936" y="2314421"/>
            <a:ext cx="7644127" cy="4297723"/>
          </a:xfrm>
          <a:prstGeom prst="rect">
            <a:avLst/>
          </a:prstGeom>
        </p:spPr>
      </p:pic>
      <p:sp>
        <p:nvSpPr>
          <p:cNvPr id="5" name="TextBox 4">
            <a:extLst>
              <a:ext uri="{FF2B5EF4-FFF2-40B4-BE49-F238E27FC236}">
                <a16:creationId xmlns:a16="http://schemas.microsoft.com/office/drawing/2014/main" id="{16DC0186-A3B0-46D4-AABB-E0708EA1E7D3}"/>
              </a:ext>
            </a:extLst>
          </p:cNvPr>
          <p:cNvSpPr txBox="1"/>
          <p:nvPr/>
        </p:nvSpPr>
        <p:spPr>
          <a:xfrm>
            <a:off x="1285461" y="1139687"/>
            <a:ext cx="9528313" cy="923330"/>
          </a:xfrm>
          <a:prstGeom prst="rect">
            <a:avLst/>
          </a:prstGeom>
          <a:noFill/>
        </p:spPr>
        <p:txBody>
          <a:bodyPr wrap="square" rtlCol="0">
            <a:spAutoFit/>
          </a:bodyPr>
          <a:lstStyle/>
          <a:p>
            <a:pPr algn="ctr"/>
            <a:r>
              <a:rPr lang="en-IN" dirty="0"/>
              <a:t>The shutdown behaviour setting can be set to stop or terminate based on the need. Enable termination protection setting can be enabled if the user would not like anyone else to terminate the instance by mistake. Until and unless its disabled, the instance cannot be terminated.</a:t>
            </a:r>
          </a:p>
        </p:txBody>
      </p:sp>
    </p:spTree>
    <p:extLst>
      <p:ext uri="{BB962C8B-B14F-4D97-AF65-F5344CB8AC3E}">
        <p14:creationId xmlns:p14="http://schemas.microsoft.com/office/powerpoint/2010/main" val="373971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1333B-0C87-4157-9884-05BD2A3A4016}"/>
              </a:ext>
            </a:extLst>
          </p:cNvPr>
          <p:cNvSpPr>
            <a:spLocks noGrp="1"/>
          </p:cNvSpPr>
          <p:nvPr>
            <p:ph type="title"/>
          </p:nvPr>
        </p:nvSpPr>
        <p:spPr>
          <a:xfrm>
            <a:off x="838200" y="365125"/>
            <a:ext cx="10515600" cy="416753"/>
          </a:xfrm>
        </p:spPr>
        <p:txBody>
          <a:bodyPr>
            <a:normAutofit fontScale="90000"/>
          </a:bodyPr>
          <a:lstStyle/>
          <a:p>
            <a:pPr algn="ctr"/>
            <a:r>
              <a:rPr lang="en-IN" dirty="0"/>
              <a:t>Creating a VM and SSH</a:t>
            </a:r>
          </a:p>
        </p:txBody>
      </p:sp>
      <p:pic>
        <p:nvPicPr>
          <p:cNvPr id="4" name="Picture 3">
            <a:extLst>
              <a:ext uri="{FF2B5EF4-FFF2-40B4-BE49-F238E27FC236}">
                <a16:creationId xmlns:a16="http://schemas.microsoft.com/office/drawing/2014/main" id="{AE1C3605-96F6-4436-AF6A-134A31C91F6F}"/>
              </a:ext>
            </a:extLst>
          </p:cNvPr>
          <p:cNvPicPr>
            <a:picLocks noChangeAspect="1"/>
          </p:cNvPicPr>
          <p:nvPr/>
        </p:nvPicPr>
        <p:blipFill>
          <a:blip r:embed="rId2"/>
          <a:stretch>
            <a:fillRect/>
          </a:stretch>
        </p:blipFill>
        <p:spPr>
          <a:xfrm>
            <a:off x="2327413" y="2481883"/>
            <a:ext cx="7537174" cy="4237591"/>
          </a:xfrm>
          <a:prstGeom prst="rect">
            <a:avLst/>
          </a:prstGeom>
        </p:spPr>
      </p:pic>
      <p:sp>
        <p:nvSpPr>
          <p:cNvPr id="5" name="TextBox 4">
            <a:extLst>
              <a:ext uri="{FF2B5EF4-FFF2-40B4-BE49-F238E27FC236}">
                <a16:creationId xmlns:a16="http://schemas.microsoft.com/office/drawing/2014/main" id="{FD2BE669-AFE5-499B-AD58-36E72C5B5974}"/>
              </a:ext>
            </a:extLst>
          </p:cNvPr>
          <p:cNvSpPr txBox="1"/>
          <p:nvPr/>
        </p:nvSpPr>
        <p:spPr>
          <a:xfrm>
            <a:off x="940904" y="1245702"/>
            <a:ext cx="9992139" cy="923330"/>
          </a:xfrm>
          <a:prstGeom prst="rect">
            <a:avLst/>
          </a:prstGeom>
          <a:noFill/>
        </p:spPr>
        <p:txBody>
          <a:bodyPr wrap="square" rtlCol="0">
            <a:spAutoFit/>
          </a:bodyPr>
          <a:lstStyle/>
          <a:p>
            <a:pPr algn="ctr"/>
            <a:r>
              <a:rPr lang="en-IN" dirty="0"/>
              <a:t>The monitoring configuration can be left as default for basic monitoring which is every 5 minutes or if detailed monitoring is enabled then its set for every 1 minute and additional charges will apply.  Some of the EC2 metrics monitored by CloudWatch are CPU Utilization, Disk , N/W and Status Checks.</a:t>
            </a:r>
          </a:p>
        </p:txBody>
      </p:sp>
    </p:spTree>
    <p:extLst>
      <p:ext uri="{BB962C8B-B14F-4D97-AF65-F5344CB8AC3E}">
        <p14:creationId xmlns:p14="http://schemas.microsoft.com/office/powerpoint/2010/main" val="3055275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6927-7D0B-4122-B6C8-9D82278CA95C}"/>
              </a:ext>
            </a:extLst>
          </p:cNvPr>
          <p:cNvSpPr>
            <a:spLocks noGrp="1"/>
          </p:cNvSpPr>
          <p:nvPr>
            <p:ph type="title"/>
          </p:nvPr>
        </p:nvSpPr>
        <p:spPr>
          <a:xfrm>
            <a:off x="838200" y="365125"/>
            <a:ext cx="10515600" cy="416753"/>
          </a:xfrm>
        </p:spPr>
        <p:txBody>
          <a:bodyPr>
            <a:normAutofit fontScale="90000"/>
          </a:bodyPr>
          <a:lstStyle/>
          <a:p>
            <a:pPr algn="ctr"/>
            <a:r>
              <a:rPr lang="en-IN" dirty="0"/>
              <a:t>Creating a VM and SSH</a:t>
            </a:r>
          </a:p>
        </p:txBody>
      </p:sp>
      <p:pic>
        <p:nvPicPr>
          <p:cNvPr id="4" name="Picture 3">
            <a:extLst>
              <a:ext uri="{FF2B5EF4-FFF2-40B4-BE49-F238E27FC236}">
                <a16:creationId xmlns:a16="http://schemas.microsoft.com/office/drawing/2014/main" id="{2CBFDA71-FBB6-4C6C-BB95-BC0B52256C8C}"/>
              </a:ext>
            </a:extLst>
          </p:cNvPr>
          <p:cNvPicPr>
            <a:picLocks noChangeAspect="1"/>
          </p:cNvPicPr>
          <p:nvPr/>
        </p:nvPicPr>
        <p:blipFill>
          <a:blip r:embed="rId2"/>
          <a:stretch>
            <a:fillRect/>
          </a:stretch>
        </p:blipFill>
        <p:spPr>
          <a:xfrm>
            <a:off x="2419274" y="2557669"/>
            <a:ext cx="7353452" cy="4134298"/>
          </a:xfrm>
          <a:prstGeom prst="rect">
            <a:avLst/>
          </a:prstGeom>
        </p:spPr>
      </p:pic>
      <p:sp>
        <p:nvSpPr>
          <p:cNvPr id="5" name="TextBox 4">
            <a:extLst>
              <a:ext uri="{FF2B5EF4-FFF2-40B4-BE49-F238E27FC236}">
                <a16:creationId xmlns:a16="http://schemas.microsoft.com/office/drawing/2014/main" id="{94E15432-F12E-41D3-BADE-45A2FD0EA1F4}"/>
              </a:ext>
            </a:extLst>
          </p:cNvPr>
          <p:cNvSpPr txBox="1"/>
          <p:nvPr/>
        </p:nvSpPr>
        <p:spPr>
          <a:xfrm>
            <a:off x="1113183" y="1258956"/>
            <a:ext cx="9886121" cy="1200329"/>
          </a:xfrm>
          <a:prstGeom prst="rect">
            <a:avLst/>
          </a:prstGeom>
          <a:noFill/>
        </p:spPr>
        <p:txBody>
          <a:bodyPr wrap="square" rtlCol="0">
            <a:spAutoFit/>
          </a:bodyPr>
          <a:lstStyle/>
          <a:p>
            <a:pPr algn="ctr"/>
            <a:r>
              <a:rPr lang="en-IN" dirty="0"/>
              <a:t>The tenancy configuration can be changed based on the organization’s need for having a dedicated instance or a dedicated host or if it’s a small application then shared hardware could be the default. T2 unlimited describes the burst CPU processing of the instance. For </a:t>
            </a:r>
            <a:r>
              <a:rPr lang="en-IN" dirty="0" err="1"/>
              <a:t>Eg</a:t>
            </a:r>
            <a:r>
              <a:rPr lang="en-IN" dirty="0"/>
              <a:t> from 2.5Ghz to 3.2Ghz for CPU intensive applications.</a:t>
            </a:r>
          </a:p>
        </p:txBody>
      </p:sp>
    </p:spTree>
    <p:extLst>
      <p:ext uri="{BB962C8B-B14F-4D97-AF65-F5344CB8AC3E}">
        <p14:creationId xmlns:p14="http://schemas.microsoft.com/office/powerpoint/2010/main" val="2228428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DC7B4-A2D3-48A1-AF46-E9D257FF08E6}"/>
              </a:ext>
            </a:extLst>
          </p:cNvPr>
          <p:cNvSpPr>
            <a:spLocks noGrp="1"/>
          </p:cNvSpPr>
          <p:nvPr>
            <p:ph type="title"/>
          </p:nvPr>
        </p:nvSpPr>
        <p:spPr>
          <a:xfrm>
            <a:off x="838200" y="365126"/>
            <a:ext cx="10515600" cy="456510"/>
          </a:xfrm>
        </p:spPr>
        <p:txBody>
          <a:bodyPr>
            <a:normAutofit fontScale="90000"/>
          </a:bodyPr>
          <a:lstStyle/>
          <a:p>
            <a:pPr algn="ctr"/>
            <a:r>
              <a:rPr lang="en-IN" dirty="0"/>
              <a:t>Creating a VM and SSH</a:t>
            </a:r>
          </a:p>
        </p:txBody>
      </p:sp>
      <p:sp>
        <p:nvSpPr>
          <p:cNvPr id="5" name="TextBox 4">
            <a:extLst>
              <a:ext uri="{FF2B5EF4-FFF2-40B4-BE49-F238E27FC236}">
                <a16:creationId xmlns:a16="http://schemas.microsoft.com/office/drawing/2014/main" id="{A48BCA28-A172-461E-B749-00009B05E07A}"/>
              </a:ext>
            </a:extLst>
          </p:cNvPr>
          <p:cNvSpPr txBox="1"/>
          <p:nvPr/>
        </p:nvSpPr>
        <p:spPr>
          <a:xfrm>
            <a:off x="1179443" y="1192696"/>
            <a:ext cx="9846366" cy="646331"/>
          </a:xfrm>
          <a:prstGeom prst="rect">
            <a:avLst/>
          </a:prstGeom>
          <a:noFill/>
        </p:spPr>
        <p:txBody>
          <a:bodyPr wrap="square" rtlCol="0">
            <a:spAutoFit/>
          </a:bodyPr>
          <a:lstStyle/>
          <a:p>
            <a:pPr algn="ctr"/>
            <a:r>
              <a:rPr lang="en-IN" dirty="0"/>
              <a:t>Under Advanced Details – Scripts can be run when the VM starts such as installation of necessary packages, starting a service, copying files from S3.</a:t>
            </a:r>
          </a:p>
        </p:txBody>
      </p:sp>
      <p:pic>
        <p:nvPicPr>
          <p:cNvPr id="6" name="Picture 5">
            <a:extLst>
              <a:ext uri="{FF2B5EF4-FFF2-40B4-BE49-F238E27FC236}">
                <a16:creationId xmlns:a16="http://schemas.microsoft.com/office/drawing/2014/main" id="{41501E22-078F-4062-8014-84767102B86F}"/>
              </a:ext>
            </a:extLst>
          </p:cNvPr>
          <p:cNvPicPr>
            <a:picLocks noChangeAspect="1"/>
          </p:cNvPicPr>
          <p:nvPr/>
        </p:nvPicPr>
        <p:blipFill>
          <a:blip r:embed="rId2"/>
          <a:stretch>
            <a:fillRect/>
          </a:stretch>
        </p:blipFill>
        <p:spPr>
          <a:xfrm>
            <a:off x="1772478" y="1879036"/>
            <a:ext cx="8647043" cy="4861588"/>
          </a:xfrm>
          <a:prstGeom prst="rect">
            <a:avLst/>
          </a:prstGeom>
        </p:spPr>
      </p:pic>
    </p:spTree>
    <p:extLst>
      <p:ext uri="{BB962C8B-B14F-4D97-AF65-F5344CB8AC3E}">
        <p14:creationId xmlns:p14="http://schemas.microsoft.com/office/powerpoint/2010/main" val="762902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F646A-AF70-4E70-B452-372B833651BE}"/>
              </a:ext>
            </a:extLst>
          </p:cNvPr>
          <p:cNvSpPr>
            <a:spLocks noGrp="1"/>
          </p:cNvSpPr>
          <p:nvPr>
            <p:ph type="title"/>
          </p:nvPr>
        </p:nvSpPr>
        <p:spPr>
          <a:xfrm>
            <a:off x="838200" y="365126"/>
            <a:ext cx="10515600" cy="315912"/>
          </a:xfrm>
        </p:spPr>
        <p:txBody>
          <a:bodyPr>
            <a:normAutofit fontScale="90000"/>
          </a:bodyPr>
          <a:lstStyle/>
          <a:p>
            <a:pPr algn="ctr"/>
            <a:r>
              <a:rPr lang="en-IN" dirty="0"/>
              <a:t>Creating a VM and SSH</a:t>
            </a:r>
          </a:p>
        </p:txBody>
      </p:sp>
      <p:pic>
        <p:nvPicPr>
          <p:cNvPr id="4" name="Picture 3">
            <a:extLst>
              <a:ext uri="{FF2B5EF4-FFF2-40B4-BE49-F238E27FC236}">
                <a16:creationId xmlns:a16="http://schemas.microsoft.com/office/drawing/2014/main" id="{370020B3-6518-4C08-99A3-2EB7FD4BEF09}"/>
              </a:ext>
            </a:extLst>
          </p:cNvPr>
          <p:cNvPicPr>
            <a:picLocks noChangeAspect="1"/>
          </p:cNvPicPr>
          <p:nvPr/>
        </p:nvPicPr>
        <p:blipFill>
          <a:blip r:embed="rId2"/>
          <a:stretch>
            <a:fillRect/>
          </a:stretch>
        </p:blipFill>
        <p:spPr>
          <a:xfrm>
            <a:off x="2504661" y="2594894"/>
            <a:ext cx="7182678" cy="4038285"/>
          </a:xfrm>
          <a:prstGeom prst="rect">
            <a:avLst/>
          </a:prstGeom>
        </p:spPr>
      </p:pic>
      <p:sp>
        <p:nvSpPr>
          <p:cNvPr id="5" name="TextBox 4">
            <a:extLst>
              <a:ext uri="{FF2B5EF4-FFF2-40B4-BE49-F238E27FC236}">
                <a16:creationId xmlns:a16="http://schemas.microsoft.com/office/drawing/2014/main" id="{5FA3F841-4BC2-48B2-A4C1-CB6B97DE07F3}"/>
              </a:ext>
            </a:extLst>
          </p:cNvPr>
          <p:cNvSpPr txBox="1"/>
          <p:nvPr/>
        </p:nvSpPr>
        <p:spPr>
          <a:xfrm>
            <a:off x="1391478" y="1161943"/>
            <a:ext cx="9064487" cy="1200329"/>
          </a:xfrm>
          <a:prstGeom prst="rect">
            <a:avLst/>
          </a:prstGeom>
          <a:noFill/>
        </p:spPr>
        <p:txBody>
          <a:bodyPr wrap="square" rtlCol="0">
            <a:spAutoFit/>
          </a:bodyPr>
          <a:lstStyle/>
          <a:p>
            <a:pPr algn="ctr"/>
            <a:r>
              <a:rPr lang="en-IN" dirty="0"/>
              <a:t>Under the Add Storage tab, additional storage other than the root volume can be added for an EC2 instance which can be thought of as internal hard disk for the VM. The root volume can be of General Purpose SSD, Provisioned IOPS SSD and Magnetic Volume type only. The VM and the EBS volume both reside within the same availability zone for obvious latency reasons.</a:t>
            </a:r>
          </a:p>
        </p:txBody>
      </p:sp>
    </p:spTree>
    <p:extLst>
      <p:ext uri="{BB962C8B-B14F-4D97-AF65-F5344CB8AC3E}">
        <p14:creationId xmlns:p14="http://schemas.microsoft.com/office/powerpoint/2010/main" val="4240397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4C7A9-A73A-4B23-8177-9AB5E55C0AAE}"/>
              </a:ext>
            </a:extLst>
          </p:cNvPr>
          <p:cNvSpPr>
            <a:spLocks noGrp="1"/>
          </p:cNvSpPr>
          <p:nvPr>
            <p:ph type="title"/>
          </p:nvPr>
        </p:nvSpPr>
        <p:spPr>
          <a:xfrm>
            <a:off x="838200" y="365125"/>
            <a:ext cx="10515600" cy="416753"/>
          </a:xfrm>
        </p:spPr>
        <p:txBody>
          <a:bodyPr>
            <a:normAutofit fontScale="90000"/>
          </a:bodyPr>
          <a:lstStyle/>
          <a:p>
            <a:pPr algn="ctr"/>
            <a:r>
              <a:rPr lang="en-IN" dirty="0"/>
              <a:t>Creating a VM and SSH</a:t>
            </a:r>
          </a:p>
        </p:txBody>
      </p:sp>
      <p:pic>
        <p:nvPicPr>
          <p:cNvPr id="4" name="Picture 3">
            <a:extLst>
              <a:ext uri="{FF2B5EF4-FFF2-40B4-BE49-F238E27FC236}">
                <a16:creationId xmlns:a16="http://schemas.microsoft.com/office/drawing/2014/main" id="{2786C9A8-2C22-422B-825C-5F00D95520E1}"/>
              </a:ext>
            </a:extLst>
          </p:cNvPr>
          <p:cNvPicPr>
            <a:picLocks noChangeAspect="1"/>
          </p:cNvPicPr>
          <p:nvPr/>
        </p:nvPicPr>
        <p:blipFill>
          <a:blip r:embed="rId2"/>
          <a:stretch>
            <a:fillRect/>
          </a:stretch>
        </p:blipFill>
        <p:spPr>
          <a:xfrm>
            <a:off x="2242931" y="2334057"/>
            <a:ext cx="7706138" cy="4332587"/>
          </a:xfrm>
          <a:prstGeom prst="rect">
            <a:avLst/>
          </a:prstGeom>
        </p:spPr>
      </p:pic>
      <p:sp>
        <p:nvSpPr>
          <p:cNvPr id="5" name="TextBox 4">
            <a:extLst>
              <a:ext uri="{FF2B5EF4-FFF2-40B4-BE49-F238E27FC236}">
                <a16:creationId xmlns:a16="http://schemas.microsoft.com/office/drawing/2014/main" id="{8BB6BA82-7065-46A0-8EB9-CBFC475ABB69}"/>
              </a:ext>
            </a:extLst>
          </p:cNvPr>
          <p:cNvSpPr txBox="1"/>
          <p:nvPr/>
        </p:nvSpPr>
        <p:spPr>
          <a:xfrm>
            <a:off x="1152939" y="1192696"/>
            <a:ext cx="9607826" cy="923330"/>
          </a:xfrm>
          <a:prstGeom prst="rect">
            <a:avLst/>
          </a:prstGeom>
          <a:noFill/>
        </p:spPr>
        <p:txBody>
          <a:bodyPr wrap="square" rtlCol="0">
            <a:spAutoFit/>
          </a:bodyPr>
          <a:lstStyle/>
          <a:p>
            <a:pPr algn="ctr"/>
            <a:r>
              <a:rPr lang="en-IN" dirty="0"/>
              <a:t>Additional Volumes can be added to the VM and they can be of two other volume types which as Cold HDD and Throughput Optimized HDD and the additional volumes can be encrypted. To not to go out of free-tier access, the user can have </a:t>
            </a:r>
            <a:r>
              <a:rPr lang="en-IN" dirty="0" err="1"/>
              <a:t>upto</a:t>
            </a:r>
            <a:r>
              <a:rPr lang="en-IN" dirty="0"/>
              <a:t> 30 GB of storage collectively.</a:t>
            </a:r>
          </a:p>
        </p:txBody>
      </p:sp>
    </p:spTree>
    <p:extLst>
      <p:ext uri="{BB962C8B-B14F-4D97-AF65-F5344CB8AC3E}">
        <p14:creationId xmlns:p14="http://schemas.microsoft.com/office/powerpoint/2010/main" val="3139088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01FA-89C0-4CB3-901D-0EBCE74FA4A4}"/>
              </a:ext>
            </a:extLst>
          </p:cNvPr>
          <p:cNvSpPr>
            <a:spLocks noGrp="1"/>
          </p:cNvSpPr>
          <p:nvPr>
            <p:ph type="title"/>
          </p:nvPr>
        </p:nvSpPr>
        <p:spPr>
          <a:xfrm>
            <a:off x="838200" y="365125"/>
            <a:ext cx="10515600" cy="430005"/>
          </a:xfrm>
        </p:spPr>
        <p:txBody>
          <a:bodyPr>
            <a:normAutofit fontScale="90000"/>
          </a:bodyPr>
          <a:lstStyle/>
          <a:p>
            <a:pPr algn="ctr"/>
            <a:r>
              <a:rPr lang="en-IN" dirty="0"/>
              <a:t>Creating a VM and SSH</a:t>
            </a:r>
          </a:p>
        </p:txBody>
      </p:sp>
      <p:sp>
        <p:nvSpPr>
          <p:cNvPr id="5" name="TextBox 4">
            <a:extLst>
              <a:ext uri="{FF2B5EF4-FFF2-40B4-BE49-F238E27FC236}">
                <a16:creationId xmlns:a16="http://schemas.microsoft.com/office/drawing/2014/main" id="{726A04D1-B0B3-43D5-B4F8-AED9EC6BCCFB}"/>
              </a:ext>
            </a:extLst>
          </p:cNvPr>
          <p:cNvSpPr txBox="1"/>
          <p:nvPr/>
        </p:nvSpPr>
        <p:spPr>
          <a:xfrm>
            <a:off x="1404730" y="1166190"/>
            <a:ext cx="9303027" cy="923330"/>
          </a:xfrm>
          <a:prstGeom prst="rect">
            <a:avLst/>
          </a:prstGeom>
          <a:noFill/>
        </p:spPr>
        <p:txBody>
          <a:bodyPr wrap="square" rtlCol="0">
            <a:spAutoFit/>
          </a:bodyPr>
          <a:lstStyle/>
          <a:p>
            <a:pPr algn="ctr"/>
            <a:r>
              <a:rPr lang="en-IN" dirty="0"/>
              <a:t>In the Tags section, the user can configure a Name tag for the EC2 instance/VM so that when the organization pays the monthly bill for AWS, the system administrator can control costs by looking at which region’s EC2 instance cost more than the others. To control costs, tags are useful.</a:t>
            </a:r>
          </a:p>
        </p:txBody>
      </p:sp>
      <p:pic>
        <p:nvPicPr>
          <p:cNvPr id="6" name="Picture 5">
            <a:extLst>
              <a:ext uri="{FF2B5EF4-FFF2-40B4-BE49-F238E27FC236}">
                <a16:creationId xmlns:a16="http://schemas.microsoft.com/office/drawing/2014/main" id="{6DD73B70-5693-426C-81E6-EDFC8EA52D50}"/>
              </a:ext>
            </a:extLst>
          </p:cNvPr>
          <p:cNvPicPr>
            <a:picLocks noChangeAspect="1"/>
          </p:cNvPicPr>
          <p:nvPr/>
        </p:nvPicPr>
        <p:blipFill>
          <a:blip r:embed="rId2"/>
          <a:stretch>
            <a:fillRect/>
          </a:stretch>
        </p:blipFill>
        <p:spPr>
          <a:xfrm>
            <a:off x="2179982" y="2318669"/>
            <a:ext cx="7832035" cy="4403370"/>
          </a:xfrm>
          <a:prstGeom prst="rect">
            <a:avLst/>
          </a:prstGeom>
        </p:spPr>
      </p:pic>
    </p:spTree>
    <p:extLst>
      <p:ext uri="{BB962C8B-B14F-4D97-AF65-F5344CB8AC3E}">
        <p14:creationId xmlns:p14="http://schemas.microsoft.com/office/powerpoint/2010/main" val="3469464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4723C-9727-4706-A666-18C61042B96C}"/>
              </a:ext>
            </a:extLst>
          </p:cNvPr>
          <p:cNvSpPr>
            <a:spLocks noGrp="1"/>
          </p:cNvSpPr>
          <p:nvPr>
            <p:ph type="title"/>
          </p:nvPr>
        </p:nvSpPr>
        <p:spPr>
          <a:xfrm>
            <a:off x="838200" y="365126"/>
            <a:ext cx="10515600" cy="456510"/>
          </a:xfrm>
        </p:spPr>
        <p:txBody>
          <a:bodyPr>
            <a:normAutofit fontScale="90000"/>
          </a:bodyPr>
          <a:lstStyle/>
          <a:p>
            <a:pPr algn="ctr"/>
            <a:r>
              <a:rPr lang="en-IN" dirty="0"/>
              <a:t>Creating a VM and SSH</a:t>
            </a:r>
          </a:p>
        </p:txBody>
      </p:sp>
      <p:pic>
        <p:nvPicPr>
          <p:cNvPr id="4" name="Picture 3">
            <a:extLst>
              <a:ext uri="{FF2B5EF4-FFF2-40B4-BE49-F238E27FC236}">
                <a16:creationId xmlns:a16="http://schemas.microsoft.com/office/drawing/2014/main" id="{300107CB-A4F8-45E8-B71C-32F757DA68AB}"/>
              </a:ext>
            </a:extLst>
          </p:cNvPr>
          <p:cNvPicPr>
            <a:picLocks noChangeAspect="1"/>
          </p:cNvPicPr>
          <p:nvPr/>
        </p:nvPicPr>
        <p:blipFill>
          <a:blip r:embed="rId2"/>
          <a:stretch>
            <a:fillRect/>
          </a:stretch>
        </p:blipFill>
        <p:spPr>
          <a:xfrm>
            <a:off x="2544417" y="2663963"/>
            <a:ext cx="7103165" cy="3993580"/>
          </a:xfrm>
          <a:prstGeom prst="rect">
            <a:avLst/>
          </a:prstGeom>
        </p:spPr>
      </p:pic>
      <p:sp>
        <p:nvSpPr>
          <p:cNvPr id="5" name="TextBox 4">
            <a:extLst>
              <a:ext uri="{FF2B5EF4-FFF2-40B4-BE49-F238E27FC236}">
                <a16:creationId xmlns:a16="http://schemas.microsoft.com/office/drawing/2014/main" id="{067570D1-D24A-4944-AE65-B58EB7DBF33D}"/>
              </a:ext>
            </a:extLst>
          </p:cNvPr>
          <p:cNvSpPr txBox="1"/>
          <p:nvPr/>
        </p:nvSpPr>
        <p:spPr>
          <a:xfrm>
            <a:off x="1192695" y="1219200"/>
            <a:ext cx="9568070" cy="1200329"/>
          </a:xfrm>
          <a:prstGeom prst="rect">
            <a:avLst/>
          </a:prstGeom>
          <a:noFill/>
        </p:spPr>
        <p:txBody>
          <a:bodyPr wrap="square" rtlCol="0">
            <a:spAutoFit/>
          </a:bodyPr>
          <a:lstStyle/>
          <a:p>
            <a:pPr algn="ctr"/>
            <a:r>
              <a:rPr lang="en-IN" dirty="0"/>
              <a:t>Security Groups are stateful firewalls in the sense that the traffic that is allowed inbound is also allowed outbound. Security groups cannot be used to deny IP addresses but it can be used to deny/allow traffic on certain port numbers and restrict access to the port numbers with IP address in the Source tab. By default all traffic is denied. Explicit allow overrides default Deny. </a:t>
            </a:r>
          </a:p>
        </p:txBody>
      </p:sp>
    </p:spTree>
    <p:extLst>
      <p:ext uri="{BB962C8B-B14F-4D97-AF65-F5344CB8AC3E}">
        <p14:creationId xmlns:p14="http://schemas.microsoft.com/office/powerpoint/2010/main" val="3501827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244A9-FC11-4B65-AFFE-27316A2E28CD}"/>
              </a:ext>
            </a:extLst>
          </p:cNvPr>
          <p:cNvSpPr>
            <a:spLocks noGrp="1"/>
          </p:cNvSpPr>
          <p:nvPr>
            <p:ph type="title"/>
          </p:nvPr>
        </p:nvSpPr>
        <p:spPr>
          <a:xfrm>
            <a:off x="838200" y="365126"/>
            <a:ext cx="10515600" cy="443258"/>
          </a:xfrm>
        </p:spPr>
        <p:txBody>
          <a:bodyPr>
            <a:normAutofit fontScale="90000"/>
          </a:bodyPr>
          <a:lstStyle/>
          <a:p>
            <a:pPr algn="ctr"/>
            <a:r>
              <a:rPr lang="en-IN" dirty="0"/>
              <a:t>Creating a VM and SSH</a:t>
            </a:r>
          </a:p>
        </p:txBody>
      </p:sp>
      <p:pic>
        <p:nvPicPr>
          <p:cNvPr id="4" name="Picture 3">
            <a:extLst>
              <a:ext uri="{FF2B5EF4-FFF2-40B4-BE49-F238E27FC236}">
                <a16:creationId xmlns:a16="http://schemas.microsoft.com/office/drawing/2014/main" id="{AE4C4B3D-E26A-4499-87C3-692930B62360}"/>
              </a:ext>
            </a:extLst>
          </p:cNvPr>
          <p:cNvPicPr>
            <a:picLocks noChangeAspect="1"/>
          </p:cNvPicPr>
          <p:nvPr/>
        </p:nvPicPr>
        <p:blipFill>
          <a:blip r:embed="rId2"/>
          <a:stretch>
            <a:fillRect/>
          </a:stretch>
        </p:blipFill>
        <p:spPr>
          <a:xfrm>
            <a:off x="1623391" y="1630913"/>
            <a:ext cx="8945218" cy="5029230"/>
          </a:xfrm>
          <a:prstGeom prst="rect">
            <a:avLst/>
          </a:prstGeom>
        </p:spPr>
      </p:pic>
      <p:sp>
        <p:nvSpPr>
          <p:cNvPr id="5" name="TextBox 4">
            <a:extLst>
              <a:ext uri="{FF2B5EF4-FFF2-40B4-BE49-F238E27FC236}">
                <a16:creationId xmlns:a16="http://schemas.microsoft.com/office/drawing/2014/main" id="{82E88EE5-D0D2-402A-A61B-551D5F127803}"/>
              </a:ext>
            </a:extLst>
          </p:cNvPr>
          <p:cNvSpPr txBox="1"/>
          <p:nvPr/>
        </p:nvSpPr>
        <p:spPr>
          <a:xfrm>
            <a:off x="1113183" y="1219201"/>
            <a:ext cx="9833113" cy="369332"/>
          </a:xfrm>
          <a:prstGeom prst="rect">
            <a:avLst/>
          </a:prstGeom>
          <a:noFill/>
        </p:spPr>
        <p:txBody>
          <a:bodyPr wrap="square" rtlCol="0">
            <a:spAutoFit/>
          </a:bodyPr>
          <a:lstStyle/>
          <a:p>
            <a:pPr algn="ctr"/>
            <a:r>
              <a:rPr lang="en-IN" dirty="0"/>
              <a:t>Review all the settings done and click on Launch.</a:t>
            </a:r>
          </a:p>
        </p:txBody>
      </p:sp>
    </p:spTree>
    <p:extLst>
      <p:ext uri="{BB962C8B-B14F-4D97-AF65-F5344CB8AC3E}">
        <p14:creationId xmlns:p14="http://schemas.microsoft.com/office/powerpoint/2010/main" val="27834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AF256-69DB-453A-B029-5B174CDF00D4}"/>
              </a:ext>
            </a:extLst>
          </p:cNvPr>
          <p:cNvSpPr>
            <a:spLocks noGrp="1"/>
          </p:cNvSpPr>
          <p:nvPr>
            <p:ph type="title"/>
          </p:nvPr>
        </p:nvSpPr>
        <p:spPr>
          <a:xfrm>
            <a:off x="838200" y="365126"/>
            <a:ext cx="10515600" cy="469762"/>
          </a:xfrm>
        </p:spPr>
        <p:txBody>
          <a:bodyPr>
            <a:normAutofit/>
          </a:bodyPr>
          <a:lstStyle/>
          <a:p>
            <a:pPr algn="ctr"/>
            <a:r>
              <a:rPr lang="en-IN" dirty="0"/>
              <a:t>Creating a VM and SSH</a:t>
            </a:r>
          </a:p>
        </p:txBody>
      </p:sp>
      <p:pic>
        <p:nvPicPr>
          <p:cNvPr id="4" name="Picture 3">
            <a:extLst>
              <a:ext uri="{FF2B5EF4-FFF2-40B4-BE49-F238E27FC236}">
                <a16:creationId xmlns:a16="http://schemas.microsoft.com/office/drawing/2014/main" id="{0A8B1240-2778-4B2F-A28A-ADC06C357C07}"/>
              </a:ext>
            </a:extLst>
          </p:cNvPr>
          <p:cNvPicPr>
            <a:picLocks noChangeAspect="1"/>
          </p:cNvPicPr>
          <p:nvPr/>
        </p:nvPicPr>
        <p:blipFill>
          <a:blip r:embed="rId2"/>
          <a:stretch>
            <a:fillRect/>
          </a:stretch>
        </p:blipFill>
        <p:spPr>
          <a:xfrm>
            <a:off x="2305877" y="2305232"/>
            <a:ext cx="7717649" cy="4339059"/>
          </a:xfrm>
          <a:prstGeom prst="rect">
            <a:avLst/>
          </a:prstGeom>
        </p:spPr>
      </p:pic>
      <p:sp>
        <p:nvSpPr>
          <p:cNvPr id="5" name="TextBox 4">
            <a:extLst>
              <a:ext uri="{FF2B5EF4-FFF2-40B4-BE49-F238E27FC236}">
                <a16:creationId xmlns:a16="http://schemas.microsoft.com/office/drawing/2014/main" id="{E129B6B3-9969-4E60-9522-95F7DCBC54A8}"/>
              </a:ext>
            </a:extLst>
          </p:cNvPr>
          <p:cNvSpPr txBox="1"/>
          <p:nvPr/>
        </p:nvSpPr>
        <p:spPr>
          <a:xfrm>
            <a:off x="1417983" y="1139688"/>
            <a:ext cx="9356034" cy="923330"/>
          </a:xfrm>
          <a:prstGeom prst="rect">
            <a:avLst/>
          </a:prstGeom>
          <a:noFill/>
        </p:spPr>
        <p:txBody>
          <a:bodyPr wrap="square" rtlCol="0">
            <a:spAutoFit/>
          </a:bodyPr>
          <a:lstStyle/>
          <a:p>
            <a:pPr algn="ctr"/>
            <a:r>
              <a:rPr lang="en-IN" dirty="0"/>
              <a:t>Create a new key pair. A key pair is a private key and public key. Amazon maintains the public key for the EC2 instance/VM and the private key is given by the user for authentication. Save the key pair to the system’s local directory and click on Launch Instances.</a:t>
            </a:r>
          </a:p>
        </p:txBody>
      </p:sp>
    </p:spTree>
    <p:extLst>
      <p:ext uri="{BB962C8B-B14F-4D97-AF65-F5344CB8AC3E}">
        <p14:creationId xmlns:p14="http://schemas.microsoft.com/office/powerpoint/2010/main" val="2698668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24E47-1E66-4788-8999-0AF165943FF0}"/>
              </a:ext>
            </a:extLst>
          </p:cNvPr>
          <p:cNvSpPr>
            <a:spLocks noGrp="1"/>
          </p:cNvSpPr>
          <p:nvPr>
            <p:ph type="title"/>
          </p:nvPr>
        </p:nvSpPr>
        <p:spPr>
          <a:xfrm>
            <a:off x="838200" y="365126"/>
            <a:ext cx="10515600" cy="496266"/>
          </a:xfrm>
        </p:spPr>
        <p:txBody>
          <a:bodyPr>
            <a:normAutofit/>
          </a:bodyPr>
          <a:lstStyle/>
          <a:p>
            <a:pPr algn="ctr"/>
            <a:r>
              <a:rPr lang="en-IN" dirty="0"/>
              <a:t>Creating a VM and SSH</a:t>
            </a:r>
          </a:p>
        </p:txBody>
      </p:sp>
      <p:pic>
        <p:nvPicPr>
          <p:cNvPr id="4" name="Picture 3">
            <a:extLst>
              <a:ext uri="{FF2B5EF4-FFF2-40B4-BE49-F238E27FC236}">
                <a16:creationId xmlns:a16="http://schemas.microsoft.com/office/drawing/2014/main" id="{02E1C3AA-09C1-4FDB-9030-C55F2A675763}"/>
              </a:ext>
            </a:extLst>
          </p:cNvPr>
          <p:cNvPicPr>
            <a:picLocks noChangeAspect="1"/>
          </p:cNvPicPr>
          <p:nvPr/>
        </p:nvPicPr>
        <p:blipFill>
          <a:blip r:embed="rId2"/>
          <a:stretch>
            <a:fillRect/>
          </a:stretch>
        </p:blipFill>
        <p:spPr>
          <a:xfrm>
            <a:off x="1789043" y="1647735"/>
            <a:ext cx="8792818" cy="4943547"/>
          </a:xfrm>
          <a:prstGeom prst="rect">
            <a:avLst/>
          </a:prstGeom>
        </p:spPr>
      </p:pic>
      <p:sp>
        <p:nvSpPr>
          <p:cNvPr id="5" name="TextBox 4">
            <a:extLst>
              <a:ext uri="{FF2B5EF4-FFF2-40B4-BE49-F238E27FC236}">
                <a16:creationId xmlns:a16="http://schemas.microsoft.com/office/drawing/2014/main" id="{553509DC-20BC-4131-B6D2-EE46581713BC}"/>
              </a:ext>
            </a:extLst>
          </p:cNvPr>
          <p:cNvSpPr txBox="1"/>
          <p:nvPr/>
        </p:nvSpPr>
        <p:spPr>
          <a:xfrm>
            <a:off x="1298713" y="1205947"/>
            <a:ext cx="9462052" cy="369332"/>
          </a:xfrm>
          <a:prstGeom prst="rect">
            <a:avLst/>
          </a:prstGeom>
          <a:noFill/>
        </p:spPr>
        <p:txBody>
          <a:bodyPr wrap="square" rtlCol="0">
            <a:spAutoFit/>
          </a:bodyPr>
          <a:lstStyle/>
          <a:p>
            <a:pPr algn="ctr"/>
            <a:r>
              <a:rPr lang="en-IN" dirty="0"/>
              <a:t>Login to AWS Management Console. Click on EC2 under Services tab.</a:t>
            </a:r>
          </a:p>
        </p:txBody>
      </p:sp>
    </p:spTree>
    <p:extLst>
      <p:ext uri="{BB962C8B-B14F-4D97-AF65-F5344CB8AC3E}">
        <p14:creationId xmlns:p14="http://schemas.microsoft.com/office/powerpoint/2010/main" val="1527839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7F564-07D6-4872-B1CB-B00E6333D634}"/>
              </a:ext>
            </a:extLst>
          </p:cNvPr>
          <p:cNvSpPr>
            <a:spLocks noGrp="1"/>
          </p:cNvSpPr>
          <p:nvPr>
            <p:ph type="title"/>
          </p:nvPr>
        </p:nvSpPr>
        <p:spPr>
          <a:xfrm>
            <a:off x="838200" y="365126"/>
            <a:ext cx="10515600" cy="483014"/>
          </a:xfrm>
        </p:spPr>
        <p:txBody>
          <a:bodyPr>
            <a:normAutofit/>
          </a:bodyPr>
          <a:lstStyle/>
          <a:p>
            <a:pPr algn="ctr"/>
            <a:r>
              <a:rPr lang="en-IN" dirty="0"/>
              <a:t>Creating a VM and SSH</a:t>
            </a:r>
          </a:p>
        </p:txBody>
      </p:sp>
      <p:pic>
        <p:nvPicPr>
          <p:cNvPr id="4" name="Picture 3">
            <a:extLst>
              <a:ext uri="{FF2B5EF4-FFF2-40B4-BE49-F238E27FC236}">
                <a16:creationId xmlns:a16="http://schemas.microsoft.com/office/drawing/2014/main" id="{8766372C-228A-40C5-9007-B9FE65BCC240}"/>
              </a:ext>
            </a:extLst>
          </p:cNvPr>
          <p:cNvPicPr>
            <a:picLocks noChangeAspect="1"/>
          </p:cNvPicPr>
          <p:nvPr/>
        </p:nvPicPr>
        <p:blipFill>
          <a:blip r:embed="rId2"/>
          <a:stretch>
            <a:fillRect/>
          </a:stretch>
        </p:blipFill>
        <p:spPr>
          <a:xfrm>
            <a:off x="1948069" y="1940391"/>
            <a:ext cx="8295861" cy="4664144"/>
          </a:xfrm>
          <a:prstGeom prst="rect">
            <a:avLst/>
          </a:prstGeom>
        </p:spPr>
      </p:pic>
      <p:sp>
        <p:nvSpPr>
          <p:cNvPr id="5" name="TextBox 4">
            <a:extLst>
              <a:ext uri="{FF2B5EF4-FFF2-40B4-BE49-F238E27FC236}">
                <a16:creationId xmlns:a16="http://schemas.microsoft.com/office/drawing/2014/main" id="{01E6E87D-9473-47E0-A2AA-5FA78AD2D0A3}"/>
              </a:ext>
            </a:extLst>
          </p:cNvPr>
          <p:cNvSpPr txBox="1"/>
          <p:nvPr/>
        </p:nvSpPr>
        <p:spPr>
          <a:xfrm>
            <a:off x="1510748" y="1205946"/>
            <a:ext cx="8971722" cy="646331"/>
          </a:xfrm>
          <a:prstGeom prst="rect">
            <a:avLst/>
          </a:prstGeom>
          <a:noFill/>
        </p:spPr>
        <p:txBody>
          <a:bodyPr wrap="square" rtlCol="0">
            <a:spAutoFit/>
          </a:bodyPr>
          <a:lstStyle/>
          <a:p>
            <a:pPr algn="ctr"/>
            <a:r>
              <a:rPr lang="en-IN" dirty="0"/>
              <a:t>Once the instance launches, Click on View Instances to view the instances that are launched and are in running state. </a:t>
            </a:r>
          </a:p>
        </p:txBody>
      </p:sp>
    </p:spTree>
    <p:extLst>
      <p:ext uri="{BB962C8B-B14F-4D97-AF65-F5344CB8AC3E}">
        <p14:creationId xmlns:p14="http://schemas.microsoft.com/office/powerpoint/2010/main" val="3508511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18C4-E2A9-4BB2-A076-5E572504B63B}"/>
              </a:ext>
            </a:extLst>
          </p:cNvPr>
          <p:cNvSpPr>
            <a:spLocks noGrp="1"/>
          </p:cNvSpPr>
          <p:nvPr>
            <p:ph type="title"/>
          </p:nvPr>
        </p:nvSpPr>
        <p:spPr>
          <a:xfrm>
            <a:off x="838200" y="365126"/>
            <a:ext cx="10515600" cy="315912"/>
          </a:xfrm>
        </p:spPr>
        <p:txBody>
          <a:bodyPr>
            <a:normAutofit fontScale="90000"/>
          </a:bodyPr>
          <a:lstStyle/>
          <a:p>
            <a:pPr algn="ctr"/>
            <a:r>
              <a:rPr lang="en-IN" dirty="0"/>
              <a:t>Creating a VM and SSH</a:t>
            </a:r>
          </a:p>
        </p:txBody>
      </p:sp>
      <p:pic>
        <p:nvPicPr>
          <p:cNvPr id="4" name="Picture 3">
            <a:extLst>
              <a:ext uri="{FF2B5EF4-FFF2-40B4-BE49-F238E27FC236}">
                <a16:creationId xmlns:a16="http://schemas.microsoft.com/office/drawing/2014/main" id="{83A47B24-8233-4187-A36E-B667F899B88E}"/>
              </a:ext>
            </a:extLst>
          </p:cNvPr>
          <p:cNvPicPr>
            <a:picLocks noChangeAspect="1"/>
          </p:cNvPicPr>
          <p:nvPr/>
        </p:nvPicPr>
        <p:blipFill>
          <a:blip r:embed="rId2"/>
          <a:stretch>
            <a:fillRect/>
          </a:stretch>
        </p:blipFill>
        <p:spPr>
          <a:xfrm>
            <a:off x="2239617" y="2468656"/>
            <a:ext cx="7712765" cy="4336313"/>
          </a:xfrm>
          <a:prstGeom prst="rect">
            <a:avLst/>
          </a:prstGeom>
        </p:spPr>
      </p:pic>
      <p:sp>
        <p:nvSpPr>
          <p:cNvPr id="5" name="TextBox 4">
            <a:extLst>
              <a:ext uri="{FF2B5EF4-FFF2-40B4-BE49-F238E27FC236}">
                <a16:creationId xmlns:a16="http://schemas.microsoft.com/office/drawing/2014/main" id="{D14524F0-3EF8-4AFA-BBDA-2AD6C9C05645}"/>
              </a:ext>
            </a:extLst>
          </p:cNvPr>
          <p:cNvSpPr txBox="1"/>
          <p:nvPr/>
        </p:nvSpPr>
        <p:spPr>
          <a:xfrm>
            <a:off x="1298713" y="1205946"/>
            <a:ext cx="9515061" cy="923330"/>
          </a:xfrm>
          <a:prstGeom prst="rect">
            <a:avLst/>
          </a:prstGeom>
          <a:noFill/>
        </p:spPr>
        <p:txBody>
          <a:bodyPr wrap="square" rtlCol="0">
            <a:spAutoFit/>
          </a:bodyPr>
          <a:lstStyle/>
          <a:p>
            <a:pPr algn="ctr"/>
            <a:r>
              <a:rPr lang="en-IN" dirty="0"/>
              <a:t>The instances dashboard page opens up and all the instances that are running are displayed here. The instance lifecycle has these following stages : pending, running, shutting-down, terminated. The user can view all the details of the running instances by click on the running instance. </a:t>
            </a:r>
          </a:p>
        </p:txBody>
      </p:sp>
    </p:spTree>
    <p:extLst>
      <p:ext uri="{BB962C8B-B14F-4D97-AF65-F5344CB8AC3E}">
        <p14:creationId xmlns:p14="http://schemas.microsoft.com/office/powerpoint/2010/main" val="1974991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A7F9-7CAA-4856-9EB5-81C4576A4774}"/>
              </a:ext>
            </a:extLst>
          </p:cNvPr>
          <p:cNvSpPr>
            <a:spLocks noGrp="1"/>
          </p:cNvSpPr>
          <p:nvPr>
            <p:ph type="title"/>
          </p:nvPr>
        </p:nvSpPr>
        <p:spPr>
          <a:xfrm>
            <a:off x="838200" y="365126"/>
            <a:ext cx="10515600" cy="443258"/>
          </a:xfrm>
        </p:spPr>
        <p:txBody>
          <a:bodyPr>
            <a:normAutofit fontScale="90000"/>
          </a:bodyPr>
          <a:lstStyle/>
          <a:p>
            <a:pPr algn="ctr"/>
            <a:r>
              <a:rPr lang="en-IN" dirty="0"/>
              <a:t>Creating a VM and SSH</a:t>
            </a:r>
          </a:p>
        </p:txBody>
      </p:sp>
      <p:sp>
        <p:nvSpPr>
          <p:cNvPr id="4" name="TextBox 3">
            <a:extLst>
              <a:ext uri="{FF2B5EF4-FFF2-40B4-BE49-F238E27FC236}">
                <a16:creationId xmlns:a16="http://schemas.microsoft.com/office/drawing/2014/main" id="{3D362F77-3371-4272-92BD-3D1AF6620BE3}"/>
              </a:ext>
            </a:extLst>
          </p:cNvPr>
          <p:cNvSpPr txBox="1"/>
          <p:nvPr/>
        </p:nvSpPr>
        <p:spPr>
          <a:xfrm>
            <a:off x="1272209" y="1285461"/>
            <a:ext cx="10081591" cy="5355312"/>
          </a:xfrm>
          <a:prstGeom prst="rect">
            <a:avLst/>
          </a:prstGeom>
          <a:noFill/>
        </p:spPr>
        <p:txBody>
          <a:bodyPr wrap="square" rtlCol="0">
            <a:spAutoFit/>
          </a:bodyPr>
          <a:lstStyle/>
          <a:p>
            <a:r>
              <a:rPr lang="en-IN" dirty="0"/>
              <a:t>The virtual machine that the user creating is now in running state and to login to the virtual machine and into the operating system , the user should use an SSH client. In the security groups page, we had configured SSH over port 22 to be only from the user’s respective IP address. Therefore only the user will be able to login to the operating system of the instance. </a:t>
            </a:r>
          </a:p>
          <a:p>
            <a:endParaRPr lang="en-IN" dirty="0"/>
          </a:p>
          <a:p>
            <a:pPr marL="285750" indent="-285750">
              <a:buFont typeface="Arial" panose="020B0604020202020204" pitchFamily="34" charset="0"/>
              <a:buChar char="•"/>
            </a:pPr>
            <a:r>
              <a:rPr lang="en-IN" dirty="0"/>
              <a:t>If running a host operating system of windows : </a:t>
            </a:r>
          </a:p>
          <a:p>
            <a:r>
              <a:rPr lang="en-IN" dirty="0"/>
              <a:t>Install Putty and </a:t>
            </a:r>
            <a:r>
              <a:rPr lang="en-IN" dirty="0" err="1"/>
              <a:t>PuttyGen</a:t>
            </a:r>
            <a:r>
              <a:rPr lang="en-IN" dirty="0"/>
              <a:t> where Putty is used as an SSH client and </a:t>
            </a:r>
            <a:r>
              <a:rPr lang="en-IN" dirty="0" err="1"/>
              <a:t>PuttyGen</a:t>
            </a:r>
            <a:r>
              <a:rPr lang="en-IN" dirty="0"/>
              <a:t> is used to convert the .</a:t>
            </a:r>
            <a:r>
              <a:rPr lang="en-IN" dirty="0" err="1"/>
              <a:t>pem</a:t>
            </a:r>
            <a:r>
              <a:rPr lang="en-IN" dirty="0"/>
              <a:t> file to a .</a:t>
            </a:r>
            <a:r>
              <a:rPr lang="en-IN" dirty="0" err="1"/>
              <a:t>ppk</a:t>
            </a:r>
            <a:r>
              <a:rPr lang="en-IN" dirty="0"/>
              <a:t> file for windows.</a:t>
            </a:r>
          </a:p>
          <a:p>
            <a:endParaRPr lang="en-IN" dirty="0"/>
          </a:p>
          <a:p>
            <a:r>
              <a:rPr lang="en-IN" dirty="0"/>
              <a:t>Download Putty : </a:t>
            </a:r>
          </a:p>
          <a:p>
            <a:r>
              <a:rPr lang="en-IN" dirty="0">
                <a:hlinkClick r:id="rId2"/>
              </a:rPr>
              <a:t>https://www.putty.org/</a:t>
            </a:r>
            <a:endParaRPr lang="en-IN" dirty="0"/>
          </a:p>
          <a:p>
            <a:endParaRPr lang="en-IN" dirty="0"/>
          </a:p>
          <a:p>
            <a:pPr marL="285750" indent="-285750">
              <a:buFont typeface="Arial" panose="020B0604020202020204" pitchFamily="34" charset="0"/>
              <a:buChar char="•"/>
            </a:pPr>
            <a:r>
              <a:rPr lang="en-IN" dirty="0"/>
              <a:t>If running a host operating system of Linux :</a:t>
            </a:r>
          </a:p>
          <a:p>
            <a:r>
              <a:rPr lang="en-IN" dirty="0"/>
              <a:t>Not necessary to install any SSH client. By default </a:t>
            </a:r>
            <a:r>
              <a:rPr lang="en-IN" dirty="0" err="1"/>
              <a:t>openssh</a:t>
            </a:r>
            <a:r>
              <a:rPr lang="en-IN" dirty="0"/>
              <a:t> is present with Linux operating system. Open up terminal and type the following command with the proper syntax listed below.</a:t>
            </a:r>
          </a:p>
          <a:p>
            <a:endParaRPr lang="en-IN" dirty="0"/>
          </a:p>
          <a:p>
            <a:r>
              <a:rPr lang="en-IN" dirty="0"/>
              <a:t>Syntax : </a:t>
            </a:r>
            <a:r>
              <a:rPr lang="en-IN" dirty="0" err="1"/>
              <a:t>ssh</a:t>
            </a:r>
            <a:r>
              <a:rPr lang="en-IN" dirty="0"/>
              <a:t> ec2-user@&lt;Public IPV4&gt; -</a:t>
            </a:r>
            <a:r>
              <a:rPr lang="en-IN" dirty="0" err="1"/>
              <a:t>i</a:t>
            </a:r>
            <a:r>
              <a:rPr lang="en-IN" dirty="0"/>
              <a:t> &lt;</a:t>
            </a:r>
            <a:r>
              <a:rPr lang="en-IN" dirty="0" err="1"/>
              <a:t>KeyFile</a:t>
            </a:r>
            <a:r>
              <a:rPr lang="en-IN" dirty="0"/>
              <a:t>&gt;</a:t>
            </a:r>
          </a:p>
          <a:p>
            <a:endParaRPr lang="en-IN" dirty="0"/>
          </a:p>
          <a:p>
            <a:r>
              <a:rPr lang="en-IN" dirty="0"/>
              <a:t>Note : Windows users follow the next few slides to SSH into the operating system of the VM.</a:t>
            </a:r>
          </a:p>
        </p:txBody>
      </p:sp>
    </p:spTree>
    <p:extLst>
      <p:ext uri="{BB962C8B-B14F-4D97-AF65-F5344CB8AC3E}">
        <p14:creationId xmlns:p14="http://schemas.microsoft.com/office/powerpoint/2010/main" val="4149873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248D-5EFE-4C10-9FC3-C5243367920B}"/>
              </a:ext>
            </a:extLst>
          </p:cNvPr>
          <p:cNvSpPr>
            <a:spLocks noGrp="1"/>
          </p:cNvSpPr>
          <p:nvPr>
            <p:ph type="title"/>
          </p:nvPr>
        </p:nvSpPr>
        <p:spPr>
          <a:xfrm>
            <a:off x="838200" y="365126"/>
            <a:ext cx="10515600" cy="456510"/>
          </a:xfrm>
        </p:spPr>
        <p:txBody>
          <a:bodyPr>
            <a:normAutofit fontScale="90000"/>
          </a:bodyPr>
          <a:lstStyle/>
          <a:p>
            <a:pPr algn="ctr"/>
            <a:r>
              <a:rPr lang="en-IN" dirty="0"/>
              <a:t>Creating a VM and SSH</a:t>
            </a:r>
          </a:p>
        </p:txBody>
      </p:sp>
      <p:pic>
        <p:nvPicPr>
          <p:cNvPr id="4" name="Picture 3">
            <a:extLst>
              <a:ext uri="{FF2B5EF4-FFF2-40B4-BE49-F238E27FC236}">
                <a16:creationId xmlns:a16="http://schemas.microsoft.com/office/drawing/2014/main" id="{D28F6BAF-CE7D-4FE9-AF77-A006A4F07FC8}"/>
              </a:ext>
            </a:extLst>
          </p:cNvPr>
          <p:cNvPicPr>
            <a:picLocks noChangeAspect="1"/>
          </p:cNvPicPr>
          <p:nvPr/>
        </p:nvPicPr>
        <p:blipFill>
          <a:blip r:embed="rId2"/>
          <a:stretch>
            <a:fillRect/>
          </a:stretch>
        </p:blipFill>
        <p:spPr>
          <a:xfrm>
            <a:off x="1881808" y="1932144"/>
            <a:ext cx="8428383" cy="4738652"/>
          </a:xfrm>
          <a:prstGeom prst="rect">
            <a:avLst/>
          </a:prstGeom>
        </p:spPr>
      </p:pic>
      <p:sp>
        <p:nvSpPr>
          <p:cNvPr id="5" name="TextBox 4">
            <a:extLst>
              <a:ext uri="{FF2B5EF4-FFF2-40B4-BE49-F238E27FC236}">
                <a16:creationId xmlns:a16="http://schemas.microsoft.com/office/drawing/2014/main" id="{9C59E018-FB95-45DC-A0CC-AC18565536FA}"/>
              </a:ext>
            </a:extLst>
          </p:cNvPr>
          <p:cNvSpPr txBox="1"/>
          <p:nvPr/>
        </p:nvSpPr>
        <p:spPr>
          <a:xfrm>
            <a:off x="1550504" y="1192695"/>
            <a:ext cx="8918713" cy="646331"/>
          </a:xfrm>
          <a:prstGeom prst="rect">
            <a:avLst/>
          </a:prstGeom>
          <a:noFill/>
        </p:spPr>
        <p:txBody>
          <a:bodyPr wrap="square" rtlCol="0">
            <a:spAutoFit/>
          </a:bodyPr>
          <a:lstStyle/>
          <a:p>
            <a:pPr algn="ctr"/>
            <a:r>
              <a:rPr lang="en-IN" dirty="0"/>
              <a:t>Launch </a:t>
            </a:r>
            <a:r>
              <a:rPr lang="en-IN" dirty="0" err="1"/>
              <a:t>PuttyGen</a:t>
            </a:r>
            <a:r>
              <a:rPr lang="en-IN" dirty="0"/>
              <a:t>, Click on Load. Choose All files and then choose the key pair that was downloaded from the AWS Management Console. Click on OK. </a:t>
            </a:r>
          </a:p>
        </p:txBody>
      </p:sp>
    </p:spTree>
    <p:extLst>
      <p:ext uri="{BB962C8B-B14F-4D97-AF65-F5344CB8AC3E}">
        <p14:creationId xmlns:p14="http://schemas.microsoft.com/office/powerpoint/2010/main" val="3239218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CA0F9-ABB1-4E0A-9F8D-84B1601EBDD2}"/>
              </a:ext>
            </a:extLst>
          </p:cNvPr>
          <p:cNvSpPr>
            <a:spLocks noGrp="1"/>
          </p:cNvSpPr>
          <p:nvPr>
            <p:ph type="title"/>
          </p:nvPr>
        </p:nvSpPr>
        <p:spPr>
          <a:xfrm>
            <a:off x="838200" y="365126"/>
            <a:ext cx="10515600" cy="496266"/>
          </a:xfrm>
        </p:spPr>
        <p:txBody>
          <a:bodyPr>
            <a:normAutofit/>
          </a:bodyPr>
          <a:lstStyle/>
          <a:p>
            <a:pPr algn="ctr"/>
            <a:r>
              <a:rPr lang="en-IN" dirty="0"/>
              <a:t>Creating a VM and SSH</a:t>
            </a:r>
          </a:p>
        </p:txBody>
      </p:sp>
      <p:pic>
        <p:nvPicPr>
          <p:cNvPr id="4" name="Picture 3">
            <a:extLst>
              <a:ext uri="{FF2B5EF4-FFF2-40B4-BE49-F238E27FC236}">
                <a16:creationId xmlns:a16="http://schemas.microsoft.com/office/drawing/2014/main" id="{78AB7D13-0A07-4094-BB4D-1BB836E7CF3E}"/>
              </a:ext>
            </a:extLst>
          </p:cNvPr>
          <p:cNvPicPr>
            <a:picLocks noChangeAspect="1"/>
          </p:cNvPicPr>
          <p:nvPr/>
        </p:nvPicPr>
        <p:blipFill>
          <a:blip r:embed="rId2"/>
          <a:stretch>
            <a:fillRect/>
          </a:stretch>
        </p:blipFill>
        <p:spPr>
          <a:xfrm>
            <a:off x="1895971" y="1982183"/>
            <a:ext cx="8400057" cy="4722726"/>
          </a:xfrm>
          <a:prstGeom prst="rect">
            <a:avLst/>
          </a:prstGeom>
        </p:spPr>
      </p:pic>
      <p:sp>
        <p:nvSpPr>
          <p:cNvPr id="5" name="TextBox 4">
            <a:extLst>
              <a:ext uri="{FF2B5EF4-FFF2-40B4-BE49-F238E27FC236}">
                <a16:creationId xmlns:a16="http://schemas.microsoft.com/office/drawing/2014/main" id="{EDDFE656-6A72-436C-9F01-D605DE829293}"/>
              </a:ext>
            </a:extLst>
          </p:cNvPr>
          <p:cNvSpPr txBox="1"/>
          <p:nvPr/>
        </p:nvSpPr>
        <p:spPr>
          <a:xfrm>
            <a:off x="1285461" y="1205946"/>
            <a:ext cx="9435548" cy="646331"/>
          </a:xfrm>
          <a:prstGeom prst="rect">
            <a:avLst/>
          </a:prstGeom>
          <a:noFill/>
        </p:spPr>
        <p:txBody>
          <a:bodyPr wrap="square" rtlCol="0">
            <a:spAutoFit/>
          </a:bodyPr>
          <a:lstStyle/>
          <a:p>
            <a:pPr algn="ctr"/>
            <a:r>
              <a:rPr lang="en-IN" dirty="0"/>
              <a:t>Click on Save Private Key. Give it a passphrase or leave as default. Click Yes. Save the private key as a .</a:t>
            </a:r>
            <a:r>
              <a:rPr lang="en-IN" dirty="0" err="1"/>
              <a:t>ppk</a:t>
            </a:r>
            <a:r>
              <a:rPr lang="en-IN" dirty="0"/>
              <a:t> file on your local system.</a:t>
            </a:r>
          </a:p>
        </p:txBody>
      </p:sp>
    </p:spTree>
    <p:extLst>
      <p:ext uri="{BB962C8B-B14F-4D97-AF65-F5344CB8AC3E}">
        <p14:creationId xmlns:p14="http://schemas.microsoft.com/office/powerpoint/2010/main" val="3608767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3EA24-F595-4958-9CE9-BAACE29332EC}"/>
              </a:ext>
            </a:extLst>
          </p:cNvPr>
          <p:cNvSpPr>
            <a:spLocks noGrp="1"/>
          </p:cNvSpPr>
          <p:nvPr>
            <p:ph type="title"/>
          </p:nvPr>
        </p:nvSpPr>
        <p:spPr>
          <a:xfrm>
            <a:off x="838200" y="365126"/>
            <a:ext cx="10515600" cy="469762"/>
          </a:xfrm>
        </p:spPr>
        <p:txBody>
          <a:bodyPr>
            <a:normAutofit/>
          </a:bodyPr>
          <a:lstStyle/>
          <a:p>
            <a:pPr algn="ctr"/>
            <a:r>
              <a:rPr lang="en-IN" dirty="0"/>
              <a:t>Creating a VM and SSH</a:t>
            </a:r>
          </a:p>
        </p:txBody>
      </p:sp>
      <p:pic>
        <p:nvPicPr>
          <p:cNvPr id="4" name="Picture 3">
            <a:extLst>
              <a:ext uri="{FF2B5EF4-FFF2-40B4-BE49-F238E27FC236}">
                <a16:creationId xmlns:a16="http://schemas.microsoft.com/office/drawing/2014/main" id="{75339E92-3E29-4CE3-9A11-4F0BBB305601}"/>
              </a:ext>
            </a:extLst>
          </p:cNvPr>
          <p:cNvPicPr>
            <a:picLocks noChangeAspect="1"/>
          </p:cNvPicPr>
          <p:nvPr/>
        </p:nvPicPr>
        <p:blipFill>
          <a:blip r:embed="rId2"/>
          <a:stretch>
            <a:fillRect/>
          </a:stretch>
        </p:blipFill>
        <p:spPr>
          <a:xfrm>
            <a:off x="1961321" y="2034805"/>
            <a:ext cx="8269357" cy="4649243"/>
          </a:xfrm>
          <a:prstGeom prst="rect">
            <a:avLst/>
          </a:prstGeom>
        </p:spPr>
      </p:pic>
      <p:sp>
        <p:nvSpPr>
          <p:cNvPr id="5" name="TextBox 4">
            <a:extLst>
              <a:ext uri="{FF2B5EF4-FFF2-40B4-BE49-F238E27FC236}">
                <a16:creationId xmlns:a16="http://schemas.microsoft.com/office/drawing/2014/main" id="{CAE726A2-969F-49F2-8E6C-6B7F2B0D528E}"/>
              </a:ext>
            </a:extLst>
          </p:cNvPr>
          <p:cNvSpPr txBox="1"/>
          <p:nvPr/>
        </p:nvSpPr>
        <p:spPr>
          <a:xfrm>
            <a:off x="1563757" y="1166192"/>
            <a:ext cx="8878956" cy="923330"/>
          </a:xfrm>
          <a:prstGeom prst="rect">
            <a:avLst/>
          </a:prstGeom>
          <a:noFill/>
        </p:spPr>
        <p:txBody>
          <a:bodyPr wrap="square" rtlCol="0">
            <a:spAutoFit/>
          </a:bodyPr>
          <a:lstStyle/>
          <a:p>
            <a:pPr algn="ctr"/>
            <a:r>
              <a:rPr lang="en-IN" dirty="0"/>
              <a:t>Once the private key is saved as a .</a:t>
            </a:r>
            <a:r>
              <a:rPr lang="en-IN" dirty="0" err="1"/>
              <a:t>ppk</a:t>
            </a:r>
            <a:r>
              <a:rPr lang="en-IN" dirty="0"/>
              <a:t> file. Launch Putty and under the Host Name type ec2-user@&lt;Public IP&gt;. Choose SSH. Choose Auth and load the private key saved on the local system.</a:t>
            </a:r>
          </a:p>
        </p:txBody>
      </p:sp>
    </p:spTree>
    <p:extLst>
      <p:ext uri="{BB962C8B-B14F-4D97-AF65-F5344CB8AC3E}">
        <p14:creationId xmlns:p14="http://schemas.microsoft.com/office/powerpoint/2010/main" val="3841007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F489-03E3-44FA-8741-00AF85F78C56}"/>
              </a:ext>
            </a:extLst>
          </p:cNvPr>
          <p:cNvSpPr>
            <a:spLocks noGrp="1"/>
          </p:cNvSpPr>
          <p:nvPr>
            <p:ph type="title"/>
          </p:nvPr>
        </p:nvSpPr>
        <p:spPr>
          <a:xfrm>
            <a:off x="838200" y="365126"/>
            <a:ext cx="10515600" cy="469762"/>
          </a:xfrm>
        </p:spPr>
        <p:txBody>
          <a:bodyPr>
            <a:normAutofit/>
          </a:bodyPr>
          <a:lstStyle/>
          <a:p>
            <a:pPr algn="ctr"/>
            <a:r>
              <a:rPr lang="en-IN" dirty="0"/>
              <a:t>Creating a VM and SSH</a:t>
            </a:r>
          </a:p>
        </p:txBody>
      </p:sp>
      <p:pic>
        <p:nvPicPr>
          <p:cNvPr id="4" name="Picture 3">
            <a:extLst>
              <a:ext uri="{FF2B5EF4-FFF2-40B4-BE49-F238E27FC236}">
                <a16:creationId xmlns:a16="http://schemas.microsoft.com/office/drawing/2014/main" id="{10C3FFD8-3B51-4AC8-9F2D-4AB09A004C72}"/>
              </a:ext>
            </a:extLst>
          </p:cNvPr>
          <p:cNvPicPr>
            <a:picLocks noChangeAspect="1"/>
          </p:cNvPicPr>
          <p:nvPr/>
        </p:nvPicPr>
        <p:blipFill>
          <a:blip r:embed="rId2"/>
          <a:stretch>
            <a:fillRect/>
          </a:stretch>
        </p:blipFill>
        <p:spPr>
          <a:xfrm>
            <a:off x="1795669" y="1901546"/>
            <a:ext cx="8600661" cy="4835511"/>
          </a:xfrm>
          <a:prstGeom prst="rect">
            <a:avLst/>
          </a:prstGeom>
        </p:spPr>
      </p:pic>
      <p:sp>
        <p:nvSpPr>
          <p:cNvPr id="5" name="TextBox 4">
            <a:extLst>
              <a:ext uri="{FF2B5EF4-FFF2-40B4-BE49-F238E27FC236}">
                <a16:creationId xmlns:a16="http://schemas.microsoft.com/office/drawing/2014/main" id="{FE11F94E-13D5-469E-80D0-6E4CC3BF63B7}"/>
              </a:ext>
            </a:extLst>
          </p:cNvPr>
          <p:cNvSpPr txBox="1"/>
          <p:nvPr/>
        </p:nvSpPr>
        <p:spPr>
          <a:xfrm>
            <a:off x="1391478" y="1232452"/>
            <a:ext cx="9289774" cy="646331"/>
          </a:xfrm>
          <a:prstGeom prst="rect">
            <a:avLst/>
          </a:prstGeom>
          <a:noFill/>
        </p:spPr>
        <p:txBody>
          <a:bodyPr wrap="square" rtlCol="0">
            <a:spAutoFit/>
          </a:bodyPr>
          <a:lstStyle/>
          <a:p>
            <a:pPr algn="ctr"/>
            <a:r>
              <a:rPr lang="en-IN" dirty="0"/>
              <a:t>Choose SSH. Choose Auth and load the private key from the local system where it is saved as .</a:t>
            </a:r>
            <a:r>
              <a:rPr lang="en-IN" dirty="0" err="1"/>
              <a:t>ppk</a:t>
            </a:r>
            <a:r>
              <a:rPr lang="en-IN" dirty="0"/>
              <a:t> file and then Click Open.</a:t>
            </a:r>
          </a:p>
        </p:txBody>
      </p:sp>
    </p:spTree>
    <p:extLst>
      <p:ext uri="{BB962C8B-B14F-4D97-AF65-F5344CB8AC3E}">
        <p14:creationId xmlns:p14="http://schemas.microsoft.com/office/powerpoint/2010/main" val="211688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70E5D-1FBA-4965-AF33-81CAA21253C6}"/>
              </a:ext>
            </a:extLst>
          </p:cNvPr>
          <p:cNvSpPr>
            <a:spLocks noGrp="1"/>
          </p:cNvSpPr>
          <p:nvPr>
            <p:ph type="title"/>
          </p:nvPr>
        </p:nvSpPr>
        <p:spPr>
          <a:xfrm>
            <a:off x="838200" y="365126"/>
            <a:ext cx="10515600" cy="469762"/>
          </a:xfrm>
        </p:spPr>
        <p:txBody>
          <a:bodyPr>
            <a:normAutofit/>
          </a:bodyPr>
          <a:lstStyle/>
          <a:p>
            <a:pPr algn="ctr"/>
            <a:r>
              <a:rPr lang="en-IN" dirty="0"/>
              <a:t>Creating a VM and SSH</a:t>
            </a:r>
          </a:p>
        </p:txBody>
      </p:sp>
      <p:pic>
        <p:nvPicPr>
          <p:cNvPr id="4" name="Picture 3">
            <a:extLst>
              <a:ext uri="{FF2B5EF4-FFF2-40B4-BE49-F238E27FC236}">
                <a16:creationId xmlns:a16="http://schemas.microsoft.com/office/drawing/2014/main" id="{3EF3A8D8-65B7-48A8-8BA4-7FD3A63EBD13}"/>
              </a:ext>
            </a:extLst>
          </p:cNvPr>
          <p:cNvPicPr>
            <a:picLocks noChangeAspect="1"/>
          </p:cNvPicPr>
          <p:nvPr/>
        </p:nvPicPr>
        <p:blipFill>
          <a:blip r:embed="rId2"/>
          <a:stretch>
            <a:fillRect/>
          </a:stretch>
        </p:blipFill>
        <p:spPr>
          <a:xfrm>
            <a:off x="1813699" y="1910240"/>
            <a:ext cx="8564601" cy="4815237"/>
          </a:xfrm>
          <a:prstGeom prst="rect">
            <a:avLst/>
          </a:prstGeom>
        </p:spPr>
      </p:pic>
      <p:sp>
        <p:nvSpPr>
          <p:cNvPr id="5" name="TextBox 4">
            <a:extLst>
              <a:ext uri="{FF2B5EF4-FFF2-40B4-BE49-F238E27FC236}">
                <a16:creationId xmlns:a16="http://schemas.microsoft.com/office/drawing/2014/main" id="{FB68C1D0-1983-49D0-89F7-7BF6F9642667}"/>
              </a:ext>
            </a:extLst>
          </p:cNvPr>
          <p:cNvSpPr txBox="1"/>
          <p:nvPr/>
        </p:nvSpPr>
        <p:spPr>
          <a:xfrm>
            <a:off x="1192696" y="1205948"/>
            <a:ext cx="9727095" cy="646331"/>
          </a:xfrm>
          <a:prstGeom prst="rect">
            <a:avLst/>
          </a:prstGeom>
          <a:noFill/>
        </p:spPr>
        <p:txBody>
          <a:bodyPr wrap="square" rtlCol="0">
            <a:spAutoFit/>
          </a:bodyPr>
          <a:lstStyle/>
          <a:p>
            <a:pPr algn="ctr"/>
            <a:r>
              <a:rPr lang="en-IN" dirty="0"/>
              <a:t>A security alert is displayed. Ignore the warning message and Click on Yes. Now the user is into the operating system of the VM.</a:t>
            </a:r>
          </a:p>
        </p:txBody>
      </p:sp>
    </p:spTree>
    <p:extLst>
      <p:ext uri="{BB962C8B-B14F-4D97-AF65-F5344CB8AC3E}">
        <p14:creationId xmlns:p14="http://schemas.microsoft.com/office/powerpoint/2010/main" val="2141926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15EA4-2C4C-4D5A-AE21-783185FACE0B}"/>
              </a:ext>
            </a:extLst>
          </p:cNvPr>
          <p:cNvSpPr>
            <a:spLocks noGrp="1"/>
          </p:cNvSpPr>
          <p:nvPr>
            <p:ph type="title"/>
          </p:nvPr>
        </p:nvSpPr>
        <p:spPr>
          <a:xfrm>
            <a:off x="838200" y="365126"/>
            <a:ext cx="10515600" cy="469762"/>
          </a:xfrm>
        </p:spPr>
        <p:txBody>
          <a:bodyPr>
            <a:normAutofit/>
          </a:bodyPr>
          <a:lstStyle/>
          <a:p>
            <a:pPr algn="ctr"/>
            <a:r>
              <a:rPr lang="en-IN" dirty="0"/>
              <a:t>Creating a VM and SSH</a:t>
            </a:r>
          </a:p>
        </p:txBody>
      </p:sp>
      <p:pic>
        <p:nvPicPr>
          <p:cNvPr id="4" name="Picture 3">
            <a:extLst>
              <a:ext uri="{FF2B5EF4-FFF2-40B4-BE49-F238E27FC236}">
                <a16:creationId xmlns:a16="http://schemas.microsoft.com/office/drawing/2014/main" id="{6D65806F-BE93-413C-9239-47E1A223A3CE}"/>
              </a:ext>
            </a:extLst>
          </p:cNvPr>
          <p:cNvPicPr>
            <a:picLocks noChangeAspect="1"/>
          </p:cNvPicPr>
          <p:nvPr/>
        </p:nvPicPr>
        <p:blipFill>
          <a:blip r:embed="rId2"/>
          <a:stretch>
            <a:fillRect/>
          </a:stretch>
        </p:blipFill>
        <p:spPr>
          <a:xfrm>
            <a:off x="2054087" y="2227980"/>
            <a:ext cx="8083825" cy="4544932"/>
          </a:xfrm>
          <a:prstGeom prst="rect">
            <a:avLst/>
          </a:prstGeom>
        </p:spPr>
      </p:pic>
      <p:sp>
        <p:nvSpPr>
          <p:cNvPr id="5" name="TextBox 4">
            <a:extLst>
              <a:ext uri="{FF2B5EF4-FFF2-40B4-BE49-F238E27FC236}">
                <a16:creationId xmlns:a16="http://schemas.microsoft.com/office/drawing/2014/main" id="{1A0980ED-BAA9-4544-9D0C-4E1CB717C8B6}"/>
              </a:ext>
            </a:extLst>
          </p:cNvPr>
          <p:cNvSpPr txBox="1"/>
          <p:nvPr/>
        </p:nvSpPr>
        <p:spPr>
          <a:xfrm>
            <a:off x="954157" y="1311967"/>
            <a:ext cx="10217426" cy="923330"/>
          </a:xfrm>
          <a:prstGeom prst="rect">
            <a:avLst/>
          </a:prstGeom>
          <a:noFill/>
        </p:spPr>
        <p:txBody>
          <a:bodyPr wrap="square" rtlCol="0">
            <a:spAutoFit/>
          </a:bodyPr>
          <a:lstStyle/>
          <a:p>
            <a:pPr algn="ctr"/>
            <a:r>
              <a:rPr lang="en-IN" dirty="0"/>
              <a:t>In the instance configuration details, the user had mentioned certain commands in the Advanced Details as bash scripts. Those commands would have been already executed when the VM was launched and in the running state.</a:t>
            </a:r>
          </a:p>
        </p:txBody>
      </p:sp>
    </p:spTree>
    <p:extLst>
      <p:ext uri="{BB962C8B-B14F-4D97-AF65-F5344CB8AC3E}">
        <p14:creationId xmlns:p14="http://schemas.microsoft.com/office/powerpoint/2010/main" val="53249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A1443-2F31-451B-9252-0D9D71F3232C}"/>
              </a:ext>
            </a:extLst>
          </p:cNvPr>
          <p:cNvSpPr>
            <a:spLocks noGrp="1"/>
          </p:cNvSpPr>
          <p:nvPr>
            <p:ph type="title"/>
          </p:nvPr>
        </p:nvSpPr>
        <p:spPr>
          <a:xfrm>
            <a:off x="838200" y="365126"/>
            <a:ext cx="10515600" cy="456510"/>
          </a:xfrm>
        </p:spPr>
        <p:txBody>
          <a:bodyPr>
            <a:normAutofit fontScale="90000"/>
          </a:bodyPr>
          <a:lstStyle/>
          <a:p>
            <a:pPr algn="ctr"/>
            <a:r>
              <a:rPr lang="en-IN" dirty="0"/>
              <a:t>Creating a VM and SSH</a:t>
            </a:r>
          </a:p>
        </p:txBody>
      </p:sp>
      <p:pic>
        <p:nvPicPr>
          <p:cNvPr id="4" name="Picture 3">
            <a:extLst>
              <a:ext uri="{FF2B5EF4-FFF2-40B4-BE49-F238E27FC236}">
                <a16:creationId xmlns:a16="http://schemas.microsoft.com/office/drawing/2014/main" id="{3A06ADBA-62F9-4785-95E2-0D539788D048}"/>
              </a:ext>
            </a:extLst>
          </p:cNvPr>
          <p:cNvPicPr>
            <a:picLocks noChangeAspect="1"/>
          </p:cNvPicPr>
          <p:nvPr/>
        </p:nvPicPr>
        <p:blipFill>
          <a:blip r:embed="rId2"/>
          <a:stretch>
            <a:fillRect/>
          </a:stretch>
        </p:blipFill>
        <p:spPr>
          <a:xfrm>
            <a:off x="2023699" y="2201476"/>
            <a:ext cx="8144601" cy="4579102"/>
          </a:xfrm>
          <a:prstGeom prst="rect">
            <a:avLst/>
          </a:prstGeom>
        </p:spPr>
      </p:pic>
      <p:sp>
        <p:nvSpPr>
          <p:cNvPr id="5" name="TextBox 4">
            <a:extLst>
              <a:ext uri="{FF2B5EF4-FFF2-40B4-BE49-F238E27FC236}">
                <a16:creationId xmlns:a16="http://schemas.microsoft.com/office/drawing/2014/main" id="{3CD2797D-A432-4BE6-AF44-11CE4B66CA6B}"/>
              </a:ext>
            </a:extLst>
          </p:cNvPr>
          <p:cNvSpPr txBox="1"/>
          <p:nvPr/>
        </p:nvSpPr>
        <p:spPr>
          <a:xfrm>
            <a:off x="1258957" y="1258958"/>
            <a:ext cx="9740347" cy="923330"/>
          </a:xfrm>
          <a:prstGeom prst="rect">
            <a:avLst/>
          </a:prstGeom>
          <a:noFill/>
        </p:spPr>
        <p:txBody>
          <a:bodyPr wrap="square" rtlCol="0">
            <a:spAutoFit/>
          </a:bodyPr>
          <a:lstStyle/>
          <a:p>
            <a:pPr algn="ctr"/>
            <a:r>
              <a:rPr lang="en-IN" dirty="0"/>
              <a:t>The same commands when executed in the putty console gives “No packages marked for update” only because the commands were already executed when the bash script ran when the instance was launched.</a:t>
            </a:r>
          </a:p>
        </p:txBody>
      </p:sp>
    </p:spTree>
    <p:extLst>
      <p:ext uri="{BB962C8B-B14F-4D97-AF65-F5344CB8AC3E}">
        <p14:creationId xmlns:p14="http://schemas.microsoft.com/office/powerpoint/2010/main" val="731135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14059-42A8-4E7F-9F5D-0C4A59609121}"/>
              </a:ext>
            </a:extLst>
          </p:cNvPr>
          <p:cNvSpPr>
            <a:spLocks noGrp="1"/>
          </p:cNvSpPr>
          <p:nvPr>
            <p:ph type="title"/>
          </p:nvPr>
        </p:nvSpPr>
        <p:spPr>
          <a:xfrm>
            <a:off x="838200" y="365125"/>
            <a:ext cx="10515600" cy="522771"/>
          </a:xfrm>
        </p:spPr>
        <p:txBody>
          <a:bodyPr>
            <a:normAutofit/>
          </a:bodyPr>
          <a:lstStyle/>
          <a:p>
            <a:pPr algn="ctr"/>
            <a:r>
              <a:rPr lang="en-IN" dirty="0"/>
              <a:t>Creating a VM and SSH</a:t>
            </a:r>
          </a:p>
        </p:txBody>
      </p:sp>
      <p:pic>
        <p:nvPicPr>
          <p:cNvPr id="4" name="Picture 3">
            <a:extLst>
              <a:ext uri="{FF2B5EF4-FFF2-40B4-BE49-F238E27FC236}">
                <a16:creationId xmlns:a16="http://schemas.microsoft.com/office/drawing/2014/main" id="{3C520E44-6A32-4D36-B3EF-20CB5CACCB75}"/>
              </a:ext>
            </a:extLst>
          </p:cNvPr>
          <p:cNvPicPr>
            <a:picLocks noChangeAspect="1"/>
          </p:cNvPicPr>
          <p:nvPr/>
        </p:nvPicPr>
        <p:blipFill>
          <a:blip r:embed="rId2"/>
          <a:stretch>
            <a:fillRect/>
          </a:stretch>
        </p:blipFill>
        <p:spPr>
          <a:xfrm>
            <a:off x="2002040" y="1828799"/>
            <a:ext cx="8565053" cy="4815491"/>
          </a:xfrm>
          <a:prstGeom prst="rect">
            <a:avLst/>
          </a:prstGeom>
        </p:spPr>
      </p:pic>
      <p:sp>
        <p:nvSpPr>
          <p:cNvPr id="5" name="TextBox 4">
            <a:extLst>
              <a:ext uri="{FF2B5EF4-FFF2-40B4-BE49-F238E27FC236}">
                <a16:creationId xmlns:a16="http://schemas.microsoft.com/office/drawing/2014/main" id="{87839874-4AD3-47AC-9D72-E9DF07FFB986}"/>
              </a:ext>
            </a:extLst>
          </p:cNvPr>
          <p:cNvSpPr txBox="1"/>
          <p:nvPr/>
        </p:nvSpPr>
        <p:spPr>
          <a:xfrm>
            <a:off x="1298713" y="1205948"/>
            <a:ext cx="9660835" cy="646331"/>
          </a:xfrm>
          <a:prstGeom prst="rect">
            <a:avLst/>
          </a:prstGeom>
          <a:noFill/>
        </p:spPr>
        <p:txBody>
          <a:bodyPr wrap="square" rtlCol="0">
            <a:spAutoFit/>
          </a:bodyPr>
          <a:lstStyle/>
          <a:p>
            <a:pPr algn="ctr"/>
            <a:r>
              <a:rPr lang="en-IN" dirty="0"/>
              <a:t>This screenshot below is the landing page of EC2. Describes a lot of details. Notice the Launch Instance button. Click on it. </a:t>
            </a:r>
          </a:p>
        </p:txBody>
      </p:sp>
    </p:spTree>
    <p:extLst>
      <p:ext uri="{BB962C8B-B14F-4D97-AF65-F5344CB8AC3E}">
        <p14:creationId xmlns:p14="http://schemas.microsoft.com/office/powerpoint/2010/main" val="2722299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612EF-C02C-41F7-9F54-2B67630F4134}"/>
              </a:ext>
            </a:extLst>
          </p:cNvPr>
          <p:cNvSpPr>
            <a:spLocks noGrp="1"/>
          </p:cNvSpPr>
          <p:nvPr>
            <p:ph type="title"/>
          </p:nvPr>
        </p:nvSpPr>
        <p:spPr>
          <a:xfrm>
            <a:off x="838200" y="365126"/>
            <a:ext cx="10515600" cy="456510"/>
          </a:xfrm>
        </p:spPr>
        <p:txBody>
          <a:bodyPr>
            <a:normAutofit fontScale="90000"/>
          </a:bodyPr>
          <a:lstStyle/>
          <a:p>
            <a:pPr algn="ctr"/>
            <a:r>
              <a:rPr lang="en-IN" dirty="0"/>
              <a:t>Creating a VM and SSH</a:t>
            </a:r>
          </a:p>
        </p:txBody>
      </p:sp>
      <p:pic>
        <p:nvPicPr>
          <p:cNvPr id="4" name="Picture 3">
            <a:extLst>
              <a:ext uri="{FF2B5EF4-FFF2-40B4-BE49-F238E27FC236}">
                <a16:creationId xmlns:a16="http://schemas.microsoft.com/office/drawing/2014/main" id="{CDB38FCB-7E0A-4E1F-B5CD-C1F69BCCF2B7}"/>
              </a:ext>
            </a:extLst>
          </p:cNvPr>
          <p:cNvPicPr>
            <a:picLocks noChangeAspect="1"/>
          </p:cNvPicPr>
          <p:nvPr/>
        </p:nvPicPr>
        <p:blipFill>
          <a:blip r:embed="rId2"/>
          <a:stretch>
            <a:fillRect/>
          </a:stretch>
        </p:blipFill>
        <p:spPr>
          <a:xfrm>
            <a:off x="2175323" y="2385391"/>
            <a:ext cx="7841353" cy="4325160"/>
          </a:xfrm>
          <a:prstGeom prst="rect">
            <a:avLst/>
          </a:prstGeom>
        </p:spPr>
      </p:pic>
      <p:sp>
        <p:nvSpPr>
          <p:cNvPr id="5" name="TextBox 4">
            <a:extLst>
              <a:ext uri="{FF2B5EF4-FFF2-40B4-BE49-F238E27FC236}">
                <a16:creationId xmlns:a16="http://schemas.microsoft.com/office/drawing/2014/main" id="{8C811D1F-AA67-415B-878E-3B92BCF1650D}"/>
              </a:ext>
            </a:extLst>
          </p:cNvPr>
          <p:cNvSpPr txBox="1"/>
          <p:nvPr/>
        </p:nvSpPr>
        <p:spPr>
          <a:xfrm>
            <a:off x="1298713" y="1364975"/>
            <a:ext cx="9475304" cy="923330"/>
          </a:xfrm>
          <a:prstGeom prst="rect">
            <a:avLst/>
          </a:prstGeom>
          <a:noFill/>
        </p:spPr>
        <p:txBody>
          <a:bodyPr wrap="square" rtlCol="0">
            <a:spAutoFit/>
          </a:bodyPr>
          <a:lstStyle/>
          <a:p>
            <a:pPr algn="ctr"/>
            <a:r>
              <a:rPr lang="en-IN" dirty="0"/>
              <a:t>To terminate, restart or stop an EC2 Instance/VM. Click on the instance. Click on Actions. Click on Instance state. Click on Terminate. If termination protection is enabled, disable it and then terminate the instance.</a:t>
            </a:r>
          </a:p>
        </p:txBody>
      </p:sp>
    </p:spTree>
    <p:extLst>
      <p:ext uri="{BB962C8B-B14F-4D97-AF65-F5344CB8AC3E}">
        <p14:creationId xmlns:p14="http://schemas.microsoft.com/office/powerpoint/2010/main" val="1745425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EE6C-E7F3-47DD-BAFD-B34E4606F8BA}"/>
              </a:ext>
            </a:extLst>
          </p:cNvPr>
          <p:cNvSpPr>
            <a:spLocks noGrp="1"/>
          </p:cNvSpPr>
          <p:nvPr>
            <p:ph type="title"/>
          </p:nvPr>
        </p:nvSpPr>
        <p:spPr>
          <a:xfrm>
            <a:off x="838200" y="365126"/>
            <a:ext cx="10515600" cy="483014"/>
          </a:xfrm>
        </p:spPr>
        <p:txBody>
          <a:bodyPr>
            <a:normAutofit/>
          </a:bodyPr>
          <a:lstStyle/>
          <a:p>
            <a:pPr algn="ctr"/>
            <a:r>
              <a:rPr lang="en-IN" dirty="0"/>
              <a:t>Creating a VM and SSH</a:t>
            </a:r>
          </a:p>
        </p:txBody>
      </p:sp>
      <p:sp>
        <p:nvSpPr>
          <p:cNvPr id="4" name="TextBox 3">
            <a:extLst>
              <a:ext uri="{FF2B5EF4-FFF2-40B4-BE49-F238E27FC236}">
                <a16:creationId xmlns:a16="http://schemas.microsoft.com/office/drawing/2014/main" id="{515AB286-EBC0-4CC5-A6C0-07CDF4AAE998}"/>
              </a:ext>
            </a:extLst>
          </p:cNvPr>
          <p:cNvSpPr txBox="1"/>
          <p:nvPr/>
        </p:nvSpPr>
        <p:spPr>
          <a:xfrm>
            <a:off x="1683027" y="1258959"/>
            <a:ext cx="9250016" cy="5509200"/>
          </a:xfrm>
          <a:prstGeom prst="rect">
            <a:avLst/>
          </a:prstGeom>
          <a:noFill/>
        </p:spPr>
        <p:txBody>
          <a:bodyPr wrap="square" rtlCol="0">
            <a:spAutoFit/>
          </a:bodyPr>
          <a:lstStyle/>
          <a:p>
            <a:r>
              <a:rPr lang="en-IN" sz="1600" dirty="0"/>
              <a:t>Congratulations, We have together successfully started a VM in the cloud and </a:t>
            </a:r>
            <a:r>
              <a:rPr lang="en-IN" sz="1600" dirty="0" err="1"/>
              <a:t>SSHed</a:t>
            </a:r>
            <a:r>
              <a:rPr lang="en-IN" sz="1600" dirty="0"/>
              <a:t> into its operating system. </a:t>
            </a:r>
          </a:p>
          <a:p>
            <a:endParaRPr lang="en-IN" sz="1600" dirty="0"/>
          </a:p>
          <a:p>
            <a:r>
              <a:rPr lang="en-IN" sz="1600" b="1" dirty="0"/>
              <a:t>Homework</a:t>
            </a:r>
            <a:r>
              <a:rPr lang="en-IN" sz="1600" dirty="0"/>
              <a:t> : Try launching a VM with an IAM role to copy all the contents of a bucket with front end website coding to run on the VM. </a:t>
            </a:r>
          </a:p>
          <a:p>
            <a:endParaRPr lang="en-IN" sz="1600" dirty="0"/>
          </a:p>
          <a:p>
            <a:r>
              <a:rPr lang="en-IN" sz="1600" b="1" dirty="0"/>
              <a:t>Answer </a:t>
            </a:r>
            <a:r>
              <a:rPr lang="en-IN" sz="1600" dirty="0"/>
              <a:t>: </a:t>
            </a:r>
          </a:p>
          <a:p>
            <a:pPr marL="285750" indent="-285750">
              <a:buFont typeface="Arial" panose="020B0604020202020204" pitchFamily="34" charset="0"/>
              <a:buChar char="•"/>
            </a:pPr>
            <a:r>
              <a:rPr lang="en-IN" sz="1600" dirty="0"/>
              <a:t>Attach IAM role – Create the role for EC2 service – Attach AWSS3FullAccess to the EC2 service role.</a:t>
            </a:r>
          </a:p>
          <a:p>
            <a:pPr marL="285750" indent="-285750">
              <a:buFont typeface="Arial" panose="020B0604020202020204" pitchFamily="34" charset="0"/>
              <a:buChar char="•"/>
            </a:pPr>
            <a:r>
              <a:rPr lang="en-IN" sz="1600" dirty="0"/>
              <a:t>Launch a VM and add the IAM role in the EC2 instance configuration page.</a:t>
            </a:r>
          </a:p>
          <a:p>
            <a:pPr marL="285750" indent="-285750">
              <a:buFont typeface="Arial" panose="020B0604020202020204" pitchFamily="34" charset="0"/>
              <a:buChar char="•"/>
            </a:pPr>
            <a:r>
              <a:rPr lang="en-IN" sz="1600" dirty="0"/>
              <a:t>Write down the following commands in the Advanced Details tab </a:t>
            </a:r>
          </a:p>
          <a:p>
            <a:pPr marL="285750" indent="-285750">
              <a:buFont typeface="Arial" panose="020B0604020202020204" pitchFamily="34" charset="0"/>
              <a:buChar char="•"/>
            </a:pPr>
            <a:endParaRPr lang="en-IN" sz="1600" dirty="0"/>
          </a:p>
          <a:p>
            <a:r>
              <a:rPr lang="en-IN" sz="1600" dirty="0"/>
              <a:t>#!/bin/bash</a:t>
            </a:r>
          </a:p>
          <a:p>
            <a:r>
              <a:rPr lang="en-IN" sz="1600" dirty="0" err="1"/>
              <a:t>sudo</a:t>
            </a:r>
            <a:r>
              <a:rPr lang="en-IN" sz="1600" dirty="0"/>
              <a:t> </a:t>
            </a:r>
            <a:r>
              <a:rPr lang="en-IN" sz="1600" dirty="0" err="1"/>
              <a:t>su</a:t>
            </a:r>
            <a:r>
              <a:rPr lang="en-IN" sz="1600" dirty="0"/>
              <a:t> : To elevate privileges to super user</a:t>
            </a:r>
          </a:p>
          <a:p>
            <a:r>
              <a:rPr lang="en-IN" sz="1600" dirty="0"/>
              <a:t>yum update –y : To install all the packages</a:t>
            </a:r>
          </a:p>
          <a:p>
            <a:r>
              <a:rPr lang="en-IN" sz="1600" dirty="0"/>
              <a:t>yum install </a:t>
            </a:r>
            <a:r>
              <a:rPr lang="en-IN" sz="1600" dirty="0" err="1"/>
              <a:t>httpd</a:t>
            </a:r>
            <a:r>
              <a:rPr lang="en-IN" sz="1600" dirty="0"/>
              <a:t> –y : To install apache web server</a:t>
            </a:r>
          </a:p>
          <a:p>
            <a:r>
              <a:rPr lang="en-IN" sz="1600" dirty="0"/>
              <a:t>cd /var/www/html/ : To navigate to the html directory to copy front end code</a:t>
            </a:r>
          </a:p>
          <a:p>
            <a:r>
              <a:rPr lang="en-IN" sz="1600" dirty="0" err="1"/>
              <a:t>aws</a:t>
            </a:r>
            <a:r>
              <a:rPr lang="en-IN" sz="1600" dirty="0"/>
              <a:t> s3 cp - - recursive s3://&lt;bucketname&gt; /var/www/html/ : Copying the code from S3 bucket</a:t>
            </a:r>
          </a:p>
          <a:p>
            <a:r>
              <a:rPr lang="en-IN" sz="1600" dirty="0"/>
              <a:t>service </a:t>
            </a:r>
            <a:r>
              <a:rPr lang="en-IN" sz="1600" dirty="0" err="1"/>
              <a:t>httpd</a:t>
            </a:r>
            <a:r>
              <a:rPr lang="en-IN" sz="1600" dirty="0"/>
              <a:t> start : Starting the web server</a:t>
            </a:r>
          </a:p>
          <a:p>
            <a:endParaRPr lang="en-IN" sz="1600" dirty="0"/>
          </a:p>
          <a:p>
            <a:pPr marL="285750" indent="-285750">
              <a:buFont typeface="Arial" panose="020B0604020202020204" pitchFamily="34" charset="0"/>
              <a:buChar char="•"/>
            </a:pPr>
            <a:r>
              <a:rPr lang="en-IN" sz="1600" dirty="0"/>
              <a:t>Allow HTTP and HTTPS through the security group configuration from anywhere or from My IP alone.</a:t>
            </a:r>
          </a:p>
        </p:txBody>
      </p:sp>
    </p:spTree>
    <p:extLst>
      <p:ext uri="{BB962C8B-B14F-4D97-AF65-F5344CB8AC3E}">
        <p14:creationId xmlns:p14="http://schemas.microsoft.com/office/powerpoint/2010/main" val="1645852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7402-9B84-4331-BAA9-AC346C6799F4}"/>
              </a:ext>
            </a:extLst>
          </p:cNvPr>
          <p:cNvSpPr>
            <a:spLocks noGrp="1"/>
          </p:cNvSpPr>
          <p:nvPr>
            <p:ph type="title"/>
          </p:nvPr>
        </p:nvSpPr>
        <p:spPr>
          <a:xfrm>
            <a:off x="838200" y="365126"/>
            <a:ext cx="10515600" cy="509518"/>
          </a:xfrm>
        </p:spPr>
        <p:txBody>
          <a:bodyPr>
            <a:normAutofit/>
          </a:bodyPr>
          <a:lstStyle/>
          <a:p>
            <a:pPr algn="ctr"/>
            <a:r>
              <a:rPr lang="en-IN" dirty="0"/>
              <a:t>Creating a VM and SSH</a:t>
            </a:r>
          </a:p>
        </p:txBody>
      </p:sp>
      <p:pic>
        <p:nvPicPr>
          <p:cNvPr id="4" name="Picture 3">
            <a:extLst>
              <a:ext uri="{FF2B5EF4-FFF2-40B4-BE49-F238E27FC236}">
                <a16:creationId xmlns:a16="http://schemas.microsoft.com/office/drawing/2014/main" id="{9713B540-2EAC-4105-8D23-D5CAE64B7C95}"/>
              </a:ext>
            </a:extLst>
          </p:cNvPr>
          <p:cNvPicPr>
            <a:picLocks noChangeAspect="1"/>
          </p:cNvPicPr>
          <p:nvPr/>
        </p:nvPicPr>
        <p:blipFill>
          <a:blip r:embed="rId2"/>
          <a:stretch>
            <a:fillRect/>
          </a:stretch>
        </p:blipFill>
        <p:spPr>
          <a:xfrm>
            <a:off x="2160104" y="2006110"/>
            <a:ext cx="8241994" cy="4633859"/>
          </a:xfrm>
          <a:prstGeom prst="rect">
            <a:avLst/>
          </a:prstGeom>
        </p:spPr>
      </p:pic>
      <p:sp>
        <p:nvSpPr>
          <p:cNvPr id="5" name="TextBox 4">
            <a:extLst>
              <a:ext uri="{FF2B5EF4-FFF2-40B4-BE49-F238E27FC236}">
                <a16:creationId xmlns:a16="http://schemas.microsoft.com/office/drawing/2014/main" id="{021A3114-D655-4B1B-9945-EEB024AD7063}"/>
              </a:ext>
            </a:extLst>
          </p:cNvPr>
          <p:cNvSpPr txBox="1"/>
          <p:nvPr/>
        </p:nvSpPr>
        <p:spPr>
          <a:xfrm>
            <a:off x="1060174" y="1152938"/>
            <a:ext cx="9780104" cy="923330"/>
          </a:xfrm>
          <a:prstGeom prst="rect">
            <a:avLst/>
          </a:prstGeom>
          <a:noFill/>
        </p:spPr>
        <p:txBody>
          <a:bodyPr wrap="square" rtlCol="0">
            <a:spAutoFit/>
          </a:bodyPr>
          <a:lstStyle/>
          <a:p>
            <a:pPr algn="ctr"/>
            <a:r>
              <a:rPr lang="en-IN" dirty="0"/>
              <a:t>Note that EC2 is a region based service whereas S3 and IAM are global services. This screenshot describes the AMI-Amazon Machine Image or the operating system along with some packages or applications that come installed.</a:t>
            </a:r>
          </a:p>
        </p:txBody>
      </p:sp>
    </p:spTree>
    <p:extLst>
      <p:ext uri="{BB962C8B-B14F-4D97-AF65-F5344CB8AC3E}">
        <p14:creationId xmlns:p14="http://schemas.microsoft.com/office/powerpoint/2010/main" val="4247958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4F316-6668-4C49-9FE6-EE0E1A133F79}"/>
              </a:ext>
            </a:extLst>
          </p:cNvPr>
          <p:cNvSpPr>
            <a:spLocks noGrp="1"/>
          </p:cNvSpPr>
          <p:nvPr>
            <p:ph type="title"/>
          </p:nvPr>
        </p:nvSpPr>
        <p:spPr>
          <a:xfrm>
            <a:off x="838200" y="365126"/>
            <a:ext cx="10515600" cy="483014"/>
          </a:xfrm>
        </p:spPr>
        <p:txBody>
          <a:bodyPr>
            <a:normAutofit/>
          </a:bodyPr>
          <a:lstStyle/>
          <a:p>
            <a:pPr algn="ctr"/>
            <a:r>
              <a:rPr lang="en-IN" dirty="0"/>
              <a:t>Creating a VM and SSH</a:t>
            </a:r>
          </a:p>
        </p:txBody>
      </p:sp>
      <p:pic>
        <p:nvPicPr>
          <p:cNvPr id="4" name="Picture 3">
            <a:extLst>
              <a:ext uri="{FF2B5EF4-FFF2-40B4-BE49-F238E27FC236}">
                <a16:creationId xmlns:a16="http://schemas.microsoft.com/office/drawing/2014/main" id="{2E5FFF82-1D7D-407C-8EA6-5B7F7178A4B0}"/>
              </a:ext>
            </a:extLst>
          </p:cNvPr>
          <p:cNvPicPr>
            <a:picLocks noChangeAspect="1"/>
          </p:cNvPicPr>
          <p:nvPr/>
        </p:nvPicPr>
        <p:blipFill>
          <a:blip r:embed="rId2"/>
          <a:stretch>
            <a:fillRect/>
          </a:stretch>
        </p:blipFill>
        <p:spPr>
          <a:xfrm>
            <a:off x="2560983" y="2658063"/>
            <a:ext cx="7070034" cy="3974954"/>
          </a:xfrm>
          <a:prstGeom prst="rect">
            <a:avLst/>
          </a:prstGeom>
        </p:spPr>
      </p:pic>
      <p:sp>
        <p:nvSpPr>
          <p:cNvPr id="5" name="TextBox 4">
            <a:extLst>
              <a:ext uri="{FF2B5EF4-FFF2-40B4-BE49-F238E27FC236}">
                <a16:creationId xmlns:a16="http://schemas.microsoft.com/office/drawing/2014/main" id="{8D39F172-B45A-454B-8F48-606C181BA171}"/>
              </a:ext>
            </a:extLst>
          </p:cNvPr>
          <p:cNvSpPr txBox="1"/>
          <p:nvPr/>
        </p:nvSpPr>
        <p:spPr>
          <a:xfrm>
            <a:off x="1086678" y="1179441"/>
            <a:ext cx="10267122" cy="1200329"/>
          </a:xfrm>
          <a:prstGeom prst="rect">
            <a:avLst/>
          </a:prstGeom>
          <a:noFill/>
        </p:spPr>
        <p:txBody>
          <a:bodyPr wrap="square" rtlCol="0">
            <a:spAutoFit/>
          </a:bodyPr>
          <a:lstStyle/>
          <a:p>
            <a:pPr algn="ctr"/>
            <a:r>
              <a:rPr lang="en-IN" dirty="0"/>
              <a:t>The screenshot also describes the virtualization type which is hardware virtualization. It also specifies the volume type that is supported which is SSD – Solid State Drive. It also describes the packages that come along with the AMI which in the case of Amazon Linux AMI, the user also gets AWS CLI, Python, Java and so on. The root device volume is EBS which stands for Elastic Block Storage where S3 was object based storage.</a:t>
            </a:r>
          </a:p>
        </p:txBody>
      </p:sp>
    </p:spTree>
    <p:extLst>
      <p:ext uri="{BB962C8B-B14F-4D97-AF65-F5344CB8AC3E}">
        <p14:creationId xmlns:p14="http://schemas.microsoft.com/office/powerpoint/2010/main" val="2736392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E97C2-6013-4142-A78F-95FD576028F6}"/>
              </a:ext>
            </a:extLst>
          </p:cNvPr>
          <p:cNvSpPr>
            <a:spLocks noGrp="1"/>
          </p:cNvSpPr>
          <p:nvPr>
            <p:ph type="title"/>
          </p:nvPr>
        </p:nvSpPr>
        <p:spPr>
          <a:xfrm>
            <a:off x="838200" y="365126"/>
            <a:ext cx="10515600" cy="469762"/>
          </a:xfrm>
        </p:spPr>
        <p:txBody>
          <a:bodyPr>
            <a:normAutofit/>
          </a:bodyPr>
          <a:lstStyle/>
          <a:p>
            <a:pPr algn="ctr"/>
            <a:r>
              <a:rPr lang="en-IN" dirty="0"/>
              <a:t>Creating a VM and SSH</a:t>
            </a:r>
          </a:p>
        </p:txBody>
      </p:sp>
      <p:pic>
        <p:nvPicPr>
          <p:cNvPr id="4" name="Picture 3">
            <a:extLst>
              <a:ext uri="{FF2B5EF4-FFF2-40B4-BE49-F238E27FC236}">
                <a16:creationId xmlns:a16="http://schemas.microsoft.com/office/drawing/2014/main" id="{F2170AB6-038B-4213-BCDB-FA1E2CB49572}"/>
              </a:ext>
            </a:extLst>
          </p:cNvPr>
          <p:cNvPicPr>
            <a:picLocks noChangeAspect="1"/>
          </p:cNvPicPr>
          <p:nvPr/>
        </p:nvPicPr>
        <p:blipFill>
          <a:blip r:embed="rId2"/>
          <a:stretch>
            <a:fillRect/>
          </a:stretch>
        </p:blipFill>
        <p:spPr>
          <a:xfrm>
            <a:off x="1795669" y="1803139"/>
            <a:ext cx="8600661" cy="4835510"/>
          </a:xfrm>
          <a:prstGeom prst="rect">
            <a:avLst/>
          </a:prstGeom>
        </p:spPr>
      </p:pic>
      <p:sp>
        <p:nvSpPr>
          <p:cNvPr id="5" name="TextBox 4">
            <a:extLst>
              <a:ext uri="{FF2B5EF4-FFF2-40B4-BE49-F238E27FC236}">
                <a16:creationId xmlns:a16="http://schemas.microsoft.com/office/drawing/2014/main" id="{FCAD2ED7-3047-4CCC-AD56-D296CF93C72A}"/>
              </a:ext>
            </a:extLst>
          </p:cNvPr>
          <p:cNvSpPr txBox="1"/>
          <p:nvPr/>
        </p:nvSpPr>
        <p:spPr>
          <a:xfrm>
            <a:off x="1139687" y="1338471"/>
            <a:ext cx="9912626" cy="369332"/>
          </a:xfrm>
          <a:prstGeom prst="rect">
            <a:avLst/>
          </a:prstGeom>
          <a:noFill/>
        </p:spPr>
        <p:txBody>
          <a:bodyPr wrap="square" rtlCol="0">
            <a:spAutoFit/>
          </a:bodyPr>
          <a:lstStyle/>
          <a:p>
            <a:pPr algn="ctr"/>
            <a:r>
              <a:rPr lang="en-IN" dirty="0"/>
              <a:t>Choose Amazon Linux AMI 2018.03.0 (HVM) , SSD Volume Type</a:t>
            </a:r>
          </a:p>
        </p:txBody>
      </p:sp>
    </p:spTree>
    <p:extLst>
      <p:ext uri="{BB962C8B-B14F-4D97-AF65-F5344CB8AC3E}">
        <p14:creationId xmlns:p14="http://schemas.microsoft.com/office/powerpoint/2010/main" val="1736860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32FF4-8FDE-4593-9A61-246C9EE1809A}"/>
              </a:ext>
            </a:extLst>
          </p:cNvPr>
          <p:cNvSpPr>
            <a:spLocks noGrp="1"/>
          </p:cNvSpPr>
          <p:nvPr>
            <p:ph type="title"/>
          </p:nvPr>
        </p:nvSpPr>
        <p:spPr>
          <a:xfrm>
            <a:off x="838200" y="365126"/>
            <a:ext cx="10515600" cy="483014"/>
          </a:xfrm>
        </p:spPr>
        <p:txBody>
          <a:bodyPr>
            <a:normAutofit/>
          </a:bodyPr>
          <a:lstStyle/>
          <a:p>
            <a:pPr algn="ctr"/>
            <a:r>
              <a:rPr lang="en-IN" dirty="0"/>
              <a:t>Creating a VM and SSH</a:t>
            </a:r>
          </a:p>
        </p:txBody>
      </p:sp>
      <p:pic>
        <p:nvPicPr>
          <p:cNvPr id="4" name="Picture 3">
            <a:extLst>
              <a:ext uri="{FF2B5EF4-FFF2-40B4-BE49-F238E27FC236}">
                <a16:creationId xmlns:a16="http://schemas.microsoft.com/office/drawing/2014/main" id="{DE7F87EA-C7E4-47F3-826D-F58B1B41089E}"/>
              </a:ext>
            </a:extLst>
          </p:cNvPr>
          <p:cNvPicPr>
            <a:picLocks noChangeAspect="1"/>
          </p:cNvPicPr>
          <p:nvPr/>
        </p:nvPicPr>
        <p:blipFill>
          <a:blip r:embed="rId2"/>
          <a:stretch>
            <a:fillRect/>
          </a:stretch>
        </p:blipFill>
        <p:spPr>
          <a:xfrm>
            <a:off x="1953151" y="1656522"/>
            <a:ext cx="8602157" cy="4836352"/>
          </a:xfrm>
          <a:prstGeom prst="rect">
            <a:avLst/>
          </a:prstGeom>
        </p:spPr>
      </p:pic>
      <p:sp>
        <p:nvSpPr>
          <p:cNvPr id="5" name="TextBox 4">
            <a:extLst>
              <a:ext uri="{FF2B5EF4-FFF2-40B4-BE49-F238E27FC236}">
                <a16:creationId xmlns:a16="http://schemas.microsoft.com/office/drawing/2014/main" id="{8F0D3AF3-13AE-4460-B209-347329524675}"/>
              </a:ext>
            </a:extLst>
          </p:cNvPr>
          <p:cNvSpPr txBox="1"/>
          <p:nvPr/>
        </p:nvSpPr>
        <p:spPr>
          <a:xfrm>
            <a:off x="1325217" y="1272211"/>
            <a:ext cx="9554818" cy="369332"/>
          </a:xfrm>
          <a:prstGeom prst="rect">
            <a:avLst/>
          </a:prstGeom>
          <a:noFill/>
        </p:spPr>
        <p:txBody>
          <a:bodyPr wrap="square" rtlCol="0">
            <a:spAutoFit/>
          </a:bodyPr>
          <a:lstStyle/>
          <a:p>
            <a:pPr algn="ctr"/>
            <a:r>
              <a:rPr lang="en-IN" dirty="0"/>
              <a:t>Choose the instance type to be t2.micro which has 1 virtual CPU and 1 GB of RAM.</a:t>
            </a:r>
          </a:p>
        </p:txBody>
      </p:sp>
    </p:spTree>
    <p:extLst>
      <p:ext uri="{BB962C8B-B14F-4D97-AF65-F5344CB8AC3E}">
        <p14:creationId xmlns:p14="http://schemas.microsoft.com/office/powerpoint/2010/main" val="301006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EFFB2-1B20-4947-A5EA-2E61D57C7406}"/>
              </a:ext>
            </a:extLst>
          </p:cNvPr>
          <p:cNvSpPr>
            <a:spLocks noGrp="1"/>
          </p:cNvSpPr>
          <p:nvPr>
            <p:ph type="title"/>
          </p:nvPr>
        </p:nvSpPr>
        <p:spPr>
          <a:xfrm>
            <a:off x="838200" y="365126"/>
            <a:ext cx="10515600" cy="443258"/>
          </a:xfrm>
        </p:spPr>
        <p:txBody>
          <a:bodyPr>
            <a:normAutofit fontScale="90000"/>
          </a:bodyPr>
          <a:lstStyle/>
          <a:p>
            <a:pPr algn="ctr"/>
            <a:r>
              <a:rPr lang="en-IN" dirty="0"/>
              <a:t>Creating a VM and SSH</a:t>
            </a:r>
          </a:p>
        </p:txBody>
      </p:sp>
      <p:pic>
        <p:nvPicPr>
          <p:cNvPr id="4" name="Picture 3">
            <a:extLst>
              <a:ext uri="{FF2B5EF4-FFF2-40B4-BE49-F238E27FC236}">
                <a16:creationId xmlns:a16="http://schemas.microsoft.com/office/drawing/2014/main" id="{A96B2DC4-9A83-4AFF-B99D-8C79AF1AAD41}"/>
              </a:ext>
            </a:extLst>
          </p:cNvPr>
          <p:cNvPicPr>
            <a:picLocks noChangeAspect="1"/>
          </p:cNvPicPr>
          <p:nvPr/>
        </p:nvPicPr>
        <p:blipFill>
          <a:blip r:embed="rId2"/>
          <a:stretch>
            <a:fillRect/>
          </a:stretch>
        </p:blipFill>
        <p:spPr>
          <a:xfrm>
            <a:off x="2348837" y="2288304"/>
            <a:ext cx="7494325" cy="4213500"/>
          </a:xfrm>
          <a:prstGeom prst="rect">
            <a:avLst/>
          </a:prstGeom>
        </p:spPr>
      </p:pic>
      <p:sp>
        <p:nvSpPr>
          <p:cNvPr id="5" name="TextBox 4">
            <a:extLst>
              <a:ext uri="{FF2B5EF4-FFF2-40B4-BE49-F238E27FC236}">
                <a16:creationId xmlns:a16="http://schemas.microsoft.com/office/drawing/2014/main" id="{FD6083CC-A255-4973-8E0E-BCDB05144934}"/>
              </a:ext>
            </a:extLst>
          </p:cNvPr>
          <p:cNvSpPr txBox="1"/>
          <p:nvPr/>
        </p:nvSpPr>
        <p:spPr>
          <a:xfrm>
            <a:off x="838200" y="1179445"/>
            <a:ext cx="10515600" cy="923330"/>
          </a:xfrm>
          <a:prstGeom prst="rect">
            <a:avLst/>
          </a:prstGeom>
          <a:noFill/>
        </p:spPr>
        <p:txBody>
          <a:bodyPr wrap="square" rtlCol="0">
            <a:spAutoFit/>
          </a:bodyPr>
          <a:lstStyle/>
          <a:p>
            <a:pPr algn="ctr"/>
            <a:r>
              <a:rPr lang="en-IN" dirty="0"/>
              <a:t>The instance configuration describes the number of instances that the user wants to launch. Whether the user would like spot instances, the network configuration is the default VPC – Virtual Private Cloud. The subnet preference can be left as default and AWS would choose the subnet for that default VPC at random.</a:t>
            </a:r>
          </a:p>
        </p:txBody>
      </p:sp>
    </p:spTree>
    <p:extLst>
      <p:ext uri="{BB962C8B-B14F-4D97-AF65-F5344CB8AC3E}">
        <p14:creationId xmlns:p14="http://schemas.microsoft.com/office/powerpoint/2010/main" val="458902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E5DFF-498E-4DD7-8092-04848E3B2030}"/>
              </a:ext>
            </a:extLst>
          </p:cNvPr>
          <p:cNvSpPr>
            <a:spLocks noGrp="1"/>
          </p:cNvSpPr>
          <p:nvPr>
            <p:ph type="title"/>
          </p:nvPr>
        </p:nvSpPr>
        <p:spPr>
          <a:xfrm>
            <a:off x="838200" y="365125"/>
            <a:ext cx="10515600" cy="430005"/>
          </a:xfrm>
        </p:spPr>
        <p:txBody>
          <a:bodyPr>
            <a:normAutofit fontScale="90000"/>
          </a:bodyPr>
          <a:lstStyle/>
          <a:p>
            <a:pPr algn="ctr"/>
            <a:r>
              <a:rPr lang="en-IN" dirty="0"/>
              <a:t>Creating a VM and SSH</a:t>
            </a:r>
          </a:p>
        </p:txBody>
      </p:sp>
      <p:pic>
        <p:nvPicPr>
          <p:cNvPr id="4" name="Picture 3">
            <a:extLst>
              <a:ext uri="{FF2B5EF4-FFF2-40B4-BE49-F238E27FC236}">
                <a16:creationId xmlns:a16="http://schemas.microsoft.com/office/drawing/2014/main" id="{3DAA5B15-A424-4416-A154-8B89CAF2DEDC}"/>
              </a:ext>
            </a:extLst>
          </p:cNvPr>
          <p:cNvPicPr>
            <a:picLocks noChangeAspect="1"/>
          </p:cNvPicPr>
          <p:nvPr/>
        </p:nvPicPr>
        <p:blipFill>
          <a:blip r:embed="rId2"/>
          <a:stretch>
            <a:fillRect/>
          </a:stretch>
        </p:blipFill>
        <p:spPr>
          <a:xfrm>
            <a:off x="2231221" y="2391302"/>
            <a:ext cx="7729558" cy="4345755"/>
          </a:xfrm>
          <a:prstGeom prst="rect">
            <a:avLst/>
          </a:prstGeom>
        </p:spPr>
      </p:pic>
      <p:sp>
        <p:nvSpPr>
          <p:cNvPr id="5" name="TextBox 4">
            <a:extLst>
              <a:ext uri="{FF2B5EF4-FFF2-40B4-BE49-F238E27FC236}">
                <a16:creationId xmlns:a16="http://schemas.microsoft.com/office/drawing/2014/main" id="{69B7B8A9-4B1E-499A-9E1D-F6A6C944C884}"/>
              </a:ext>
            </a:extLst>
          </p:cNvPr>
          <p:cNvSpPr txBox="1"/>
          <p:nvPr/>
        </p:nvSpPr>
        <p:spPr>
          <a:xfrm>
            <a:off x="1192696" y="1179442"/>
            <a:ext cx="9912626" cy="923330"/>
          </a:xfrm>
          <a:prstGeom prst="rect">
            <a:avLst/>
          </a:prstGeom>
          <a:noFill/>
        </p:spPr>
        <p:txBody>
          <a:bodyPr wrap="square" rtlCol="0">
            <a:spAutoFit/>
          </a:bodyPr>
          <a:lstStyle/>
          <a:p>
            <a:pPr algn="ctr"/>
            <a:r>
              <a:rPr lang="en-IN" dirty="0"/>
              <a:t>The auto-assign public IP setting is that of the subnet and its enabled by default. Hence the user would get a public IP for the instance. The IAM role setting could be given if the user would like EC2 to do specific actions on behalf of the user. IAM role is used for one service to talk to another. </a:t>
            </a:r>
          </a:p>
        </p:txBody>
      </p:sp>
    </p:spTree>
    <p:extLst>
      <p:ext uri="{BB962C8B-B14F-4D97-AF65-F5344CB8AC3E}">
        <p14:creationId xmlns:p14="http://schemas.microsoft.com/office/powerpoint/2010/main" val="3403850024"/>
      </p:ext>
    </p:extLst>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A7143C4E-C72E-4137-9948-E839F75FC574}" vid="{8C279386-560D-4007-A79D-20E2D5AEEEB2}"/>
    </a:ext>
  </a:extLst>
</a:theme>
</file>

<file path=docProps/app.xml><?xml version="1.0" encoding="utf-8"?>
<Properties xmlns="http://schemas.openxmlformats.org/officeDocument/2006/extended-properties" xmlns:vt="http://schemas.openxmlformats.org/officeDocument/2006/docPropsVTypes">
  <Template>Revature</Template>
  <TotalTime>57</TotalTime>
  <Words>1715</Words>
  <Application>Microsoft Office PowerPoint</Application>
  <PresentationFormat>Widescreen</PresentationFormat>
  <Paragraphs>92</Paragraphs>
  <Slides>31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31</vt:i4>
      </vt:variant>
    </vt:vector>
  </HeadingPairs>
  <TitlesOfParts>
    <vt:vector size="33" baseType="lpstr">
      <vt:lpstr>Arial</vt:lpstr>
      <vt:lpstr>Revature</vt:lpstr>
      <vt:lpstr>AWS EC2 Lab - 1</vt:lpstr>
      <vt:lpstr>Creating a VM and SSH</vt:lpstr>
      <vt:lpstr>Creating a VM and SSH</vt:lpstr>
      <vt:lpstr>Creating a VM and SSH</vt:lpstr>
      <vt:lpstr>Creating a VM and SSH</vt:lpstr>
      <vt:lpstr>Creating a VM and SSH</vt:lpstr>
      <vt:lpstr>Creating a VM and SSH</vt:lpstr>
      <vt:lpstr>Creating a VM and SSH</vt:lpstr>
      <vt:lpstr>Creating a VM and SSH</vt:lpstr>
      <vt:lpstr>Creating a VM and SSH</vt:lpstr>
      <vt:lpstr>Creating a VM and SSH</vt:lpstr>
      <vt:lpstr>Creating a VM and SSH</vt:lpstr>
      <vt:lpstr>Creating a VM and SSH</vt:lpstr>
      <vt:lpstr>Creating a VM and SSH</vt:lpstr>
      <vt:lpstr>Creating a VM and SSH</vt:lpstr>
      <vt:lpstr>Creating a VM and SSH</vt:lpstr>
      <vt:lpstr>Creating a VM and SSH</vt:lpstr>
      <vt:lpstr>Creating a VM and SSH</vt:lpstr>
      <vt:lpstr>Creating a VM and SSH</vt:lpstr>
      <vt:lpstr>Creating a VM and SSH</vt:lpstr>
      <vt:lpstr>Creating a VM and SSH</vt:lpstr>
      <vt:lpstr>Creating a VM and SSH</vt:lpstr>
      <vt:lpstr>Creating a VM and SSH</vt:lpstr>
      <vt:lpstr>Creating a VM and SSH</vt:lpstr>
      <vt:lpstr>Creating a VM and SSH</vt:lpstr>
      <vt:lpstr>Creating a VM and SSH</vt:lpstr>
      <vt:lpstr>Creating a VM and SSH</vt:lpstr>
      <vt:lpstr>Creating a VM and SSH</vt:lpstr>
      <vt:lpstr>Creating a VM and SSH</vt:lpstr>
      <vt:lpstr>Creating a VM and SSH</vt:lpstr>
      <vt:lpstr>Creating a VM and SSH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EC2 Lab - 1</dc:title>
  <dc:creator>akshay</dc:creator>
  <cp:lastModifiedBy>akshay </cp:lastModifiedBy>
  <cp:revision>10</cp:revision>
  <dcterms:created xsi:type="dcterms:W3CDTF">2018-06-27T15:43:20Z</dcterms:created>
  <dcterms:modified xsi:type="dcterms:W3CDTF">2018-06-27T18:52:18Z</dcterms:modified>
</cp:coreProperties>
</file>