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722120-3006-4491-9FAA-48F7F5913532}" type="datetimeFigureOut">
              <a:rPr lang="en-IN" smtClean="0"/>
              <a:t>07-07-2018</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D1321D6-9FBC-43E3-95BD-3DFAED543B4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27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22120-3006-4491-9FAA-48F7F5913532}" type="datetimeFigureOut">
              <a:rPr lang="en-IN" smtClean="0"/>
              <a:t>07-07-2018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21D6-9FBC-43E3-95BD-3DFAED543B4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590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22120-3006-4491-9FAA-48F7F5913532}" type="datetimeFigureOut">
              <a:rPr lang="en-IN" smtClean="0"/>
              <a:t>07-07-2018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21D6-9FBC-43E3-95BD-3DFAED543B4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336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22120-3006-4491-9FAA-48F7F5913532}" type="datetimeFigureOut">
              <a:rPr lang="en-IN" smtClean="0"/>
              <a:t>07-07-2018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21D6-9FBC-43E3-95BD-3DFAED543B4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766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722120-3006-4491-9FAA-48F7F5913532}" type="datetimeFigureOut">
              <a:rPr lang="en-IN" smtClean="0"/>
              <a:t>07-07-2018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321D6-9FBC-43E3-95BD-3DFAED543B4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806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722120-3006-4491-9FAA-48F7F5913532}" type="datetimeFigureOut">
              <a:rPr lang="en-IN" smtClean="0"/>
              <a:t>07-07-2018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321D6-9FBC-43E3-95BD-3DFAED543B4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916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722120-3006-4491-9FAA-48F7F5913532}" type="datetimeFigureOut">
              <a:rPr lang="en-IN" smtClean="0"/>
              <a:t>07-07-2018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1321D6-9FBC-43E3-95BD-3DFAED543B4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84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722120-3006-4491-9FAA-48F7F5913532}" type="datetimeFigureOut">
              <a:rPr lang="en-IN" smtClean="0"/>
              <a:t>07-07-2018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1321D6-9FBC-43E3-95BD-3DFAED543B4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77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22120-3006-4491-9FAA-48F7F5913532}" type="datetimeFigureOut">
              <a:rPr lang="en-IN" smtClean="0"/>
              <a:t>07-07-2018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1321D6-9FBC-43E3-95BD-3DFAED543B43}" type="slidenum">
              <a:rPr lang="en-IN" smtClean="0"/>
              <a:t>‹#›</a:t>
            </a:fld>
            <a:endParaRPr lang="en-IN"/>
          </a:p>
        </p:txBody>
      </p:sp>
    </p:spTree>
    <p:extLst>
      <p:ext uri="{BB962C8B-B14F-4D97-AF65-F5344CB8AC3E}">
        <p14:creationId xmlns:p14="http://schemas.microsoft.com/office/powerpoint/2010/main" val="15385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722120-3006-4491-9FAA-48F7F5913532}" type="datetimeFigureOut">
              <a:rPr lang="en-IN" smtClean="0"/>
              <a:t>07-07-2018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321D6-9FBC-43E3-95BD-3DFAED543B4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049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4722120-3006-4491-9FAA-48F7F5913532}" type="datetimeFigureOut">
              <a:rPr lang="en-IN" smtClean="0"/>
              <a:t>07-07-2018</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D1321D6-9FBC-43E3-95BD-3DFAED543B4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776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4722120-3006-4491-9FAA-48F7F5913532}" type="datetimeFigureOut">
              <a:rPr lang="en-IN" smtClean="0"/>
              <a:t>07-07-2018</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D1321D6-9FBC-43E3-95BD-3DFAED543B4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393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5015" y="1107097"/>
            <a:ext cx="8637073" cy="2541431"/>
          </a:xfrm>
        </p:spPr>
        <p:txBody>
          <a:bodyPr/>
          <a:lstStyle/>
          <a:p>
            <a:r>
              <a:rPr lang="en-IN" dirty="0"/>
              <a:t>AWS</a:t>
            </a:r>
          </a:p>
        </p:txBody>
      </p:sp>
    </p:spTree>
    <p:extLst>
      <p:ext uri="{BB962C8B-B14F-4D97-AF65-F5344CB8AC3E}">
        <p14:creationId xmlns:p14="http://schemas.microsoft.com/office/powerpoint/2010/main" val="252174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555" y="1374359"/>
            <a:ext cx="9603275" cy="1049235"/>
          </a:xfrm>
        </p:spPr>
        <p:txBody>
          <a:bodyPr/>
          <a:lstStyle/>
          <a:p>
            <a:r>
              <a:rPr lang="en-IN" dirty="0"/>
              <a:t>WHY AWS?</a:t>
            </a:r>
          </a:p>
        </p:txBody>
      </p:sp>
      <p:sp>
        <p:nvSpPr>
          <p:cNvPr id="3" name="Content Placeholder 2"/>
          <p:cNvSpPr>
            <a:spLocks noGrp="1"/>
          </p:cNvSpPr>
          <p:nvPr>
            <p:ph idx="1"/>
          </p:nvPr>
        </p:nvSpPr>
        <p:spPr/>
        <p:txBody>
          <a:bodyPr/>
          <a:lstStyle/>
          <a:p>
            <a:r>
              <a:rPr lang="en-IN" dirty="0"/>
              <a:t>AWS is leading the pack in almost every aspect. According to Gartner, Amazon’s cloud is </a:t>
            </a:r>
            <a:r>
              <a:rPr lang="en-IN" b="1" u="sng" dirty="0"/>
              <a:t>10 times bigger than its next 14 competitors, combined! </a:t>
            </a:r>
            <a:r>
              <a:rPr lang="en-IN" dirty="0"/>
              <a:t>This is bad news for the folks at Azure and Google Cloud Platform but it is great news for you.</a:t>
            </a:r>
          </a:p>
          <a:p>
            <a:r>
              <a:rPr lang="en-IN" dirty="0"/>
              <a:t>Whether you’re a web developer, a database admin, a system admin, an </a:t>
            </a:r>
            <a:r>
              <a:rPr lang="en-IN" dirty="0" err="1"/>
              <a:t>IoT</a:t>
            </a:r>
            <a:r>
              <a:rPr lang="en-IN" dirty="0"/>
              <a:t> developer, a Big Data analyst, an AI developer (and the list goes on and on), your life will be made much easier if you take advantage of Amazon’s platform.</a:t>
            </a:r>
          </a:p>
        </p:txBody>
      </p:sp>
    </p:spTree>
    <p:extLst>
      <p:ext uri="{BB962C8B-B14F-4D97-AF65-F5344CB8AC3E}">
        <p14:creationId xmlns:p14="http://schemas.microsoft.com/office/powerpoint/2010/main" val="46243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310" y="1387615"/>
            <a:ext cx="9603275" cy="1049235"/>
          </a:xfrm>
        </p:spPr>
        <p:txBody>
          <a:bodyPr/>
          <a:lstStyle/>
          <a:p>
            <a:r>
              <a:rPr lang="en-IN" dirty="0"/>
              <a:t>GARTNER’s MAGIC QUADRANT</a:t>
            </a:r>
          </a:p>
        </p:txBody>
      </p:sp>
      <p:pic>
        <p:nvPicPr>
          <p:cNvPr id="1026" name="Picture 2" descr="https://cdn-images-1.medium.com/max/1600/1*fpXKOHVrWN05-4yyyTi1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983" y="1912232"/>
            <a:ext cx="5605669" cy="437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48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AWS Certifications</a:t>
            </a:r>
            <a:br>
              <a:rPr lang="en-IN" dirty="0"/>
            </a:br>
            <a:r>
              <a:rPr lang="en-IN" dirty="0"/>
              <a:t>Are they feasible?</a:t>
            </a:r>
          </a:p>
        </p:txBody>
      </p:sp>
      <p:sp>
        <p:nvSpPr>
          <p:cNvPr id="3" name="Content Placeholder 2"/>
          <p:cNvSpPr>
            <a:spLocks noGrp="1"/>
          </p:cNvSpPr>
          <p:nvPr>
            <p:ph idx="1"/>
          </p:nvPr>
        </p:nvSpPr>
        <p:spPr/>
        <p:txBody>
          <a:bodyPr/>
          <a:lstStyle/>
          <a:p>
            <a:r>
              <a:rPr lang="en-IN" dirty="0"/>
              <a:t>Unlike other vendors, Amazon offers a realistic certification path that does not require highly specialized (and expensive) training to start. I am not saying that it is very easy to get certified, but you won’t have to quit your job and pay for expensive training to get your first AWS certification.</a:t>
            </a:r>
          </a:p>
        </p:txBody>
      </p:sp>
    </p:spTree>
    <p:extLst>
      <p:ext uri="{BB962C8B-B14F-4D97-AF65-F5344CB8AC3E}">
        <p14:creationId xmlns:p14="http://schemas.microsoft.com/office/powerpoint/2010/main" val="358932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554" y="1361112"/>
            <a:ext cx="9603275" cy="1049235"/>
          </a:xfrm>
        </p:spPr>
        <p:txBody>
          <a:bodyPr/>
          <a:lstStyle/>
          <a:p>
            <a:r>
              <a:rPr lang="en-IN" dirty="0"/>
              <a:t>WHAT ARE ALL THE CERTS OFFERED BY AMAZON?</a:t>
            </a:r>
            <a:br>
              <a:rPr lang="en-IN" dirty="0"/>
            </a:br>
            <a:endParaRPr lang="en-IN" dirty="0"/>
          </a:p>
        </p:txBody>
      </p:sp>
      <p:pic>
        <p:nvPicPr>
          <p:cNvPr id="2050" name="Picture 2" descr="Image result for aws certification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554" y="2040835"/>
            <a:ext cx="9934753" cy="369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89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AWS IN THE MARKET? WHAT ARE ITS SCOPES?</a:t>
            </a:r>
            <a:br>
              <a:rPr lang="en-IN" dirty="0"/>
            </a:br>
            <a:r>
              <a:rPr lang="en-IN" dirty="0"/>
              <a:t>WHAT IS THE SALARY?</a:t>
            </a:r>
          </a:p>
        </p:txBody>
      </p:sp>
      <p:sp>
        <p:nvSpPr>
          <p:cNvPr id="5" name="TextBox 4"/>
          <p:cNvSpPr txBox="1"/>
          <p:nvPr/>
        </p:nvSpPr>
        <p:spPr>
          <a:xfrm>
            <a:off x="1550504" y="1948070"/>
            <a:ext cx="9504350" cy="3785652"/>
          </a:xfrm>
          <a:prstGeom prst="rect">
            <a:avLst/>
          </a:prstGeom>
          <a:noFill/>
        </p:spPr>
        <p:txBody>
          <a:bodyPr wrap="square" rtlCol="0">
            <a:spAutoFit/>
          </a:bodyPr>
          <a:lstStyle/>
          <a:p>
            <a:r>
              <a:rPr lang="en-IN" sz="2000" dirty="0"/>
              <a:t>According to Forbes, these are the top paying certifications for 2018 :</a:t>
            </a:r>
          </a:p>
          <a:p>
            <a:endParaRPr lang="en-IN" sz="2000" dirty="0"/>
          </a:p>
          <a:p>
            <a:r>
              <a:rPr lang="en-IN" sz="2000" dirty="0"/>
              <a:t>Certified in Risk and Information Systems Control (CRISC) - $131,298</a:t>
            </a:r>
          </a:p>
          <a:p>
            <a:r>
              <a:rPr lang="en-IN" sz="2000" dirty="0"/>
              <a:t>Certified Information Security Manager (CISM) - $128,156</a:t>
            </a:r>
          </a:p>
          <a:p>
            <a:r>
              <a:rPr lang="en-IN" sz="2000" dirty="0"/>
              <a:t>AWS Certified Solutions Architect – Associate - $125,091</a:t>
            </a:r>
          </a:p>
          <a:p>
            <a:r>
              <a:rPr lang="en-IN" sz="2000" dirty="0"/>
              <a:t>Certified Information Systems Security Professional (CISSP) - $121,729</a:t>
            </a:r>
          </a:p>
          <a:p>
            <a:r>
              <a:rPr lang="en-IN" sz="2000" dirty="0"/>
              <a:t>Project Management Professional (PMP®) - $119,349</a:t>
            </a:r>
          </a:p>
          <a:p>
            <a:r>
              <a:rPr lang="en-IN" sz="2000" dirty="0"/>
              <a:t>Certified Information Systems Auditor (CISA) - $115,471</a:t>
            </a:r>
          </a:p>
          <a:p>
            <a:r>
              <a:rPr lang="en-IN" sz="2000" dirty="0"/>
              <a:t>Citrix Certified Professional – Virtualization (CCP-V) - $105,086</a:t>
            </a:r>
          </a:p>
          <a:p>
            <a:r>
              <a:rPr lang="en-IN" sz="2000" dirty="0"/>
              <a:t>ITIL® v3 Foundation - $103,408</a:t>
            </a:r>
          </a:p>
          <a:p>
            <a:r>
              <a:rPr lang="en-IN" sz="2000" dirty="0"/>
              <a:t>VMware Certified Professional 5 – Data </a:t>
            </a:r>
            <a:r>
              <a:rPr lang="en-IN" sz="2000" dirty="0" err="1"/>
              <a:t>Center</a:t>
            </a:r>
            <a:r>
              <a:rPr lang="en-IN" sz="2000" dirty="0"/>
              <a:t> Virtualization (VCP5-DCV) - $102,962</a:t>
            </a:r>
          </a:p>
          <a:p>
            <a:r>
              <a:rPr lang="en-IN" sz="2000" dirty="0"/>
              <a:t>Citrix Certified Associate – Networking (CCA-N) - $102,598</a:t>
            </a:r>
          </a:p>
        </p:txBody>
      </p:sp>
    </p:spTree>
    <p:extLst>
      <p:ext uri="{BB962C8B-B14F-4D97-AF65-F5344CB8AC3E}">
        <p14:creationId xmlns:p14="http://schemas.microsoft.com/office/powerpoint/2010/main" val="270627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059" y="1374359"/>
            <a:ext cx="9603275" cy="1049235"/>
          </a:xfrm>
        </p:spPr>
        <p:txBody>
          <a:bodyPr/>
          <a:lstStyle/>
          <a:p>
            <a:r>
              <a:rPr lang="en-IN" dirty="0"/>
              <a:t>CONCLUSION</a:t>
            </a:r>
          </a:p>
        </p:txBody>
      </p:sp>
      <p:sp>
        <p:nvSpPr>
          <p:cNvPr id="3" name="Content Placeholder 2"/>
          <p:cNvSpPr>
            <a:spLocks noGrp="1"/>
          </p:cNvSpPr>
          <p:nvPr>
            <p:ph idx="1"/>
          </p:nvPr>
        </p:nvSpPr>
        <p:spPr/>
        <p:txBody>
          <a:bodyPr/>
          <a:lstStyle/>
          <a:p>
            <a:r>
              <a:rPr lang="en-IN" dirty="0"/>
              <a:t>With that being said, please remember that simply getting the AWS Solutions Architect certification </a:t>
            </a:r>
            <a:r>
              <a:rPr lang="en-IN" u="sng" dirty="0"/>
              <a:t>DOES NOT</a:t>
            </a:r>
            <a:r>
              <a:rPr lang="en-IN" b="1" dirty="0"/>
              <a:t> </a:t>
            </a:r>
            <a:r>
              <a:rPr lang="en-IN" dirty="0"/>
              <a:t>automatically mean that you will be making the annual salary indicated in the table above. Many other factors are at play here, including your other skills, experience, geographic location, etc. The point is, proving to potential (or existing) employers that you are competent in using Amazon’s cloud offerings will have a great positive impact on your career.</a:t>
            </a:r>
          </a:p>
        </p:txBody>
      </p:sp>
    </p:spTree>
    <p:extLst>
      <p:ext uri="{BB962C8B-B14F-4D97-AF65-F5344CB8AC3E}">
        <p14:creationId xmlns:p14="http://schemas.microsoft.com/office/powerpoint/2010/main" val="65474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DEB1AD-21C2-42D3-BD64-598CC29DA1FC}"/>
              </a:ext>
            </a:extLst>
          </p:cNvPr>
          <p:cNvSpPr txBox="1"/>
          <p:nvPr/>
        </p:nvSpPr>
        <p:spPr>
          <a:xfrm>
            <a:off x="1457739" y="1934817"/>
            <a:ext cx="4638261" cy="3693319"/>
          </a:xfrm>
          <a:prstGeom prst="rect">
            <a:avLst/>
          </a:prstGeom>
          <a:noFill/>
        </p:spPr>
        <p:txBody>
          <a:bodyPr wrap="square" rtlCol="0">
            <a:spAutoFit/>
          </a:bodyPr>
          <a:lstStyle/>
          <a:p>
            <a:r>
              <a:rPr lang="en-IN" dirty="0"/>
              <a:t>Locally</a:t>
            </a:r>
          </a:p>
          <a:p>
            <a:r>
              <a:rPr lang="en-IN" dirty="0"/>
              <a:t>Motherboard</a:t>
            </a:r>
          </a:p>
          <a:p>
            <a:r>
              <a:rPr lang="en-IN" dirty="0"/>
              <a:t>SMPS</a:t>
            </a:r>
          </a:p>
          <a:p>
            <a:r>
              <a:rPr lang="en-IN" dirty="0"/>
              <a:t>HDD 5400rpm-7200rpm/SSD-10000 IOPS</a:t>
            </a:r>
          </a:p>
          <a:p>
            <a:r>
              <a:rPr lang="en-IN" dirty="0"/>
              <a:t>RAM</a:t>
            </a:r>
          </a:p>
          <a:p>
            <a:r>
              <a:rPr lang="en-IN" dirty="0"/>
              <a:t>Disk Drive</a:t>
            </a:r>
          </a:p>
          <a:p>
            <a:r>
              <a:rPr lang="en-IN" dirty="0"/>
              <a:t>Cabinet</a:t>
            </a:r>
          </a:p>
          <a:p>
            <a:r>
              <a:rPr lang="en-IN" dirty="0"/>
              <a:t>Back Panel</a:t>
            </a:r>
          </a:p>
          <a:p>
            <a:r>
              <a:rPr lang="en-IN" dirty="0"/>
              <a:t>LAN Ports</a:t>
            </a:r>
          </a:p>
          <a:p>
            <a:r>
              <a:rPr lang="en-IN" dirty="0"/>
              <a:t>Headphone Ports</a:t>
            </a:r>
          </a:p>
          <a:p>
            <a:r>
              <a:rPr lang="en-IN" dirty="0"/>
              <a:t>USB Ports</a:t>
            </a:r>
          </a:p>
          <a:p>
            <a:r>
              <a:rPr lang="en-IN" dirty="0"/>
              <a:t>Processor – intel i3,i5,i7 – generations</a:t>
            </a:r>
          </a:p>
          <a:p>
            <a:r>
              <a:rPr lang="en-IN" dirty="0"/>
              <a:t>Operating Systems</a:t>
            </a:r>
          </a:p>
        </p:txBody>
      </p:sp>
      <p:sp>
        <p:nvSpPr>
          <p:cNvPr id="5" name="TextBox 4">
            <a:extLst>
              <a:ext uri="{FF2B5EF4-FFF2-40B4-BE49-F238E27FC236}">
                <a16:creationId xmlns:a16="http://schemas.microsoft.com/office/drawing/2014/main" id="{CC389019-C05C-4F49-879F-F3581CD10D2E}"/>
              </a:ext>
            </a:extLst>
          </p:cNvPr>
          <p:cNvSpPr txBox="1"/>
          <p:nvPr/>
        </p:nvSpPr>
        <p:spPr>
          <a:xfrm>
            <a:off x="6202017" y="1948070"/>
            <a:ext cx="4837044" cy="3970318"/>
          </a:xfrm>
          <a:prstGeom prst="rect">
            <a:avLst/>
          </a:prstGeom>
          <a:noFill/>
        </p:spPr>
        <p:txBody>
          <a:bodyPr wrap="square" rtlCol="0">
            <a:spAutoFit/>
          </a:bodyPr>
          <a:lstStyle/>
          <a:p>
            <a:r>
              <a:rPr lang="en-IN" dirty="0"/>
              <a:t>Cloud – EC2 = Elastic Cloud Compute</a:t>
            </a:r>
          </a:p>
          <a:p>
            <a:r>
              <a:rPr lang="en-IN" dirty="0"/>
              <a:t>1vCPU – Virtualization</a:t>
            </a:r>
          </a:p>
          <a:p>
            <a:r>
              <a:rPr lang="en-IN" dirty="0"/>
              <a:t>1GB RAM</a:t>
            </a:r>
          </a:p>
          <a:p>
            <a:r>
              <a:rPr lang="en-IN" dirty="0"/>
              <a:t>8gb SSD – 10000 IOPS</a:t>
            </a:r>
          </a:p>
          <a:p>
            <a:r>
              <a:rPr lang="en-IN" dirty="0"/>
              <a:t>Network Config – Security Groups – Firewall</a:t>
            </a:r>
          </a:p>
          <a:p>
            <a:r>
              <a:rPr lang="en-IN" dirty="0"/>
              <a:t>On What ports should I allow Traffic – SSH , HTTPS, HTTPS, RDP, MYSQL.</a:t>
            </a:r>
          </a:p>
          <a:p>
            <a:r>
              <a:rPr lang="en-IN" dirty="0"/>
              <a:t>Amazon Linux AMI –</a:t>
            </a:r>
          </a:p>
          <a:p>
            <a:endParaRPr lang="en-IN" dirty="0"/>
          </a:p>
          <a:p>
            <a:r>
              <a:rPr lang="en-IN" dirty="0"/>
              <a:t>OS / AMI</a:t>
            </a:r>
          </a:p>
          <a:p>
            <a:r>
              <a:rPr lang="en-IN" dirty="0"/>
              <a:t>OS – Necessary software that you need to work on day to day basis</a:t>
            </a:r>
          </a:p>
          <a:p>
            <a:r>
              <a:rPr lang="en-IN" dirty="0"/>
              <a:t>AMI – Software – OS  + Bundled applications/packages </a:t>
            </a:r>
            <a:r>
              <a:rPr lang="en-IN" dirty="0" err="1"/>
              <a:t>jdk,python,pip,aws</a:t>
            </a:r>
            <a:r>
              <a:rPr lang="en-IN" dirty="0"/>
              <a:t>-cli</a:t>
            </a:r>
          </a:p>
        </p:txBody>
      </p:sp>
    </p:spTree>
    <p:extLst>
      <p:ext uri="{BB962C8B-B14F-4D97-AF65-F5344CB8AC3E}">
        <p14:creationId xmlns:p14="http://schemas.microsoft.com/office/powerpoint/2010/main" val="36352886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144</TotalTime>
  <Words>499</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AWS</vt:lpstr>
      <vt:lpstr>WHY AWS?</vt:lpstr>
      <vt:lpstr>GARTNER’s MAGIC QUADRANT</vt:lpstr>
      <vt:lpstr>AWS Certifications Are they feasible?</vt:lpstr>
      <vt:lpstr>WHAT ARE ALL THE CERTS OFFERED BY AMAZON? </vt:lpstr>
      <vt:lpstr>AWS IN THE MARKET? WHAT ARE ITS SCOPES? WHAT IS THE SALARY?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USER</dc:creator>
  <cp:lastModifiedBy>akshay </cp:lastModifiedBy>
  <cp:revision>4</cp:revision>
  <dcterms:created xsi:type="dcterms:W3CDTF">2018-02-08T18:19:51Z</dcterms:created>
  <dcterms:modified xsi:type="dcterms:W3CDTF">2018-07-07T10:10:10Z</dcterms:modified>
</cp:coreProperties>
</file>