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14ef091d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14ef091d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14ef091d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14ef091d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14ef091d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14ef091d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14ef091d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14ef091d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14ef091d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14ef091d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14ef091db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14ef091d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14ef091d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14ef091d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14ef091db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14ef091d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14ef091db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14ef091db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14ef091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14ef091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14ef091d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14ef091d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14ef091d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14ef091d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14ef091d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14ef091d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14ef091d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14ef091d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14ef091d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14ef091d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14ef091d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14ef091d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14ef091d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14ef091d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AGENDA</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SRM - Ramapuram Institute of Science and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How To Get Ready For Placements???</a:t>
            </a:r>
            <a:endParaRPr/>
          </a:p>
        </p:txBody>
      </p:sp>
      <p:sp>
        <p:nvSpPr>
          <p:cNvPr id="188" name="Google Shape;188;p22"/>
          <p:cNvSpPr txBox="1"/>
          <p:nvPr>
            <p:ph idx="1" type="body"/>
          </p:nvPr>
        </p:nvSpPr>
        <p:spPr>
          <a:xfrm>
            <a:off x="1297500" y="1038475"/>
            <a:ext cx="7038900" cy="3440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Target an organization.</a:t>
            </a:r>
            <a:endParaRPr sz="1800"/>
          </a:p>
          <a:p>
            <a:pPr indent="-342900" lvl="0" marL="457200" rtl="0">
              <a:spcBef>
                <a:spcPts val="0"/>
              </a:spcBef>
              <a:spcAft>
                <a:spcPts val="0"/>
              </a:spcAft>
              <a:buSzPts val="1800"/>
              <a:buChar char="●"/>
            </a:pPr>
            <a:r>
              <a:rPr lang="en" sz="1800"/>
              <a:t>Do your homework.</a:t>
            </a:r>
            <a:endParaRPr sz="1800"/>
          </a:p>
          <a:p>
            <a:pPr indent="-342900" lvl="0" marL="457200" rtl="0">
              <a:spcBef>
                <a:spcPts val="0"/>
              </a:spcBef>
              <a:spcAft>
                <a:spcPts val="0"/>
              </a:spcAft>
              <a:buSzPts val="1800"/>
              <a:buChar char="●"/>
            </a:pPr>
            <a:r>
              <a:rPr lang="en" sz="1800"/>
              <a:t>Talk to as many people as you know to get insight about the organization. </a:t>
            </a:r>
            <a:endParaRPr sz="1800"/>
          </a:p>
          <a:p>
            <a:pPr indent="-342900" lvl="0" marL="457200" rtl="0">
              <a:spcBef>
                <a:spcPts val="0"/>
              </a:spcBef>
              <a:spcAft>
                <a:spcPts val="0"/>
              </a:spcAft>
              <a:buSzPts val="1800"/>
              <a:buChar char="●"/>
            </a:pPr>
            <a:r>
              <a:rPr lang="en" sz="1800"/>
              <a:t>Load your mind with the information. </a:t>
            </a:r>
            <a:endParaRPr sz="1800"/>
          </a:p>
          <a:p>
            <a:pPr indent="-342900" lvl="0" marL="457200" rtl="0">
              <a:spcBef>
                <a:spcPts val="0"/>
              </a:spcBef>
              <a:spcAft>
                <a:spcPts val="0"/>
              </a:spcAft>
              <a:buSzPts val="1800"/>
              <a:buChar char="●"/>
            </a:pPr>
            <a:r>
              <a:rPr lang="en" sz="1800"/>
              <a:t>Analyse the information.</a:t>
            </a:r>
            <a:endParaRPr sz="1800"/>
          </a:p>
          <a:p>
            <a:pPr indent="-342900" lvl="0" marL="457200" rtl="0">
              <a:spcBef>
                <a:spcPts val="0"/>
              </a:spcBef>
              <a:spcAft>
                <a:spcPts val="0"/>
              </a:spcAft>
              <a:buSzPts val="1800"/>
              <a:buChar char="●"/>
            </a:pPr>
            <a:r>
              <a:rPr lang="en" sz="1800"/>
              <a:t>Write down the pros and cons. </a:t>
            </a:r>
            <a:endParaRPr sz="1800"/>
          </a:p>
          <a:p>
            <a:pPr indent="-342900" lvl="0" marL="457200" rtl="0">
              <a:spcBef>
                <a:spcPts val="0"/>
              </a:spcBef>
              <a:spcAft>
                <a:spcPts val="0"/>
              </a:spcAft>
              <a:buSzPts val="1800"/>
              <a:buChar char="●"/>
            </a:pPr>
            <a:r>
              <a:rPr lang="en" sz="1800"/>
              <a:t>Ask as many questions as possible. </a:t>
            </a:r>
            <a:endParaRPr sz="1800"/>
          </a:p>
          <a:p>
            <a:pPr indent="-342900" lvl="0" marL="457200" rtl="0">
              <a:spcBef>
                <a:spcPts val="0"/>
              </a:spcBef>
              <a:spcAft>
                <a:spcPts val="0"/>
              </a:spcAft>
              <a:buSzPts val="1800"/>
              <a:buChar char="●"/>
            </a:pPr>
            <a:r>
              <a:rPr lang="en" sz="1800"/>
              <a:t>Get placed with the organization.</a:t>
            </a:r>
            <a:endParaRPr sz="1800"/>
          </a:p>
          <a:p>
            <a:pPr indent="0" lvl="0" marL="0">
              <a:spcBef>
                <a:spcPts val="1600"/>
              </a:spcBef>
              <a:spcAft>
                <a:spcPts val="1600"/>
              </a:spcAft>
              <a:buNone/>
            </a:pPr>
            <a:r>
              <a:rPr lang="en" sz="1800"/>
              <a:t>NOTE : Before doing the above, read RS Agarwal a million times.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Acing An Interview</a:t>
            </a:r>
            <a:endParaRPr/>
          </a:p>
        </p:txBody>
      </p:sp>
      <p:sp>
        <p:nvSpPr>
          <p:cNvPr id="194" name="Google Shape;194;p23"/>
          <p:cNvSpPr txBox="1"/>
          <p:nvPr>
            <p:ph idx="1" type="body"/>
          </p:nvPr>
        </p:nvSpPr>
        <p:spPr>
          <a:xfrm>
            <a:off x="1297500" y="1062900"/>
            <a:ext cx="7038900" cy="341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We will divide this section into three : </a:t>
            </a:r>
            <a:endParaRPr sz="1800"/>
          </a:p>
          <a:p>
            <a:pPr indent="-342900" lvl="0" marL="457200" rtl="0">
              <a:spcBef>
                <a:spcPts val="1600"/>
              </a:spcBef>
              <a:spcAft>
                <a:spcPts val="0"/>
              </a:spcAft>
              <a:buSzPts val="1800"/>
              <a:buChar char="●"/>
            </a:pPr>
            <a:r>
              <a:rPr lang="en" sz="1800"/>
              <a:t>The easy OR tough coding round. </a:t>
            </a:r>
            <a:endParaRPr sz="1800"/>
          </a:p>
          <a:p>
            <a:pPr indent="-342900" lvl="0" marL="457200" rtl="0">
              <a:spcBef>
                <a:spcPts val="0"/>
              </a:spcBef>
              <a:spcAft>
                <a:spcPts val="0"/>
              </a:spcAft>
              <a:buSzPts val="1800"/>
              <a:buChar char="●"/>
            </a:pPr>
            <a:r>
              <a:rPr lang="en" sz="1800"/>
              <a:t>The toughest technical interview.</a:t>
            </a:r>
            <a:endParaRPr sz="1800"/>
          </a:p>
          <a:p>
            <a:pPr indent="-342900" lvl="0" marL="457200" rtl="0">
              <a:spcBef>
                <a:spcPts val="0"/>
              </a:spcBef>
              <a:spcAft>
                <a:spcPts val="0"/>
              </a:spcAft>
              <a:buSzPts val="1800"/>
              <a:buChar char="●"/>
            </a:pPr>
            <a:r>
              <a:rPr lang="en" sz="1800"/>
              <a:t>The easiest HR interview.</a:t>
            </a:r>
            <a:endParaRPr sz="1800"/>
          </a:p>
          <a:p>
            <a:pPr indent="-342900" lvl="0" marL="457200">
              <a:spcBef>
                <a:spcPts val="0"/>
              </a:spcBef>
              <a:spcAft>
                <a:spcPts val="0"/>
              </a:spcAft>
              <a:buSzPts val="1800"/>
              <a:buChar char="●"/>
            </a:pPr>
            <a:r>
              <a:rPr lang="en" sz="1800"/>
              <a:t>The interview that kills you from the inside - My interview experience.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The Easy OR Tough Coding Round - Funny</a:t>
            </a:r>
            <a:endParaRPr/>
          </a:p>
        </p:txBody>
      </p:sp>
      <p:sp>
        <p:nvSpPr>
          <p:cNvPr id="200" name="Google Shape;200;p24"/>
          <p:cNvSpPr txBox="1"/>
          <p:nvPr>
            <p:ph idx="1" type="body"/>
          </p:nvPr>
        </p:nvSpPr>
        <p:spPr>
          <a:xfrm>
            <a:off x="1297500" y="1062900"/>
            <a:ext cx="7038900" cy="341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Depending on whether the invigilator is a nice person or not, you get two options. </a:t>
            </a:r>
            <a:endParaRPr sz="1800"/>
          </a:p>
          <a:p>
            <a:pPr indent="-342900" lvl="0" marL="457200" rtl="0">
              <a:spcBef>
                <a:spcPts val="1600"/>
              </a:spcBef>
              <a:spcAft>
                <a:spcPts val="0"/>
              </a:spcAft>
              <a:buSzPts val="1800"/>
              <a:buAutoNum type="arabicPeriod"/>
            </a:pPr>
            <a:r>
              <a:rPr lang="en" sz="1800"/>
              <a:t>Copy the code from the internet provided the invigilator is a nice person and wants the college to get a good name through placements. </a:t>
            </a:r>
            <a:endParaRPr sz="1800"/>
          </a:p>
          <a:p>
            <a:pPr indent="-342900" lvl="0" marL="457200">
              <a:spcBef>
                <a:spcPts val="0"/>
              </a:spcBef>
              <a:spcAft>
                <a:spcPts val="0"/>
              </a:spcAft>
              <a:buSzPts val="1800"/>
              <a:buAutoNum type="arabicPeriod"/>
            </a:pPr>
            <a:r>
              <a:rPr lang="en" sz="1800"/>
              <a:t>Go in the second round, never the first on the condition that the invigilator is a very strict person.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Easy OR Tough Coding Round - Serious</a:t>
            </a:r>
            <a:endParaRPr/>
          </a:p>
        </p:txBody>
      </p:sp>
      <p:sp>
        <p:nvSpPr>
          <p:cNvPr id="206" name="Google Shape;206;p25"/>
          <p:cNvSpPr txBox="1"/>
          <p:nvPr>
            <p:ph idx="1" type="body"/>
          </p:nvPr>
        </p:nvSpPr>
        <p:spPr>
          <a:xfrm>
            <a:off x="1297500" y="1075125"/>
            <a:ext cx="7038900" cy="3403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Be strong with the basics irrespective of which programming language you are good at. </a:t>
            </a:r>
            <a:endParaRPr sz="1800"/>
          </a:p>
          <a:p>
            <a:pPr indent="-342900" lvl="0" marL="457200" rtl="0">
              <a:spcBef>
                <a:spcPts val="0"/>
              </a:spcBef>
              <a:spcAft>
                <a:spcPts val="0"/>
              </a:spcAft>
              <a:buSzPts val="1800"/>
              <a:buChar char="●"/>
            </a:pPr>
            <a:r>
              <a:rPr lang="en" sz="1800"/>
              <a:t>Know what is object oriented programming and know how to code in Java/C#/C++,Python.</a:t>
            </a:r>
            <a:endParaRPr sz="1800"/>
          </a:p>
          <a:p>
            <a:pPr indent="-342900" lvl="0" marL="457200" rtl="0">
              <a:spcBef>
                <a:spcPts val="0"/>
              </a:spcBef>
              <a:spcAft>
                <a:spcPts val="0"/>
              </a:spcAft>
              <a:buSzPts val="1800"/>
              <a:buChar char="●"/>
            </a:pPr>
            <a:r>
              <a:rPr lang="en" sz="1800"/>
              <a:t>Be strong in data structures - Array, ArrayList, LinkedList, HashMap, Set, Queue and Stack.</a:t>
            </a:r>
            <a:endParaRPr sz="1800"/>
          </a:p>
          <a:p>
            <a:pPr indent="-342900" lvl="0" marL="457200" rtl="0">
              <a:spcBef>
                <a:spcPts val="0"/>
              </a:spcBef>
              <a:spcAft>
                <a:spcPts val="0"/>
              </a:spcAft>
              <a:buSzPts val="1800"/>
              <a:buChar char="●"/>
            </a:pPr>
            <a:r>
              <a:rPr lang="en" sz="1800"/>
              <a:t>Think straight and don’t look to the sides even if they serve food. </a:t>
            </a:r>
            <a:endParaRPr sz="1800"/>
          </a:p>
          <a:p>
            <a:pPr indent="-342900" lvl="0" marL="457200" rtl="0">
              <a:spcBef>
                <a:spcPts val="0"/>
              </a:spcBef>
              <a:spcAft>
                <a:spcPts val="0"/>
              </a:spcAft>
              <a:buSzPts val="1800"/>
              <a:buChar char="●"/>
            </a:pPr>
            <a:r>
              <a:rPr lang="en" sz="1800"/>
              <a:t>Know the 1 step solution rather than the 10 step solution to save time.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The Toughest Technical Interview</a:t>
            </a:r>
            <a:endParaRPr/>
          </a:p>
        </p:txBody>
      </p:sp>
      <p:sp>
        <p:nvSpPr>
          <p:cNvPr id="212" name="Google Shape;212;p26"/>
          <p:cNvSpPr txBox="1"/>
          <p:nvPr>
            <p:ph idx="1" type="body"/>
          </p:nvPr>
        </p:nvSpPr>
        <p:spPr>
          <a:xfrm>
            <a:off x="1297500" y="1050700"/>
            <a:ext cx="7038900" cy="3428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Before going into the technical round, understand and rethink your past, your family situation, from where you have come, the hard work that you put in and the </a:t>
            </a:r>
            <a:r>
              <a:rPr lang="en" sz="1800"/>
              <a:t>sacrifices</a:t>
            </a:r>
            <a:r>
              <a:rPr lang="en" sz="1800"/>
              <a:t> that your parents have made  - The above thoughts are the biggest motivators in life. </a:t>
            </a:r>
            <a:endParaRPr sz="1800"/>
          </a:p>
          <a:p>
            <a:pPr indent="-342900" lvl="0" marL="457200" rtl="0">
              <a:spcBef>
                <a:spcPts val="1600"/>
              </a:spcBef>
              <a:spcAft>
                <a:spcPts val="0"/>
              </a:spcAft>
              <a:buSzPts val="1800"/>
              <a:buChar char="●"/>
            </a:pPr>
            <a:r>
              <a:rPr lang="en" sz="1800"/>
              <a:t>Be professional. - Body language and eye contact.</a:t>
            </a:r>
            <a:endParaRPr sz="1800"/>
          </a:p>
          <a:p>
            <a:pPr indent="-342900" lvl="0" marL="457200" rtl="0">
              <a:spcBef>
                <a:spcPts val="0"/>
              </a:spcBef>
              <a:spcAft>
                <a:spcPts val="0"/>
              </a:spcAft>
              <a:buSzPts val="1800"/>
              <a:buChar char="●"/>
            </a:pPr>
            <a:r>
              <a:rPr lang="en" sz="1800"/>
              <a:t>Confidence comes in two flavours. </a:t>
            </a:r>
            <a:endParaRPr sz="1800"/>
          </a:p>
          <a:p>
            <a:pPr indent="-342900" lvl="0" marL="457200" rtl="0">
              <a:spcBef>
                <a:spcPts val="0"/>
              </a:spcBef>
              <a:spcAft>
                <a:spcPts val="0"/>
              </a:spcAft>
              <a:buSzPts val="1800"/>
              <a:buChar char="●"/>
            </a:pPr>
            <a:r>
              <a:rPr lang="en" sz="1800"/>
              <a:t>Communicate in english. </a:t>
            </a:r>
            <a:endParaRPr sz="1800"/>
          </a:p>
          <a:p>
            <a:pPr indent="-342900" lvl="0" marL="457200" rtl="0">
              <a:spcBef>
                <a:spcPts val="0"/>
              </a:spcBef>
              <a:spcAft>
                <a:spcPts val="0"/>
              </a:spcAft>
              <a:buSzPts val="1800"/>
              <a:buChar char="●"/>
            </a:pPr>
            <a:r>
              <a:rPr lang="en" sz="1800"/>
              <a:t>Understand the technical scenarios explained to you. </a:t>
            </a:r>
            <a:endParaRPr sz="1800"/>
          </a:p>
          <a:p>
            <a:pPr indent="-342900" lvl="0" marL="457200" rtl="0">
              <a:spcBef>
                <a:spcPts val="0"/>
              </a:spcBef>
              <a:spcAft>
                <a:spcPts val="0"/>
              </a:spcAft>
              <a:buSzPts val="1800"/>
              <a:buChar char="●"/>
            </a:pPr>
            <a:r>
              <a:rPr lang="en" sz="1800"/>
              <a:t>Don’t let out too much of information. </a:t>
            </a:r>
            <a:endParaRPr sz="1800"/>
          </a:p>
          <a:p>
            <a:pPr indent="0" lvl="0" marL="0">
              <a:spcBef>
                <a:spcPts val="160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297500" y="393750"/>
            <a:ext cx="7038900" cy="9258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The Easiest HR Interview - Funny</a:t>
            </a:r>
            <a:endParaRPr/>
          </a:p>
        </p:txBody>
      </p:sp>
      <p:sp>
        <p:nvSpPr>
          <p:cNvPr id="218" name="Google Shape;218;p27"/>
          <p:cNvSpPr txBox="1"/>
          <p:nvPr>
            <p:ph idx="1" type="body"/>
          </p:nvPr>
        </p:nvSpPr>
        <p:spPr>
          <a:xfrm>
            <a:off x="1297500" y="1075125"/>
            <a:ext cx="7038900" cy="340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We are all under the impression that the HR interviewer is a very nice person and can be easily convinced to get a job with that organization. </a:t>
            </a:r>
            <a:endParaRPr sz="1800"/>
          </a:p>
          <a:p>
            <a:pPr indent="0" lvl="0" marL="0" rtl="0">
              <a:spcBef>
                <a:spcPts val="1600"/>
              </a:spcBef>
              <a:spcAft>
                <a:spcPts val="0"/>
              </a:spcAft>
              <a:buNone/>
            </a:pPr>
            <a:r>
              <a:rPr lang="en" sz="1800"/>
              <a:t>We think that we can get questions such as the following : </a:t>
            </a:r>
            <a:endParaRPr sz="1800"/>
          </a:p>
          <a:p>
            <a:pPr indent="-342900" lvl="0" marL="457200" rtl="0">
              <a:spcBef>
                <a:spcPts val="1600"/>
              </a:spcBef>
              <a:spcAft>
                <a:spcPts val="0"/>
              </a:spcAft>
              <a:buSzPts val="1800"/>
              <a:buChar char="●"/>
            </a:pPr>
            <a:r>
              <a:rPr lang="en" sz="1800"/>
              <a:t>What is your native place? </a:t>
            </a:r>
            <a:endParaRPr sz="1800"/>
          </a:p>
          <a:p>
            <a:pPr indent="-342900" lvl="0" marL="457200" rtl="0">
              <a:spcBef>
                <a:spcPts val="0"/>
              </a:spcBef>
              <a:spcAft>
                <a:spcPts val="0"/>
              </a:spcAft>
              <a:buSzPts val="1800"/>
              <a:buChar char="●"/>
            </a:pPr>
            <a:r>
              <a:rPr lang="en" sz="1800"/>
              <a:t>How many brothers and sisters do you have? </a:t>
            </a:r>
            <a:endParaRPr sz="1800"/>
          </a:p>
          <a:p>
            <a:pPr indent="-342900" lvl="0" marL="457200" rtl="0">
              <a:spcBef>
                <a:spcPts val="0"/>
              </a:spcBef>
              <a:spcAft>
                <a:spcPts val="0"/>
              </a:spcAft>
              <a:buSzPts val="1800"/>
              <a:buChar char="●"/>
            </a:pPr>
            <a:r>
              <a:rPr lang="en" sz="1800"/>
              <a:t>What is your brother or sister doing?</a:t>
            </a:r>
            <a:endParaRPr sz="1800"/>
          </a:p>
          <a:p>
            <a:pPr indent="-342900" lvl="0" marL="457200" rtl="0">
              <a:spcBef>
                <a:spcPts val="0"/>
              </a:spcBef>
              <a:spcAft>
                <a:spcPts val="0"/>
              </a:spcAft>
              <a:buSzPts val="1800"/>
              <a:buChar char="●"/>
            </a:pPr>
            <a:r>
              <a:rPr lang="en" sz="1800"/>
              <a:t>How is life?</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The Easiest HR Interview - Serious</a:t>
            </a:r>
            <a:endParaRPr/>
          </a:p>
        </p:txBody>
      </p:sp>
      <p:sp>
        <p:nvSpPr>
          <p:cNvPr id="224" name="Google Shape;224;p28"/>
          <p:cNvSpPr txBox="1"/>
          <p:nvPr>
            <p:ph idx="1" type="body"/>
          </p:nvPr>
        </p:nvSpPr>
        <p:spPr>
          <a:xfrm>
            <a:off x="1297500" y="1099550"/>
            <a:ext cx="7038900" cy="337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If you have seriously thought about your life, go back to the career focus slide and answer all those questions. Then the HR interview will be the most easiest interview in your life. </a:t>
            </a:r>
            <a:endParaRPr sz="1800"/>
          </a:p>
          <a:p>
            <a:pPr indent="0" lvl="0" marL="0" rtl="0" algn="ctr">
              <a:spcBef>
                <a:spcPts val="1600"/>
              </a:spcBef>
              <a:spcAft>
                <a:spcPts val="0"/>
              </a:spcAft>
              <a:buNone/>
            </a:pPr>
            <a:r>
              <a:rPr lang="en" sz="1800"/>
              <a:t>TIPS and TRICKS!</a:t>
            </a:r>
            <a:endParaRPr sz="1800"/>
          </a:p>
          <a:p>
            <a:pPr indent="-342900" lvl="0" marL="457200" rtl="0">
              <a:spcBef>
                <a:spcPts val="1600"/>
              </a:spcBef>
              <a:spcAft>
                <a:spcPts val="0"/>
              </a:spcAft>
              <a:buSzPts val="1800"/>
              <a:buChar char="●"/>
            </a:pPr>
            <a:r>
              <a:rPr lang="en" sz="1800"/>
              <a:t>Attitude.</a:t>
            </a:r>
            <a:endParaRPr sz="1800"/>
          </a:p>
          <a:p>
            <a:pPr indent="-342900" lvl="0" marL="457200" rtl="0">
              <a:spcBef>
                <a:spcPts val="0"/>
              </a:spcBef>
              <a:spcAft>
                <a:spcPts val="0"/>
              </a:spcAft>
              <a:buSzPts val="1800"/>
              <a:buChar char="●"/>
            </a:pPr>
            <a:r>
              <a:rPr lang="en" sz="1800"/>
              <a:t>Confidence.</a:t>
            </a:r>
            <a:endParaRPr sz="1800"/>
          </a:p>
          <a:p>
            <a:pPr indent="-342900" lvl="0" marL="457200" rtl="0">
              <a:spcBef>
                <a:spcPts val="0"/>
              </a:spcBef>
              <a:spcAft>
                <a:spcPts val="0"/>
              </a:spcAft>
              <a:buSzPts val="1800"/>
              <a:buChar char="●"/>
            </a:pPr>
            <a:r>
              <a:rPr lang="en" sz="1800"/>
              <a:t>Positivity.</a:t>
            </a:r>
            <a:endParaRPr sz="1800"/>
          </a:p>
          <a:p>
            <a:pPr indent="-342900" lvl="0" marL="457200" rtl="0">
              <a:spcBef>
                <a:spcPts val="0"/>
              </a:spcBef>
              <a:spcAft>
                <a:spcPts val="0"/>
              </a:spcAft>
              <a:buSzPts val="1800"/>
              <a:buChar char="●"/>
            </a:pPr>
            <a:r>
              <a:rPr lang="en" sz="1800"/>
              <a:t>Decision making.</a:t>
            </a:r>
            <a:endParaRPr sz="1800"/>
          </a:p>
          <a:p>
            <a:pPr indent="-342900" lvl="0" marL="457200" rtl="0">
              <a:spcBef>
                <a:spcPts val="0"/>
              </a:spcBef>
              <a:spcAft>
                <a:spcPts val="0"/>
              </a:spcAft>
              <a:buSzPts val="1800"/>
              <a:buChar char="●"/>
            </a:pPr>
            <a:r>
              <a:rPr lang="en" sz="1800"/>
              <a:t>Body language.</a:t>
            </a:r>
            <a:endParaRPr sz="1800"/>
          </a:p>
          <a:p>
            <a:pPr indent="-342900" lvl="0" marL="457200">
              <a:spcBef>
                <a:spcPts val="0"/>
              </a:spcBef>
              <a:spcAft>
                <a:spcPts val="0"/>
              </a:spcAft>
              <a:buSzPts val="1800"/>
              <a:buChar char="●"/>
            </a:pPr>
            <a:r>
              <a:rPr lang="en" sz="1800"/>
              <a:t>Goal oriented.</a:t>
            </a:r>
            <a:endParaRPr sz="1800"/>
          </a:p>
        </p:txBody>
      </p:sp>
      <p:sp>
        <p:nvSpPr>
          <p:cNvPr id="225" name="Google Shape;225;p28"/>
          <p:cNvSpPr txBox="1"/>
          <p:nvPr/>
        </p:nvSpPr>
        <p:spPr>
          <a:xfrm>
            <a:off x="5062200" y="2981150"/>
            <a:ext cx="3274200" cy="149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Now it is time for my interview experience!!!</a:t>
            </a:r>
            <a:endParaRPr sz="1800">
              <a:solidFill>
                <a:srgbClr val="FFFFFF"/>
              </a:solidFill>
            </a:endParaRPr>
          </a:p>
          <a:p>
            <a:pPr indent="0" lvl="0" marL="0">
              <a:spcBef>
                <a:spcPts val="0"/>
              </a:spcBef>
              <a:spcAft>
                <a:spcPts val="0"/>
              </a:spcAft>
              <a:buNone/>
            </a:pPr>
            <a:r>
              <a:t/>
            </a:r>
            <a:endParaRPr sz="1800">
              <a:solidFill>
                <a:srgbClr val="FFFFFF"/>
              </a:solidFill>
            </a:endParaRPr>
          </a:p>
          <a:p>
            <a:pPr indent="0" lvl="0" marL="0">
              <a:spcBef>
                <a:spcPts val="0"/>
              </a:spcBef>
              <a:spcAft>
                <a:spcPts val="0"/>
              </a:spcAft>
              <a:buNone/>
            </a:pPr>
            <a:r>
              <a:rPr lang="en" sz="1800">
                <a:solidFill>
                  <a:srgbClr val="FFFFFF"/>
                </a:solidFill>
              </a:rPr>
              <a:t>Did I do all of the above mentioned? - Yes! Yes! Yes!</a:t>
            </a:r>
            <a:endParaRPr sz="18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9"/>
          <p:cNvSpPr txBox="1"/>
          <p:nvPr/>
        </p:nvSpPr>
        <p:spPr>
          <a:xfrm>
            <a:off x="1698200" y="464250"/>
            <a:ext cx="2626800" cy="62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How do you sort an ArrayList?</a:t>
            </a:r>
            <a:endParaRPr sz="1800">
              <a:solidFill>
                <a:srgbClr val="FFFFFF"/>
              </a:solidFill>
            </a:endParaRPr>
          </a:p>
        </p:txBody>
      </p:sp>
      <p:sp>
        <p:nvSpPr>
          <p:cNvPr id="231" name="Google Shape;231;p29"/>
          <p:cNvSpPr txBox="1"/>
          <p:nvPr/>
        </p:nvSpPr>
        <p:spPr>
          <a:xfrm>
            <a:off x="4948025" y="525450"/>
            <a:ext cx="3775200" cy="561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How do you find the second maximum salary in a table of 100 rows?</a:t>
            </a:r>
            <a:endParaRPr sz="1800">
              <a:solidFill>
                <a:srgbClr val="FFFFFF"/>
              </a:solidFill>
            </a:endParaRPr>
          </a:p>
        </p:txBody>
      </p:sp>
      <p:sp>
        <p:nvSpPr>
          <p:cNvPr id="232" name="Google Shape;232;p29"/>
          <p:cNvSpPr txBox="1"/>
          <p:nvPr/>
        </p:nvSpPr>
        <p:spPr>
          <a:xfrm>
            <a:off x="2470750" y="1429500"/>
            <a:ext cx="1930200" cy="561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How do you order a Set?</a:t>
            </a:r>
            <a:endParaRPr sz="1800">
              <a:solidFill>
                <a:srgbClr val="FFFFFF"/>
              </a:solidFill>
            </a:endParaRPr>
          </a:p>
        </p:txBody>
      </p:sp>
      <p:sp>
        <p:nvSpPr>
          <p:cNvPr id="233" name="Google Shape;233;p29"/>
          <p:cNvSpPr txBox="1"/>
          <p:nvPr/>
        </p:nvSpPr>
        <p:spPr>
          <a:xfrm>
            <a:off x="403175" y="2480100"/>
            <a:ext cx="3616200" cy="62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How do you do encapsulation in your code?</a:t>
            </a:r>
            <a:endParaRPr sz="1800">
              <a:solidFill>
                <a:srgbClr val="FFFFFF"/>
              </a:solidFill>
            </a:endParaRPr>
          </a:p>
        </p:txBody>
      </p:sp>
      <p:sp>
        <p:nvSpPr>
          <p:cNvPr id="234" name="Google Shape;234;p29"/>
          <p:cNvSpPr txBox="1"/>
          <p:nvPr/>
        </p:nvSpPr>
        <p:spPr>
          <a:xfrm>
            <a:off x="4572000" y="1942550"/>
            <a:ext cx="3775200" cy="83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By default, what access modifiers are placed on variables declared within an interface?</a:t>
            </a:r>
            <a:endParaRPr sz="1800">
              <a:solidFill>
                <a:srgbClr val="FFFFFF"/>
              </a:solidFill>
            </a:endParaRPr>
          </a:p>
        </p:txBody>
      </p:sp>
      <p:sp>
        <p:nvSpPr>
          <p:cNvPr id="235" name="Google Shape;235;p29"/>
          <p:cNvSpPr txBox="1"/>
          <p:nvPr/>
        </p:nvSpPr>
        <p:spPr>
          <a:xfrm>
            <a:off x="1466075" y="3591900"/>
            <a:ext cx="2785500" cy="62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Can I have a try block without a catch block to handle exceptions?</a:t>
            </a:r>
            <a:endParaRPr sz="1800">
              <a:solidFill>
                <a:srgbClr val="FFFFFF"/>
              </a:solidFill>
            </a:endParaRPr>
          </a:p>
        </p:txBody>
      </p:sp>
      <p:sp>
        <p:nvSpPr>
          <p:cNvPr id="236" name="Google Shape;236;p29"/>
          <p:cNvSpPr txBox="1"/>
          <p:nvPr/>
        </p:nvSpPr>
        <p:spPr>
          <a:xfrm>
            <a:off x="5338975" y="3335325"/>
            <a:ext cx="3261900" cy="83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What is the root interface for all exceptions? What is the superclass for all exceptions?</a:t>
            </a:r>
            <a:endParaRPr sz="18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0"/>
          <p:cNvSpPr/>
          <p:nvPr/>
        </p:nvSpPr>
        <p:spPr>
          <a:xfrm>
            <a:off x="2530637" y="1962150"/>
            <a:ext cx="4082760" cy="121892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Q &amp; 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297500" y="337275"/>
            <a:ext cx="7038900" cy="41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1800"/>
          </a:p>
          <a:p>
            <a:pPr indent="-342900" lvl="0" marL="457200" rtl="0">
              <a:spcBef>
                <a:spcPts val="1600"/>
              </a:spcBef>
              <a:spcAft>
                <a:spcPts val="0"/>
              </a:spcAft>
              <a:buSzPts val="1800"/>
              <a:buAutoNum type="arabicPeriod"/>
            </a:pPr>
            <a:r>
              <a:rPr b="1" lang="en" sz="1800"/>
              <a:t>Self-Introduction.</a:t>
            </a:r>
            <a:endParaRPr b="1" sz="1800"/>
          </a:p>
          <a:p>
            <a:pPr indent="-342900" lvl="0" marL="457200" rtl="0">
              <a:spcBef>
                <a:spcPts val="0"/>
              </a:spcBef>
              <a:spcAft>
                <a:spcPts val="0"/>
              </a:spcAft>
              <a:buSzPts val="1800"/>
              <a:buAutoNum type="arabicPeriod"/>
            </a:pPr>
            <a:r>
              <a:rPr b="1" lang="en" sz="1800"/>
              <a:t>Career focus.</a:t>
            </a:r>
            <a:endParaRPr b="1" sz="1800"/>
          </a:p>
          <a:p>
            <a:pPr indent="-342900" lvl="0" marL="457200" rtl="0">
              <a:spcBef>
                <a:spcPts val="0"/>
              </a:spcBef>
              <a:spcAft>
                <a:spcPts val="0"/>
              </a:spcAft>
              <a:buSzPts val="1800"/>
              <a:buAutoNum type="arabicPeriod"/>
            </a:pPr>
            <a:r>
              <a:rPr b="1" lang="en" sz="1800"/>
              <a:t>Current trends in the market.</a:t>
            </a:r>
            <a:endParaRPr b="1" sz="1800"/>
          </a:p>
          <a:p>
            <a:pPr indent="-342900" lvl="0" marL="457200" rtl="0">
              <a:spcBef>
                <a:spcPts val="0"/>
              </a:spcBef>
              <a:spcAft>
                <a:spcPts val="0"/>
              </a:spcAft>
              <a:buSzPts val="1800"/>
              <a:buAutoNum type="arabicPeriod"/>
            </a:pPr>
            <a:r>
              <a:rPr b="1" lang="en" sz="1800"/>
              <a:t>How to get ready for placements?</a:t>
            </a:r>
            <a:endParaRPr b="1" sz="1800"/>
          </a:p>
          <a:p>
            <a:pPr indent="-342900" lvl="0" marL="457200" rtl="0">
              <a:spcBef>
                <a:spcPts val="0"/>
              </a:spcBef>
              <a:spcAft>
                <a:spcPts val="0"/>
              </a:spcAft>
              <a:buSzPts val="1800"/>
              <a:buAutoNum type="arabicPeriod"/>
            </a:pPr>
            <a:r>
              <a:rPr b="1" lang="en" sz="1800"/>
              <a:t>Acing an interview.</a:t>
            </a:r>
            <a:endParaRPr b="1" sz="1800"/>
          </a:p>
          <a:p>
            <a:pPr indent="-342900" lvl="0" marL="457200" rtl="0">
              <a:spcBef>
                <a:spcPts val="0"/>
              </a:spcBef>
              <a:spcAft>
                <a:spcPts val="0"/>
              </a:spcAft>
              <a:buSzPts val="1800"/>
              <a:buAutoNum type="arabicPeriod"/>
            </a:pPr>
            <a:r>
              <a:rPr b="1" lang="en" sz="1800"/>
              <a:t>Q&amp;A.</a:t>
            </a:r>
            <a:endParaRPr b="1" sz="1800"/>
          </a:p>
          <a:p>
            <a:pPr indent="-342900" lvl="0" marL="457200" rtl="0">
              <a:spcBef>
                <a:spcPts val="0"/>
              </a:spcBef>
              <a:spcAft>
                <a:spcPts val="0"/>
              </a:spcAft>
              <a:buSzPts val="1800"/>
              <a:buAutoNum type="arabicPeriod"/>
            </a:pPr>
            <a:r>
              <a:rPr b="1" lang="en" sz="1800"/>
              <a:t>Surprise.</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Career Focus</a:t>
            </a:r>
            <a:endParaRPr/>
          </a:p>
        </p:txBody>
      </p:sp>
      <p:sp>
        <p:nvSpPr>
          <p:cNvPr id="146" name="Google Shape;146;p15"/>
          <p:cNvSpPr txBox="1"/>
          <p:nvPr>
            <p:ph idx="1" type="body"/>
          </p:nvPr>
        </p:nvSpPr>
        <p:spPr>
          <a:xfrm>
            <a:off x="1297500" y="1084100"/>
            <a:ext cx="7038900" cy="339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t>Ask yourself these questions daily..</a:t>
            </a:r>
            <a:endParaRPr b="1" sz="1800"/>
          </a:p>
          <a:p>
            <a:pPr indent="-342900" lvl="0" marL="457200" rtl="0">
              <a:spcBef>
                <a:spcPts val="1600"/>
              </a:spcBef>
              <a:spcAft>
                <a:spcPts val="0"/>
              </a:spcAft>
              <a:buSzPts val="1800"/>
              <a:buChar char="●"/>
            </a:pPr>
            <a:r>
              <a:rPr b="1" lang="en" sz="1800"/>
              <a:t>Where would you like to be 5-10 years down the line?</a:t>
            </a:r>
            <a:endParaRPr b="1" sz="1800"/>
          </a:p>
          <a:p>
            <a:pPr indent="-342900" lvl="0" marL="457200" rtl="0">
              <a:spcBef>
                <a:spcPts val="0"/>
              </a:spcBef>
              <a:spcAft>
                <a:spcPts val="0"/>
              </a:spcAft>
              <a:buSzPts val="1800"/>
              <a:buChar char="●"/>
            </a:pPr>
            <a:r>
              <a:rPr b="1" lang="en" sz="1800"/>
              <a:t>What are your strengths?</a:t>
            </a:r>
            <a:endParaRPr b="1" sz="1800"/>
          </a:p>
          <a:p>
            <a:pPr indent="-342900" lvl="0" marL="457200" rtl="0">
              <a:spcBef>
                <a:spcPts val="0"/>
              </a:spcBef>
              <a:spcAft>
                <a:spcPts val="0"/>
              </a:spcAft>
              <a:buSzPts val="1800"/>
              <a:buChar char="●"/>
            </a:pPr>
            <a:r>
              <a:rPr b="1" lang="en" sz="1800"/>
              <a:t>What is your area of specialization?</a:t>
            </a:r>
            <a:endParaRPr b="1" sz="1800"/>
          </a:p>
          <a:p>
            <a:pPr indent="-342900" lvl="0" marL="457200" rtl="0">
              <a:spcBef>
                <a:spcPts val="0"/>
              </a:spcBef>
              <a:spcAft>
                <a:spcPts val="0"/>
              </a:spcAft>
              <a:buSzPts val="1800"/>
              <a:buChar char="●"/>
            </a:pPr>
            <a:r>
              <a:rPr b="1" lang="en" sz="1800"/>
              <a:t>Why should you go through this particular course?</a:t>
            </a:r>
            <a:endParaRPr b="1" sz="1800"/>
          </a:p>
          <a:p>
            <a:pPr indent="-342900" lvl="0" marL="457200" rtl="0">
              <a:spcBef>
                <a:spcPts val="0"/>
              </a:spcBef>
              <a:spcAft>
                <a:spcPts val="0"/>
              </a:spcAft>
              <a:buSzPts val="1800"/>
              <a:buChar char="●"/>
            </a:pPr>
            <a:r>
              <a:rPr b="1" lang="en" sz="1800"/>
              <a:t>What goals have you set? Does it lead to a milestone?</a:t>
            </a:r>
            <a:endParaRPr b="1" sz="1800"/>
          </a:p>
          <a:p>
            <a:pPr indent="-342900" lvl="0" marL="457200" rtl="0">
              <a:spcBef>
                <a:spcPts val="0"/>
              </a:spcBef>
              <a:spcAft>
                <a:spcPts val="0"/>
              </a:spcAft>
              <a:buSzPts val="1800"/>
              <a:buChar char="●"/>
            </a:pPr>
            <a:r>
              <a:rPr b="1" lang="en" sz="1800"/>
              <a:t>What do you need to do to achieve your goals?</a:t>
            </a:r>
            <a:endParaRPr b="1" sz="1800"/>
          </a:p>
          <a:p>
            <a:pPr indent="-342900" lvl="0" marL="457200" rtl="0">
              <a:spcBef>
                <a:spcPts val="0"/>
              </a:spcBef>
              <a:spcAft>
                <a:spcPts val="0"/>
              </a:spcAft>
              <a:buSzPts val="1800"/>
              <a:buChar char="●"/>
            </a:pPr>
            <a:r>
              <a:rPr b="1" lang="en" sz="1800"/>
              <a:t>Once you hit your goal, do you stop?</a:t>
            </a:r>
            <a:endParaRPr b="1" sz="1800"/>
          </a:p>
          <a:p>
            <a:pPr indent="0" lvl="0" marL="0" rtl="0">
              <a:spcBef>
                <a:spcPts val="1600"/>
              </a:spcBef>
              <a:spcAft>
                <a:spcPts val="0"/>
              </a:spcAft>
              <a:buNone/>
            </a:pPr>
            <a:r>
              <a:t/>
            </a:r>
            <a:endParaRPr b="1" sz="1800"/>
          </a:p>
          <a:p>
            <a:pPr indent="0" lvl="0" marL="0">
              <a:spcBef>
                <a:spcPts val="1600"/>
              </a:spcBef>
              <a:spcAft>
                <a:spcPts val="1600"/>
              </a:spcAft>
              <a:buNone/>
            </a:pPr>
            <a:r>
              <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Career Focus</a:t>
            </a:r>
            <a:endParaRPr/>
          </a:p>
        </p:txBody>
      </p:sp>
      <p:sp>
        <p:nvSpPr>
          <p:cNvPr id="152" name="Google Shape;152;p16"/>
          <p:cNvSpPr txBox="1"/>
          <p:nvPr>
            <p:ph idx="1" type="body"/>
          </p:nvPr>
        </p:nvSpPr>
        <p:spPr>
          <a:xfrm>
            <a:off x="1297500" y="999800"/>
            <a:ext cx="7038900" cy="3479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sz="1800"/>
              <a:t>Trust yourself</a:t>
            </a:r>
            <a:endParaRPr b="1" sz="1800"/>
          </a:p>
          <a:p>
            <a:pPr indent="-342900" lvl="0" marL="457200" rtl="0">
              <a:spcBef>
                <a:spcPts val="0"/>
              </a:spcBef>
              <a:spcAft>
                <a:spcPts val="0"/>
              </a:spcAft>
              <a:buSzPts val="1800"/>
              <a:buChar char="●"/>
            </a:pPr>
            <a:r>
              <a:rPr b="1" lang="en" sz="1800"/>
              <a:t>Don’t be afraid to fail</a:t>
            </a:r>
            <a:endParaRPr b="1" sz="1800"/>
          </a:p>
          <a:p>
            <a:pPr indent="-342900" lvl="0" marL="457200" rtl="0">
              <a:spcBef>
                <a:spcPts val="0"/>
              </a:spcBef>
              <a:spcAft>
                <a:spcPts val="0"/>
              </a:spcAft>
              <a:buSzPts val="1800"/>
              <a:buChar char="●"/>
            </a:pPr>
            <a:r>
              <a:rPr b="1" lang="en" sz="1800"/>
              <a:t>Ignore the naysayers</a:t>
            </a:r>
            <a:endParaRPr b="1" sz="1800"/>
          </a:p>
          <a:p>
            <a:pPr indent="-342900" lvl="0" marL="457200" rtl="0">
              <a:spcBef>
                <a:spcPts val="0"/>
              </a:spcBef>
              <a:spcAft>
                <a:spcPts val="0"/>
              </a:spcAft>
              <a:buSzPts val="1800"/>
              <a:buChar char="●"/>
            </a:pPr>
            <a:r>
              <a:rPr b="1" lang="en" sz="1800"/>
              <a:t>Work like hell</a:t>
            </a:r>
            <a:endParaRPr b="1" sz="1800"/>
          </a:p>
          <a:p>
            <a:pPr indent="-342900" lvl="0" marL="457200" rtl="0">
              <a:spcBef>
                <a:spcPts val="0"/>
              </a:spcBef>
              <a:spcAft>
                <a:spcPts val="0"/>
              </a:spcAft>
              <a:buSzPts val="1800"/>
              <a:buChar char="●"/>
            </a:pPr>
            <a:r>
              <a:rPr b="1" lang="en" sz="1800"/>
              <a:t>Give something back </a:t>
            </a:r>
            <a:endParaRPr b="1" sz="1800"/>
          </a:p>
          <a:p>
            <a:pPr indent="0" lvl="0" marL="0">
              <a:spcBef>
                <a:spcPts val="1600"/>
              </a:spcBef>
              <a:spcAft>
                <a:spcPts val="1600"/>
              </a:spcAft>
              <a:buNone/>
            </a:pPr>
            <a:r>
              <a:rPr b="1" lang="en" sz="1800"/>
              <a:t>Who stated the above rules of success?</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Career Focus</a:t>
            </a:r>
            <a:endParaRPr/>
          </a:p>
        </p:txBody>
      </p:sp>
      <p:sp>
        <p:nvSpPr>
          <p:cNvPr id="158" name="Google Shape;158;p17"/>
          <p:cNvSpPr txBox="1"/>
          <p:nvPr>
            <p:ph idx="1" type="body"/>
          </p:nvPr>
        </p:nvSpPr>
        <p:spPr>
          <a:xfrm>
            <a:off x="1297500" y="1011825"/>
            <a:ext cx="7038900" cy="34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How can you be good at what you do?</a:t>
            </a:r>
            <a:endParaRPr sz="1800"/>
          </a:p>
          <a:p>
            <a:pPr indent="-342900" lvl="0" marL="457200" rtl="0">
              <a:spcBef>
                <a:spcPts val="1600"/>
              </a:spcBef>
              <a:spcAft>
                <a:spcPts val="0"/>
              </a:spcAft>
              <a:buSzPts val="1800"/>
              <a:buChar char="●"/>
            </a:pPr>
            <a:r>
              <a:rPr lang="en" sz="1800"/>
              <a:t>Spend more time</a:t>
            </a:r>
            <a:endParaRPr sz="1800"/>
          </a:p>
          <a:p>
            <a:pPr indent="-342900" lvl="0" marL="457200" rtl="0">
              <a:spcBef>
                <a:spcPts val="0"/>
              </a:spcBef>
              <a:spcAft>
                <a:spcPts val="0"/>
              </a:spcAft>
              <a:buSzPts val="1800"/>
              <a:buChar char="●"/>
            </a:pPr>
            <a:r>
              <a:rPr lang="en" sz="1800"/>
              <a:t>Practice more harder</a:t>
            </a:r>
            <a:endParaRPr sz="1800"/>
          </a:p>
          <a:p>
            <a:pPr indent="-342900" lvl="0" marL="457200" rtl="0">
              <a:spcBef>
                <a:spcPts val="0"/>
              </a:spcBef>
              <a:spcAft>
                <a:spcPts val="0"/>
              </a:spcAft>
              <a:buSzPts val="1800"/>
              <a:buChar char="●"/>
            </a:pPr>
            <a:r>
              <a:rPr lang="en" sz="1800"/>
              <a:t>Use the three levels of </a:t>
            </a:r>
            <a:r>
              <a:rPr lang="en" sz="1800"/>
              <a:t>remembrance</a:t>
            </a:r>
            <a:endParaRPr sz="1800"/>
          </a:p>
          <a:p>
            <a:pPr indent="-342900" lvl="0" marL="457200" rtl="0">
              <a:spcBef>
                <a:spcPts val="0"/>
              </a:spcBef>
              <a:spcAft>
                <a:spcPts val="0"/>
              </a:spcAft>
              <a:buSzPts val="1800"/>
              <a:buChar char="●"/>
            </a:pPr>
            <a:r>
              <a:rPr lang="en" sz="1800"/>
              <a:t>Study the background</a:t>
            </a:r>
            <a:endParaRPr sz="1800"/>
          </a:p>
          <a:p>
            <a:pPr indent="-342900" lvl="0" marL="457200" rtl="0">
              <a:spcBef>
                <a:spcPts val="0"/>
              </a:spcBef>
              <a:spcAft>
                <a:spcPts val="0"/>
              </a:spcAft>
              <a:buSzPts val="1800"/>
              <a:buChar char="●"/>
            </a:pPr>
            <a:r>
              <a:rPr lang="en" sz="1800"/>
              <a:t>Understand its importance in the market</a:t>
            </a:r>
            <a:endParaRPr sz="1800"/>
          </a:p>
          <a:p>
            <a:pPr indent="-342900" lvl="0" marL="457200" rtl="0">
              <a:spcBef>
                <a:spcPts val="0"/>
              </a:spcBef>
              <a:spcAft>
                <a:spcPts val="0"/>
              </a:spcAft>
              <a:buSzPts val="1800"/>
              <a:buChar char="●"/>
            </a:pPr>
            <a:r>
              <a:rPr lang="en" sz="1800"/>
              <a:t>Know the advantages and disadvantages</a:t>
            </a:r>
            <a:endParaRPr sz="1800"/>
          </a:p>
          <a:p>
            <a:pPr indent="-342900" lvl="0" marL="457200">
              <a:spcBef>
                <a:spcPts val="0"/>
              </a:spcBef>
              <a:spcAft>
                <a:spcPts val="0"/>
              </a:spcAft>
              <a:buSzPts val="1800"/>
              <a:buChar char="●"/>
            </a:pPr>
            <a:r>
              <a:rPr lang="en" sz="1800"/>
              <a:t>Compare your knowledge with real life scenarios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Current Trends In The Market</a:t>
            </a:r>
            <a:endParaRPr/>
          </a:p>
        </p:txBody>
      </p:sp>
      <p:sp>
        <p:nvSpPr>
          <p:cNvPr id="164" name="Google Shape;164;p18"/>
          <p:cNvSpPr txBox="1"/>
          <p:nvPr>
            <p:ph idx="1" type="body"/>
          </p:nvPr>
        </p:nvSpPr>
        <p:spPr>
          <a:xfrm>
            <a:off x="1297500" y="1072075"/>
            <a:ext cx="7038900" cy="340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Arial"/>
                <a:ea typeface="Arial"/>
                <a:cs typeface="Arial"/>
                <a:sym typeface="Arial"/>
              </a:rPr>
              <a:t>There was a time when many companies recruited graduates for domain specific work. When I say domain specific work, I mean that they used to recruit graduates who are good on one particular technology. </a:t>
            </a:r>
            <a:endParaRPr sz="1800">
              <a:latin typeface="Arial"/>
              <a:ea typeface="Arial"/>
              <a:cs typeface="Arial"/>
              <a:sym typeface="Arial"/>
            </a:endParaRPr>
          </a:p>
          <a:p>
            <a:pPr indent="-342900" lvl="0" marL="457200" rtl="0" algn="ctr">
              <a:spcBef>
                <a:spcPts val="1600"/>
              </a:spcBef>
              <a:spcAft>
                <a:spcPts val="0"/>
              </a:spcAft>
              <a:buSzPts val="1800"/>
              <a:buFont typeface="Arial"/>
              <a:buChar char="●"/>
            </a:pPr>
            <a:r>
              <a:rPr lang="en" sz="1800">
                <a:latin typeface="Arial"/>
                <a:ea typeface="Arial"/>
                <a:cs typeface="Arial"/>
                <a:sym typeface="Arial"/>
              </a:rPr>
              <a:t>A company hires a student who is good in databases.</a:t>
            </a:r>
            <a:endParaRPr sz="1800">
              <a:latin typeface="Arial"/>
              <a:ea typeface="Arial"/>
              <a:cs typeface="Arial"/>
              <a:sym typeface="Arial"/>
            </a:endParaRPr>
          </a:p>
          <a:p>
            <a:pPr indent="-342900" lvl="0" marL="457200" rtl="0" algn="ctr">
              <a:spcBef>
                <a:spcPts val="0"/>
              </a:spcBef>
              <a:spcAft>
                <a:spcPts val="0"/>
              </a:spcAft>
              <a:buSzPts val="1800"/>
              <a:buFont typeface="Arial"/>
              <a:buChar char="●"/>
            </a:pPr>
            <a:r>
              <a:rPr lang="en" sz="1800">
                <a:latin typeface="Arial"/>
                <a:ea typeface="Arial"/>
                <a:cs typeface="Arial"/>
                <a:sym typeface="Arial"/>
              </a:rPr>
              <a:t>B company hires a student who is good in java.</a:t>
            </a:r>
            <a:endParaRPr sz="1800">
              <a:latin typeface="Arial"/>
              <a:ea typeface="Arial"/>
              <a:cs typeface="Arial"/>
              <a:sym typeface="Arial"/>
            </a:endParaRPr>
          </a:p>
          <a:p>
            <a:pPr indent="-342900" lvl="0" marL="457200" rtl="0" algn="ctr">
              <a:spcBef>
                <a:spcPts val="0"/>
              </a:spcBef>
              <a:spcAft>
                <a:spcPts val="0"/>
              </a:spcAft>
              <a:buSzPts val="1800"/>
              <a:buFont typeface="Arial"/>
              <a:buChar char="●"/>
            </a:pPr>
            <a:r>
              <a:rPr lang="en" sz="1800">
                <a:latin typeface="Arial"/>
                <a:ea typeface="Arial"/>
                <a:cs typeface="Arial"/>
                <a:sym typeface="Arial"/>
              </a:rPr>
              <a:t>C company hires a student who is good in front end. </a:t>
            </a:r>
            <a:endParaRPr sz="1800">
              <a:latin typeface="Arial"/>
              <a:ea typeface="Arial"/>
              <a:cs typeface="Arial"/>
              <a:sym typeface="Arial"/>
            </a:endParaRPr>
          </a:p>
          <a:p>
            <a:pPr indent="0" lvl="0" marL="0" rtl="0" algn="ctr">
              <a:spcBef>
                <a:spcPts val="1600"/>
              </a:spcBef>
              <a:spcAft>
                <a:spcPts val="1600"/>
              </a:spcAft>
              <a:buNone/>
            </a:pPr>
            <a:r>
              <a:rPr lang="en" sz="1800">
                <a:latin typeface="Arial"/>
                <a:ea typeface="Arial"/>
                <a:cs typeface="Arial"/>
                <a:sym typeface="Arial"/>
              </a:rPr>
              <a:t>THE EXPECTATIONS HAVE CHANGED!</a:t>
            </a:r>
            <a:endParaRPr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Current Trends In The Market</a:t>
            </a:r>
            <a:endParaRPr/>
          </a:p>
        </p:txBody>
      </p:sp>
      <p:pic>
        <p:nvPicPr>
          <p:cNvPr id="170" name="Google Shape;170;p19"/>
          <p:cNvPicPr preferRelativeResize="0"/>
          <p:nvPr/>
        </p:nvPicPr>
        <p:blipFill>
          <a:blip r:embed="rId3">
            <a:alphaModFix/>
          </a:blip>
          <a:stretch>
            <a:fillRect/>
          </a:stretch>
        </p:blipFill>
        <p:spPr>
          <a:xfrm>
            <a:off x="1678413" y="1195225"/>
            <a:ext cx="6277066" cy="3530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Current Trends In The Market</a:t>
            </a:r>
            <a:endParaRPr/>
          </a:p>
        </p:txBody>
      </p:sp>
      <p:pic>
        <p:nvPicPr>
          <p:cNvPr id="176" name="Google Shape;176;p20"/>
          <p:cNvPicPr preferRelativeResize="0"/>
          <p:nvPr/>
        </p:nvPicPr>
        <p:blipFill>
          <a:blip r:embed="rId3">
            <a:alphaModFix/>
          </a:blip>
          <a:stretch>
            <a:fillRect/>
          </a:stretch>
        </p:blipFill>
        <p:spPr>
          <a:xfrm>
            <a:off x="3011075" y="977175"/>
            <a:ext cx="3121850" cy="397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Current Trends In The Market</a:t>
            </a:r>
            <a:endParaRPr/>
          </a:p>
        </p:txBody>
      </p:sp>
      <p:sp>
        <p:nvSpPr>
          <p:cNvPr id="182" name="Google Shape;182;p21"/>
          <p:cNvSpPr txBox="1"/>
          <p:nvPr>
            <p:ph idx="1" type="body"/>
          </p:nvPr>
        </p:nvSpPr>
        <p:spPr>
          <a:xfrm>
            <a:off x="1297500" y="1075125"/>
            <a:ext cx="7038900" cy="3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Story Time (Oru kadha sollata sir!)</a:t>
            </a:r>
            <a:endParaRPr b="1" sz="1800"/>
          </a:p>
          <a:p>
            <a:pPr indent="0" lvl="0" marL="0" rtl="0" algn="ctr">
              <a:spcBef>
                <a:spcPts val="1600"/>
              </a:spcBef>
              <a:spcAft>
                <a:spcPts val="0"/>
              </a:spcAft>
              <a:buNone/>
            </a:pPr>
            <a:r>
              <a:rPr b="1" lang="en" sz="1800"/>
              <a:t>Salesforce In The Organization</a:t>
            </a:r>
            <a:endParaRPr b="1" sz="1800"/>
          </a:p>
          <a:p>
            <a:pPr indent="0" lvl="0" marL="0" rtl="0" algn="ctr">
              <a:spcBef>
                <a:spcPts val="1600"/>
              </a:spcBef>
              <a:spcAft>
                <a:spcPts val="0"/>
              </a:spcAft>
              <a:buNone/>
            </a:pPr>
            <a:r>
              <a:rPr b="1" lang="en" sz="1800"/>
              <a:t>Amazon Web Services</a:t>
            </a:r>
            <a:endParaRPr b="1" sz="1800"/>
          </a:p>
          <a:p>
            <a:pPr indent="0" lvl="0" marL="0" rtl="0" algn="ctr">
              <a:spcBef>
                <a:spcPts val="1600"/>
              </a:spcBef>
              <a:spcAft>
                <a:spcPts val="0"/>
              </a:spcAft>
              <a:buNone/>
            </a:pPr>
            <a:r>
              <a:rPr b="1" lang="en" sz="1800"/>
              <a:t>The DevOps Pipeline</a:t>
            </a:r>
            <a:endParaRPr b="1" sz="1800"/>
          </a:p>
          <a:p>
            <a:pPr indent="0" lvl="0" marL="0" rtl="0" algn="ctr">
              <a:spcBef>
                <a:spcPts val="1600"/>
              </a:spcBef>
              <a:spcAft>
                <a:spcPts val="0"/>
              </a:spcAft>
              <a:buNone/>
            </a:pPr>
            <a:r>
              <a:rPr b="1" lang="en" sz="1800"/>
              <a:t>Full Stack and Mern Stack</a:t>
            </a:r>
            <a:endParaRPr b="1" sz="1800"/>
          </a:p>
          <a:p>
            <a:pPr indent="0" lvl="0" marL="0" algn="ctr">
              <a:spcBef>
                <a:spcPts val="1600"/>
              </a:spcBef>
              <a:spcAft>
                <a:spcPts val="1600"/>
              </a:spcAft>
              <a:buNone/>
            </a:pPr>
            <a:r>
              <a:rPr b="1" lang="en" sz="1800"/>
              <a:t>The Ultimate Demo </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