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2" r:id="rId4"/>
    <p:sldId id="269" r:id="rId5"/>
    <p:sldId id="260"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1" d="100"/>
          <a:sy n="81" d="100"/>
        </p:scale>
        <p:origin x="62" y="1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76186" y="639097"/>
            <a:ext cx="7350711" cy="3686015"/>
          </a:xfrm>
        </p:spPr>
        <p:txBody>
          <a:bodyPr>
            <a:normAutofit/>
          </a:bodyPr>
          <a:lstStyle/>
          <a:p>
            <a:r>
              <a:rPr lang="en-US" sz="5400" dirty="0"/>
              <a:t>Investment Data Visualization </a:t>
            </a:r>
            <a:br>
              <a:rPr lang="en-US" sz="5400" dirty="0"/>
            </a:br>
            <a:r>
              <a:rPr lang="en-US" sz="4000" dirty="0">
                <a:solidFill>
                  <a:schemeClr val="bg1">
                    <a:lumMod val="50000"/>
                  </a:schemeClr>
                </a:solidFill>
              </a:rPr>
              <a:t>A case study using Tableau software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b="1" dirty="0">
                <a:solidFill>
                  <a:schemeClr val="tx1">
                    <a:lumMod val="85000"/>
                    <a:lumOff val="15000"/>
                  </a:schemeClr>
                </a:solidFill>
              </a:rPr>
              <a:t>-</a:t>
            </a:r>
            <a:r>
              <a:rPr lang="en-US" sz="2400" b="1" dirty="0">
                <a:solidFill>
                  <a:schemeClr val="tx1">
                    <a:lumMod val="85000"/>
                    <a:lumOff val="15000"/>
                  </a:schemeClr>
                </a:solidFill>
              </a:rPr>
              <a:t>AKSHAYA SHRIDHARR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8E65-6C7C-4001-B6FB-B1603094E4F6}"/>
              </a:ext>
            </a:extLst>
          </p:cNvPr>
          <p:cNvSpPr>
            <a:spLocks noGrp="1"/>
          </p:cNvSpPr>
          <p:nvPr>
            <p:ph type="title"/>
          </p:nvPr>
        </p:nvSpPr>
        <p:spPr>
          <a:xfrm>
            <a:off x="1097280" y="259970"/>
            <a:ext cx="10058400" cy="1450757"/>
          </a:xfrm>
        </p:spPr>
        <p:txBody>
          <a:bodyPr/>
          <a:lstStyle/>
          <a:p>
            <a:r>
              <a:rPr lang="en-US" b="1" i="1" dirty="0"/>
              <a:t>LINEUP</a:t>
            </a:r>
            <a:endParaRPr lang="en-IN" b="1" i="1" dirty="0"/>
          </a:p>
        </p:txBody>
      </p:sp>
      <p:sp>
        <p:nvSpPr>
          <p:cNvPr id="3" name="Content Placeholder 2">
            <a:extLst>
              <a:ext uri="{FF2B5EF4-FFF2-40B4-BE49-F238E27FC236}">
                <a16:creationId xmlns:a16="http://schemas.microsoft.com/office/drawing/2014/main" id="{6B149B9C-4C66-4F73-B9FC-8EFC476F03FF}"/>
              </a:ext>
            </a:extLst>
          </p:cNvPr>
          <p:cNvSpPr>
            <a:spLocks noGrp="1"/>
          </p:cNvSpPr>
          <p:nvPr>
            <p:ph idx="1"/>
          </p:nvPr>
        </p:nvSpPr>
        <p:spPr/>
        <p:txBody>
          <a:bodyPr/>
          <a:lstStyle/>
          <a:p>
            <a:pPr>
              <a:buFont typeface="Arial" panose="020B0604020202020204" pitchFamily="34" charset="0"/>
              <a:buChar char="•"/>
            </a:pPr>
            <a:r>
              <a:rPr lang="en-US" sz="2000" dirty="0">
                <a:latin typeface="Garamond" panose="02020404030301010803" pitchFamily="18" charset="0"/>
              </a:rPr>
              <a:t> </a:t>
            </a:r>
            <a:r>
              <a:rPr lang="en-US" sz="2400" dirty="0">
                <a:latin typeface="+mj-lt"/>
              </a:rPr>
              <a:t>To derive insights from the data provided by the client</a:t>
            </a:r>
          </a:p>
          <a:p>
            <a:pPr>
              <a:buFont typeface="Arial" panose="020B0604020202020204" pitchFamily="34" charset="0"/>
              <a:buChar char="•"/>
            </a:pPr>
            <a:r>
              <a:rPr lang="en-US" sz="2400" dirty="0">
                <a:latin typeface="+mj-lt"/>
              </a:rPr>
              <a:t> Expenses</a:t>
            </a:r>
          </a:p>
          <a:p>
            <a:pPr>
              <a:buFont typeface="Arial" panose="020B0604020202020204" pitchFamily="34" charset="0"/>
              <a:buChar char="•"/>
            </a:pPr>
            <a:r>
              <a:rPr lang="en-US" sz="2400" dirty="0">
                <a:latin typeface="+mj-lt"/>
              </a:rPr>
              <a:t> Dashboards</a:t>
            </a:r>
          </a:p>
          <a:p>
            <a:pPr>
              <a:buFont typeface="Arial" panose="020B0604020202020204" pitchFamily="34" charset="0"/>
              <a:buChar char="•"/>
            </a:pPr>
            <a:r>
              <a:rPr lang="en-US" sz="2400" dirty="0">
                <a:latin typeface="+mj-lt"/>
              </a:rPr>
              <a:t> Insights and solutions</a:t>
            </a:r>
            <a:endParaRPr lang="en-IN" sz="2400" dirty="0">
              <a:latin typeface="+mj-lt"/>
            </a:endParaRPr>
          </a:p>
        </p:txBody>
      </p:sp>
    </p:spTree>
    <p:extLst>
      <p:ext uri="{BB962C8B-B14F-4D97-AF65-F5344CB8AC3E}">
        <p14:creationId xmlns:p14="http://schemas.microsoft.com/office/powerpoint/2010/main" val="257936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F7F4-5589-46DE-ADBF-CE80575880E7}"/>
              </a:ext>
            </a:extLst>
          </p:cNvPr>
          <p:cNvSpPr>
            <a:spLocks noGrp="1"/>
          </p:cNvSpPr>
          <p:nvPr>
            <p:ph type="title"/>
          </p:nvPr>
        </p:nvSpPr>
        <p:spPr>
          <a:xfrm>
            <a:off x="1097280" y="1012054"/>
            <a:ext cx="10058400" cy="773956"/>
          </a:xfrm>
        </p:spPr>
        <p:txBody>
          <a:bodyPr>
            <a:normAutofit/>
          </a:bodyPr>
          <a:lstStyle/>
          <a:p>
            <a:r>
              <a:rPr lang="en-US" sz="4000" b="1" i="1" dirty="0"/>
              <a:t>EXPENSES</a:t>
            </a:r>
            <a:endParaRPr lang="en-IN" sz="4000" i="1" dirty="0"/>
          </a:p>
        </p:txBody>
      </p:sp>
      <p:sp>
        <p:nvSpPr>
          <p:cNvPr id="4" name="TextBox 3">
            <a:extLst>
              <a:ext uri="{FF2B5EF4-FFF2-40B4-BE49-F238E27FC236}">
                <a16:creationId xmlns:a16="http://schemas.microsoft.com/office/drawing/2014/main" id="{2062E4CA-DADB-45DC-A7E4-3ACADB14F9A2}"/>
              </a:ext>
            </a:extLst>
          </p:cNvPr>
          <p:cNvSpPr txBox="1"/>
          <p:nvPr/>
        </p:nvSpPr>
        <p:spPr>
          <a:xfrm>
            <a:off x="1097280" y="1786010"/>
            <a:ext cx="10896452" cy="4442626"/>
          </a:xfrm>
          <a:prstGeom prst="rect">
            <a:avLst/>
          </a:prstGeom>
          <a:noFill/>
        </p:spPr>
        <p:txBody>
          <a:bodyPr wrap="square">
            <a:spAutoFit/>
          </a:bodyPr>
          <a:lstStyle/>
          <a:p>
            <a:pPr>
              <a:lnSpc>
                <a:spcPct val="200000"/>
              </a:lnSpc>
            </a:pPr>
            <a:r>
              <a:rPr lang="en-US" sz="1800" b="1" dirty="0">
                <a:solidFill>
                  <a:schemeClr val="tx2">
                    <a:lumMod val="75000"/>
                  </a:schemeClr>
                </a:solidFill>
                <a:latin typeface="+mj-lt"/>
              </a:rPr>
              <a:t>REQUIREMENTS AND ESTIMATE</a:t>
            </a: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Windows OS,  Tableau Desktop – Available with designer</a:t>
            </a:r>
          </a:p>
          <a:p>
            <a:pPr marL="285750" indent="-285750">
              <a:lnSpc>
                <a:spcPct val="200000"/>
              </a:lnSpc>
              <a:buFont typeface="Arial" panose="020B0604020202020204" pitchFamily="34" charset="0"/>
              <a:buChar char="•"/>
            </a:pPr>
            <a:r>
              <a:rPr lang="en-US" dirty="0">
                <a:solidFill>
                  <a:schemeClr val="tx2">
                    <a:lumMod val="75000"/>
                  </a:schemeClr>
                </a:solidFill>
                <a:latin typeface="+mj-lt"/>
              </a:rPr>
              <a:t>Data understanding and cleaning – 800 INR</a:t>
            </a:r>
            <a:endParaRPr lang="en-US" sz="1800" dirty="0">
              <a:solidFill>
                <a:schemeClr val="tx2">
                  <a:lumMod val="75000"/>
                </a:schemeClr>
              </a:solidFill>
              <a:latin typeface="+mj-lt"/>
            </a:endParaRP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Wireframe Design cost – 1500 INR</a:t>
            </a: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Tableau Creator Software - $70 per month (Approx. 5,100 INR)</a:t>
            </a: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Working hours rate (8 Hou</a:t>
            </a:r>
            <a:r>
              <a:rPr lang="en-US" dirty="0">
                <a:solidFill>
                  <a:schemeClr val="tx2">
                    <a:lumMod val="75000"/>
                  </a:schemeClr>
                </a:solidFill>
                <a:latin typeface="+mj-lt"/>
              </a:rPr>
              <a:t>rs </a:t>
            </a:r>
            <a:r>
              <a:rPr lang="en-US" sz="1800" dirty="0">
                <a:solidFill>
                  <a:schemeClr val="tx2">
                    <a:lumMod val="75000"/>
                  </a:schemeClr>
                </a:solidFill>
                <a:latin typeface="+mj-lt"/>
              </a:rPr>
              <a:t>Includes creating charts and finding insights) – 6800 INR</a:t>
            </a:r>
          </a:p>
          <a:p>
            <a:pPr marL="285750" indent="-285750">
              <a:lnSpc>
                <a:spcPct val="200000"/>
              </a:lnSpc>
              <a:buFont typeface="Arial" panose="020B0604020202020204" pitchFamily="34" charset="0"/>
              <a:buChar char="•"/>
            </a:pPr>
            <a:r>
              <a:rPr lang="en-US" sz="1800" b="0" i="0" dirty="0">
                <a:solidFill>
                  <a:schemeClr val="tx2">
                    <a:lumMod val="75000"/>
                  </a:schemeClr>
                </a:solidFill>
                <a:effectLst/>
                <a:latin typeface="+mj-lt"/>
              </a:rPr>
              <a:t>Miscellaneous chargers – 500 INR</a:t>
            </a:r>
          </a:p>
          <a:p>
            <a:pPr algn="r">
              <a:lnSpc>
                <a:spcPct val="200000"/>
              </a:lnSpc>
            </a:pPr>
            <a:r>
              <a:rPr lang="en-US" b="1" dirty="0">
                <a:solidFill>
                  <a:schemeClr val="tx2">
                    <a:lumMod val="75000"/>
                  </a:schemeClr>
                </a:solidFill>
                <a:latin typeface="+mj-lt"/>
              </a:rPr>
              <a:t>TOTAL EXPENSE – 14,700 INR </a:t>
            </a:r>
            <a:endParaRPr lang="en-US" sz="1800" b="1" i="0" dirty="0">
              <a:solidFill>
                <a:schemeClr val="tx2">
                  <a:lumMod val="75000"/>
                </a:schemeClr>
              </a:solidFill>
              <a:effectLst/>
              <a:latin typeface="+mj-lt"/>
            </a:endParaRPr>
          </a:p>
        </p:txBody>
      </p:sp>
    </p:spTree>
    <p:extLst>
      <p:ext uri="{BB962C8B-B14F-4D97-AF65-F5344CB8AC3E}">
        <p14:creationId xmlns:p14="http://schemas.microsoft.com/office/powerpoint/2010/main" val="132110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F7F4-5589-46DE-ADBF-CE80575880E7}"/>
              </a:ext>
            </a:extLst>
          </p:cNvPr>
          <p:cNvSpPr>
            <a:spLocks noGrp="1"/>
          </p:cNvSpPr>
          <p:nvPr>
            <p:ph type="title"/>
          </p:nvPr>
        </p:nvSpPr>
        <p:spPr>
          <a:xfrm>
            <a:off x="1097280" y="1012054"/>
            <a:ext cx="10058400" cy="773956"/>
          </a:xfrm>
        </p:spPr>
        <p:txBody>
          <a:bodyPr>
            <a:normAutofit/>
          </a:bodyPr>
          <a:lstStyle/>
          <a:p>
            <a:r>
              <a:rPr lang="en-US" sz="4000" b="1" i="1" dirty="0"/>
              <a:t>KEY PARAMETERS INDEX</a:t>
            </a:r>
            <a:endParaRPr lang="en-IN" sz="4000" i="1" dirty="0"/>
          </a:p>
        </p:txBody>
      </p:sp>
      <p:sp>
        <p:nvSpPr>
          <p:cNvPr id="4" name="TextBox 3">
            <a:extLst>
              <a:ext uri="{FF2B5EF4-FFF2-40B4-BE49-F238E27FC236}">
                <a16:creationId xmlns:a16="http://schemas.microsoft.com/office/drawing/2014/main" id="{2062E4CA-DADB-45DC-A7E4-3ACADB14F9A2}"/>
              </a:ext>
            </a:extLst>
          </p:cNvPr>
          <p:cNvSpPr txBox="1"/>
          <p:nvPr/>
        </p:nvSpPr>
        <p:spPr>
          <a:xfrm>
            <a:off x="1097280" y="1859339"/>
            <a:ext cx="10417058" cy="3447098"/>
          </a:xfrm>
          <a:prstGeom prst="rect">
            <a:avLst/>
          </a:prstGeom>
          <a:noFill/>
        </p:spPr>
        <p:txBody>
          <a:bodyPr wrap="square">
            <a:spAutoFit/>
          </a:bodyPr>
          <a:lstStyle/>
          <a:p>
            <a:endParaRPr lang="en-US" sz="1800" b="1" i="1" dirty="0">
              <a:solidFill>
                <a:srgbClr val="000000"/>
              </a:solidFill>
              <a:effectLst/>
              <a:latin typeface="+mj-lt"/>
            </a:endParaRPr>
          </a:p>
          <a:p>
            <a:r>
              <a:rPr lang="en-US" sz="2000" i="1" dirty="0">
                <a:solidFill>
                  <a:srgbClr val="000000"/>
                </a:solidFill>
                <a:effectLst/>
                <a:latin typeface="+mj-lt"/>
              </a:rPr>
              <a:t>TOTAL NUMBER OF STARTUPS - 500</a:t>
            </a:r>
            <a:endParaRPr lang="en-US" sz="2000" i="1" dirty="0">
              <a:effectLst/>
              <a:latin typeface="+mj-lt"/>
            </a:endParaRPr>
          </a:p>
          <a:p>
            <a:br>
              <a:rPr lang="en-US" sz="2000" i="1" dirty="0">
                <a:solidFill>
                  <a:srgbClr val="666666"/>
                </a:solidFill>
                <a:effectLst/>
                <a:latin typeface="+mj-lt"/>
              </a:rPr>
            </a:br>
            <a:endParaRPr lang="en-US" sz="2000" i="1" dirty="0">
              <a:solidFill>
                <a:srgbClr val="666666"/>
              </a:solidFill>
              <a:effectLst/>
              <a:latin typeface="+mj-lt"/>
            </a:endParaRPr>
          </a:p>
          <a:p>
            <a:r>
              <a:rPr lang="en-US" sz="2000" i="1" dirty="0">
                <a:solidFill>
                  <a:srgbClr val="000000"/>
                </a:solidFill>
                <a:effectLst/>
                <a:latin typeface="+mj-lt"/>
              </a:rPr>
              <a:t>TOTAL NUMBER OF SECTORS - 20</a:t>
            </a:r>
            <a:endParaRPr lang="en-US" sz="2000" i="1" dirty="0">
              <a:effectLst/>
              <a:latin typeface="+mj-lt"/>
            </a:endParaRPr>
          </a:p>
          <a:p>
            <a:br>
              <a:rPr lang="en-US" sz="2000" i="1" dirty="0">
                <a:solidFill>
                  <a:srgbClr val="666666"/>
                </a:solidFill>
                <a:effectLst/>
                <a:latin typeface="+mj-lt"/>
              </a:rPr>
            </a:br>
            <a:endParaRPr lang="en-US" sz="2000" i="1" dirty="0">
              <a:solidFill>
                <a:srgbClr val="666666"/>
              </a:solidFill>
              <a:effectLst/>
              <a:latin typeface="+mj-lt"/>
            </a:endParaRPr>
          </a:p>
          <a:p>
            <a:r>
              <a:rPr lang="en-US" sz="2000" i="1" dirty="0">
                <a:solidFill>
                  <a:srgbClr val="000000"/>
                </a:solidFill>
                <a:effectLst/>
                <a:latin typeface="+mj-lt"/>
              </a:rPr>
              <a:t>NUMBER OF TIER ONE INVESTORS - 463</a:t>
            </a:r>
            <a:endParaRPr lang="en-US" sz="2000" i="1" dirty="0">
              <a:effectLst/>
              <a:latin typeface="+mj-lt"/>
            </a:endParaRPr>
          </a:p>
          <a:p>
            <a:br>
              <a:rPr lang="en-US" sz="2000" i="1" dirty="0">
                <a:solidFill>
                  <a:srgbClr val="666666"/>
                </a:solidFill>
                <a:effectLst/>
                <a:latin typeface="+mj-lt"/>
              </a:rPr>
            </a:br>
            <a:endParaRPr lang="en-US" sz="2000" i="1" dirty="0">
              <a:solidFill>
                <a:srgbClr val="666666"/>
              </a:solidFill>
              <a:effectLst/>
              <a:latin typeface="+mj-lt"/>
            </a:endParaRPr>
          </a:p>
          <a:p>
            <a:r>
              <a:rPr lang="en-US" sz="2000" i="1" dirty="0">
                <a:solidFill>
                  <a:srgbClr val="000000"/>
                </a:solidFill>
                <a:effectLst/>
                <a:latin typeface="+mj-lt"/>
              </a:rPr>
              <a:t>TOTAL INVESTMENT TILL DATE - 240,902</a:t>
            </a:r>
            <a:endParaRPr lang="en-US" sz="2000" i="1" dirty="0">
              <a:effectLst/>
              <a:latin typeface="+mj-lt"/>
            </a:endParaRPr>
          </a:p>
        </p:txBody>
      </p:sp>
    </p:spTree>
    <p:extLst>
      <p:ext uri="{BB962C8B-B14F-4D97-AF65-F5344CB8AC3E}">
        <p14:creationId xmlns:p14="http://schemas.microsoft.com/office/powerpoint/2010/main" val="173236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66BEBC-53C7-4508-930A-8CDF8DEA2B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021" y="71021"/>
            <a:ext cx="12055876" cy="6241002"/>
          </a:xfrm>
        </p:spPr>
      </p:pic>
    </p:spTree>
    <p:extLst>
      <p:ext uri="{BB962C8B-B14F-4D97-AF65-F5344CB8AC3E}">
        <p14:creationId xmlns:p14="http://schemas.microsoft.com/office/powerpoint/2010/main" val="237307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41DC199-D02E-45CE-8FF5-0E22A37178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899" y="62144"/>
            <a:ext cx="12038120" cy="6267636"/>
          </a:xfrm>
        </p:spPr>
      </p:pic>
    </p:spTree>
    <p:extLst>
      <p:ext uri="{BB962C8B-B14F-4D97-AF65-F5344CB8AC3E}">
        <p14:creationId xmlns:p14="http://schemas.microsoft.com/office/powerpoint/2010/main" val="36715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16930-8089-4565-864E-4B28E10E6B9F}"/>
              </a:ext>
            </a:extLst>
          </p:cNvPr>
          <p:cNvSpPr txBox="1"/>
          <p:nvPr/>
        </p:nvSpPr>
        <p:spPr>
          <a:xfrm>
            <a:off x="165716" y="141403"/>
            <a:ext cx="11860567" cy="6801862"/>
          </a:xfrm>
          <a:prstGeom prst="rect">
            <a:avLst/>
          </a:prstGeom>
          <a:noFill/>
        </p:spPr>
        <p:txBody>
          <a:bodyPr wrap="square" rtlCol="0">
            <a:spAutoFit/>
          </a:bodyPr>
          <a:lstStyle/>
          <a:p>
            <a:r>
              <a:rPr lang="en-US" sz="3200" b="1" i="1" dirty="0">
                <a:latin typeface="+mj-lt"/>
              </a:rPr>
              <a:t>INSIGHTS AND SOLUTIONS</a:t>
            </a:r>
          </a:p>
          <a:p>
            <a:endParaRPr lang="en-US" sz="3200" b="1" i="1" dirty="0">
              <a:latin typeface="+mj-lt"/>
            </a:endParaRPr>
          </a:p>
          <a:p>
            <a:pPr marL="285750" indent="-285750" algn="just">
              <a:buFont typeface="Arial" panose="020B0604020202020204" pitchFamily="34" charset="0"/>
              <a:buChar char="•"/>
            </a:pPr>
            <a:r>
              <a:rPr lang="en-US" sz="1600" i="1" dirty="0">
                <a:latin typeface="+mj-lt"/>
              </a:rPr>
              <a:t>Travel apps and Fintech themes have the maximum number of startups. This shows that travel business is doing good with many vivid travelers. Travel theme will always be on top as people love travelling. People would also like to save as much as money possible, and that’s the reason for Fintech themes to have good number of startups. e-Commerce is also one of the best themes to invest as people prefer buying things with just a phone or an app. Hence, number of e-Commerce startups should be increased. As digitalization is ever going, investing on any online platforms gives you good business.</a:t>
            </a:r>
          </a:p>
          <a:p>
            <a:pPr algn="just"/>
            <a:endParaRPr lang="en-US" sz="1600" i="1" dirty="0">
              <a:latin typeface="+mj-lt"/>
            </a:endParaRPr>
          </a:p>
          <a:p>
            <a:pPr marL="285750" indent="-285750" algn="just">
              <a:buFont typeface="Arial" panose="020B0604020202020204" pitchFamily="34" charset="0"/>
              <a:buChar char="•"/>
            </a:pPr>
            <a:r>
              <a:rPr lang="en-US" sz="1600" i="1" dirty="0">
                <a:latin typeface="+mj-lt"/>
              </a:rPr>
              <a:t>As we check out the top 5 themes vs countries vs startups, we can figure out that India tops with Healthcare, China with Fintech and Digitalization and USA with Medical and Renewable energy. All these countries have the largest population. Investing on healthcare in India is one of the greatest as the availability of healthcare facilities for the vast population is less.</a:t>
            </a:r>
          </a:p>
          <a:p>
            <a:pPr algn="just"/>
            <a:endParaRPr lang="en-US" sz="1600" i="1" dirty="0">
              <a:latin typeface="+mj-lt"/>
            </a:endParaRPr>
          </a:p>
          <a:p>
            <a:pPr marL="285750" indent="-285750" algn="just">
              <a:buFont typeface="Arial" panose="020B0604020202020204" pitchFamily="34" charset="0"/>
              <a:buChar char="•"/>
            </a:pPr>
            <a:r>
              <a:rPr lang="en-US" sz="1600" i="1" dirty="0">
                <a:latin typeface="+mj-lt"/>
              </a:rPr>
              <a:t>Analyzing the Altman Z-score for the investment data, it is clear that Technology and communications has a z-score greater than 3 and hence has the least chances for </a:t>
            </a:r>
            <a:r>
              <a:rPr lang="en-IN" sz="1600" i="1" dirty="0">
                <a:solidFill>
                  <a:srgbClr val="202124"/>
                </a:solidFill>
                <a:effectLst/>
                <a:latin typeface="+mj-lt"/>
              </a:rPr>
              <a:t>bankruptcy. Buying stocks from this sector is a good move for an investor. Since no sector has z-score less than -3, its still safe to invest on other sectors too.</a:t>
            </a:r>
          </a:p>
          <a:p>
            <a:pPr marL="285750" indent="-285750">
              <a:buFont typeface="Arial" panose="020B0604020202020204" pitchFamily="34" charset="0"/>
              <a:buChar char="•"/>
            </a:pPr>
            <a:endParaRPr lang="en-IN" sz="1600" i="1" dirty="0">
              <a:solidFill>
                <a:srgbClr val="202124"/>
              </a:solidFill>
              <a:latin typeface="+mj-lt"/>
            </a:endParaRPr>
          </a:p>
          <a:p>
            <a:pPr marL="285750" indent="-285750" algn="just">
              <a:buFont typeface="Arial" panose="020B0604020202020204" pitchFamily="34" charset="0"/>
              <a:buChar char="•"/>
            </a:pPr>
            <a:r>
              <a:rPr lang="en-IN" sz="1600" i="1" dirty="0">
                <a:solidFill>
                  <a:srgbClr val="202124"/>
                </a:solidFill>
                <a:latin typeface="+mj-lt"/>
              </a:rPr>
              <a:t>We can see from the top 10 themes vs sectors based on start ups that technology and communication has the maximum number of start-ups. This also proves that the investors are happy with this sector and gain good profit. Retailing follow next as it plays a huge role in everyone’s day to day life.</a:t>
            </a:r>
            <a:endParaRPr lang="en-US" sz="1600"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729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16930-8089-4565-864E-4B28E10E6B9F}"/>
              </a:ext>
            </a:extLst>
          </p:cNvPr>
          <p:cNvSpPr txBox="1"/>
          <p:nvPr/>
        </p:nvSpPr>
        <p:spPr>
          <a:xfrm>
            <a:off x="165716" y="320512"/>
            <a:ext cx="11860567" cy="6555641"/>
          </a:xfrm>
          <a:prstGeom prst="rect">
            <a:avLst/>
          </a:prstGeom>
          <a:noFill/>
        </p:spPr>
        <p:txBody>
          <a:bodyPr wrap="square" rtlCol="0">
            <a:spAutoFit/>
          </a:bodyPr>
          <a:lstStyle/>
          <a:p>
            <a:r>
              <a:rPr lang="en-US" sz="3200" b="1" i="1" dirty="0">
                <a:latin typeface="+mj-lt"/>
              </a:rPr>
              <a:t>INSIGHTS AND SOLUTIONS</a:t>
            </a:r>
          </a:p>
          <a:p>
            <a:pPr algn="just"/>
            <a:endParaRPr lang="en-US" sz="3200" b="1" i="1" dirty="0">
              <a:latin typeface="+mj-lt"/>
            </a:endParaRPr>
          </a:p>
          <a:p>
            <a:pPr marL="285750" indent="-285750" algn="just">
              <a:buFont typeface="Arial" panose="020B0604020202020204" pitchFamily="34" charset="0"/>
              <a:buChar char="•"/>
            </a:pPr>
            <a:r>
              <a:rPr lang="en-US" sz="1600" i="1" dirty="0">
                <a:latin typeface="+mj-lt"/>
              </a:rPr>
              <a:t>The United states has invested more than 50% of the total investment on startups till date. This is of no surprise, as we know it’s the top country in the world. </a:t>
            </a:r>
          </a:p>
          <a:p>
            <a:pPr marL="285750" indent="-285750" algn="just">
              <a:buFont typeface="Arial" panose="020B0604020202020204" pitchFamily="34" charset="0"/>
              <a:buChar char="•"/>
            </a:pPr>
            <a:endParaRPr lang="en-US" sz="1600" i="1" dirty="0">
              <a:latin typeface="+mj-lt"/>
            </a:endParaRPr>
          </a:p>
          <a:p>
            <a:pPr marL="285750" indent="-285750" algn="just">
              <a:buFont typeface="Arial" panose="020B0604020202020204" pitchFamily="34" charset="0"/>
              <a:buChar char="•"/>
            </a:pPr>
            <a:r>
              <a:rPr lang="en-US" sz="1600" i="1" dirty="0">
                <a:latin typeface="+mj-lt"/>
              </a:rPr>
              <a:t>Technology and communication hold about 60% of the total investment till date. It once again proves that it is the best sector to invest on.</a:t>
            </a:r>
          </a:p>
          <a:p>
            <a:pPr marL="285750" indent="-285750" algn="just">
              <a:buFont typeface="Arial" panose="020B0604020202020204" pitchFamily="34" charset="0"/>
              <a:buChar char="•"/>
            </a:pPr>
            <a:endParaRPr lang="en-US" sz="1600" i="1" dirty="0">
              <a:latin typeface="+mj-lt"/>
            </a:endParaRPr>
          </a:p>
          <a:p>
            <a:pPr marL="285750" indent="-285750" algn="just">
              <a:buFont typeface="Arial" panose="020B0604020202020204" pitchFamily="34" charset="0"/>
              <a:buChar char="•"/>
            </a:pPr>
            <a:r>
              <a:rPr lang="en-US" sz="1600" i="1" dirty="0">
                <a:latin typeface="+mj-lt"/>
              </a:rPr>
              <a:t>Of the 500 total start ups, 273 </a:t>
            </a:r>
            <a:r>
              <a:rPr lang="en-US" sz="1600" i="1" dirty="0" err="1">
                <a:latin typeface="+mj-lt"/>
              </a:rPr>
              <a:t>i.e</a:t>
            </a:r>
            <a:r>
              <a:rPr lang="en-US" sz="1600" i="1" dirty="0">
                <a:latin typeface="+mj-lt"/>
              </a:rPr>
              <a:t> about approx. 55% are in the later stage, about 38% in the growth stage and 0.04% in the early stage. Most of the startups have been there for quite a long time. It is time to invest on new startups.</a:t>
            </a:r>
          </a:p>
          <a:p>
            <a:pPr marL="285750" indent="-285750" algn="just">
              <a:buFont typeface="Arial" panose="020B0604020202020204" pitchFamily="34" charset="0"/>
              <a:buChar char="•"/>
            </a:pPr>
            <a:endParaRPr lang="en-US" sz="1600" b="1" i="1" dirty="0">
              <a:latin typeface="+mj-lt"/>
            </a:endParaRPr>
          </a:p>
          <a:p>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endParaRPr lang="en-US" sz="32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191879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{32CD6860-4D99-477E-8931-1BD1ED707D69}tf56160789_win32</Template>
  <TotalTime>169</TotalTime>
  <Words>558</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Garamond</vt:lpstr>
      <vt:lpstr>1_RetrospectVTI</vt:lpstr>
      <vt:lpstr>Investment Data Visualization  A case study using Tableau software</vt:lpstr>
      <vt:lpstr>LINEUP</vt:lpstr>
      <vt:lpstr>EXPENSES</vt:lpstr>
      <vt:lpstr>KEY PARAMETERS INDEX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Data Visualization  A case study using Tableau software</dc:title>
  <dc:creator>Akshaya Shridhar</dc:creator>
  <cp:lastModifiedBy>Akshaya Shridhar</cp:lastModifiedBy>
  <cp:revision>11</cp:revision>
  <dcterms:created xsi:type="dcterms:W3CDTF">2021-05-19T09:35:44Z</dcterms:created>
  <dcterms:modified xsi:type="dcterms:W3CDTF">2021-05-23T17:44:27Z</dcterms:modified>
</cp:coreProperties>
</file>