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charts/chart1.xml" ContentType="application/vnd.openxmlformats-officedocument.drawingml.chart+xml"/>
  <Override PartName="/ppt/notesSlides/notesSlide11.xml" ContentType="application/vnd.openxmlformats-officedocument.presentationml.notesSlide+xml"/>
  <Override PartName="/ppt/slides/slide11.xml" ContentType="application/vnd.openxmlformats-officedocument.presentationml.slide+xml"/>
  <Override PartName="/ppt/charts/chart2.xml" ContentType="application/vnd.openxmlformats-officedocument.drawingml.chart+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i="0" u="none" strike="noStrike" baseline="0">
                <a:solidFill>
                  <a:srgbClr val="595959"/>
                </a:solidFill>
                <a:latin typeface="Droid Sans"/>
                <a:ea typeface="Droid Sans"/>
                <a:cs typeface="Lucida Sans"/>
              </a:defRPr>
            </a:pPr>
            <a:r>
              <a:rPr lang="zh-CN"/>
              <a:t>Employee Performance Analysis </a:t>
            </a:r>
          </a:p>
        </c:rich>
      </c:tx>
      <c:layout/>
      <c:overlay val="0"/>
      <c:spPr>
        <a:noFill/>
        <a:ln>
          <a:noFill/>
        </a:ln>
      </c:spPr>
    </c:title>
    <c:autoTitleDeleted val="1"/>
    <c:plotArea>
      <c:layout/>
      <c:barChart>
        <c:barDir val="col"/>
        <c:grouping val="clustered"/>
        <c:varyColors val="0"/>
        <c:ser>
          <c:idx val="0"/>
          <c:order val="0"/>
          <c:tx>
            <c:v>Performance Level </c:v>
          </c:tx>
          <c:spPr>
            <a:solidFill>
              <a:srgbClr val="4F81BD"/>
            </a:solidFill>
            <a:ln>
              <a:noFill/>
            </a:ln>
          </c:spPr>
          <c:invertIfNegative val="0"/>
          <c:dLbls>
            <c:txPr>
              <a:bodyPr/>
              <a:lstStyle/>
              <a:p>
                <a:pPr>
                  <a:defRPr sz="1000" b="0" i="0" u="none" strike="noStrike" baseline="0">
                    <a:solidFill>
                      <a:srgbClr val="000000"/>
                    </a:solidFill>
                    <a:latin typeface="Droid Sans"/>
                    <a:ea typeface="Droid Sans"/>
                    <a:cs typeface="Lucida Sans"/>
                  </a:defRPr>
                </a:pPr>
                <a:endParaRPr lang="zh-CN"/>
              </a:p>
            </c:txPr>
            <c:numFmt formatCode="General" sourceLinked="0"/>
            <c:showLegendKey val="0"/>
            <c:showVal val="1"/>
            <c:showCatName val="0"/>
            <c:showSerName val="0"/>
            <c:showPercent val="0"/>
            <c:showBubbleSize val="0"/>
            <c:showLeaderLines val="0"/>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v>Performance Level </c:v>
          </c:tx>
          <c:spPr>
            <a:solidFill>
              <a:srgbClr val="C0504D"/>
            </a:solidFill>
            <a:ln>
              <a:noFill/>
            </a:ln>
          </c:spPr>
          <c:invertIfNegative val="0"/>
          <c:dLbls>
            <c:txPr>
              <a:bodyPr/>
              <a:lstStyle/>
              <a:p>
                <a:pPr>
                  <a:defRPr sz="1000" b="0" i="0" u="none" strike="noStrike" baseline="0">
                    <a:solidFill>
                      <a:srgbClr val="000000"/>
                    </a:solidFill>
                    <a:latin typeface="Droid Sans"/>
                    <a:ea typeface="Droid Sans"/>
                    <a:cs typeface="Lucida Sans"/>
                  </a:defRPr>
                </a:pPr>
                <a:endParaRPr lang="zh-CN"/>
              </a:p>
            </c:txPr>
            <c:numFmt formatCode="General" sourceLinked="0"/>
            <c:showLegendKey val="0"/>
            <c:showVal val="1"/>
            <c:showCatName val="0"/>
            <c:showSerName val="0"/>
            <c:showPercent val="0"/>
            <c:showBubbleSize val="0"/>
            <c:showLeaderLines val="0"/>
          </c:dLbls>
          <c:trendline>
            <c:spPr>
              <a:ln w="12700">
                <a:solidFill>
                  <a:srgbClr val="C0504D"/>
                </a:solidFill>
                <a:prstDash val="sysDash"/>
              </a:ln>
            </c:spPr>
            <c:trendlineType val="exp"/>
            <c:dispRSqr val="0"/>
            <c:dispEq val="0"/>
          </c:trendline>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v>Performance Level </c:v>
          </c:tx>
          <c:spPr>
            <a:solidFill>
              <a:srgbClr val="9BBB59"/>
            </a:solidFill>
            <a:ln>
              <a:noFill/>
            </a:ln>
          </c:spPr>
          <c:invertIfNegative val="0"/>
          <c:dLbls>
            <c:txPr>
              <a:bodyPr/>
              <a:lstStyle/>
              <a:p>
                <a:pPr>
                  <a:defRPr sz="1000" b="0" i="0" u="none" strike="noStrike" baseline="0">
                    <a:solidFill>
                      <a:srgbClr val="000000"/>
                    </a:solidFill>
                    <a:latin typeface="Droid Sans"/>
                    <a:ea typeface="Droid Sans"/>
                    <a:cs typeface="Lucida Sans"/>
                  </a:defRPr>
                </a:pPr>
                <a:endParaRPr lang="zh-CN"/>
              </a:p>
            </c:txPr>
            <c:numFmt formatCode="General" sourceLinked="0"/>
            <c:showLegendKey val="0"/>
            <c:showVal val="1"/>
            <c:showCatName val="0"/>
            <c:showSerName val="0"/>
            <c:showPercent val="0"/>
            <c:showBubbleSize val="0"/>
            <c:showLeaderLines val="0"/>
          </c:dLbls>
          <c:trendline>
            <c:spPr>
              <a:ln w="12700">
                <a:solidFill>
                  <a:srgbClr val="9BBB59"/>
                </a:solidFill>
                <a:prstDash val="sysDash"/>
              </a:ln>
            </c:spPr>
            <c:trendlineType val="linear"/>
            <c:dispRSqr val="0"/>
            <c:dispEq val="0"/>
          </c:trendline>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v>Performance Level </c:v>
          </c:tx>
          <c:spPr>
            <a:solidFill>
              <a:srgbClr val="8064A2"/>
            </a:solidFill>
            <a:ln>
              <a:noFill/>
            </a:ln>
          </c:spPr>
          <c:invertIfNegative val="0"/>
          <c:dLbls>
            <c:txPr>
              <a:bodyPr/>
              <a:lstStyle/>
              <a:p>
                <a:pPr>
                  <a:defRPr sz="1000" b="0" i="0" u="none" strike="noStrike" baseline="0">
                    <a:solidFill>
                      <a:srgbClr val="000000"/>
                    </a:solidFill>
                    <a:latin typeface="Droid Sans"/>
                    <a:ea typeface="Droid Sans"/>
                    <a:cs typeface="Lucida Sans"/>
                  </a:defRPr>
                </a:pPr>
                <a:endParaRPr lang="zh-CN"/>
              </a:p>
            </c:txPr>
            <c:numFmt formatCode="General" sourceLinked="0"/>
            <c:showLegendKey val="0"/>
            <c:showVal val="1"/>
            <c:showCatName val="0"/>
            <c:showSerName val="0"/>
            <c:showPercent val="0"/>
            <c:showBubbleSize val="0"/>
            <c:showLeaderLines val="0"/>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ser>
          <c:idx val="4"/>
          <c:order val="4"/>
          <c:tx>
            <c:v>Performance Level </c:v>
          </c:tx>
          <c:spPr>
            <a:solidFill>
              <a:srgbClr val="4BACC6"/>
            </a:solidFill>
            <a:ln>
              <a:noFill/>
            </a:ln>
          </c:spPr>
          <c:invertIfNegative val="0"/>
          <c:dLbls>
            <c:txPr>
              <a:bodyPr/>
              <a:lstStyle/>
              <a:p>
                <a:pPr>
                  <a:defRPr sz="1000" b="0" i="0" u="none" strike="noStrike" baseline="0">
                    <a:solidFill>
                      <a:srgbClr val="000000"/>
                    </a:solidFill>
                    <a:latin typeface="Droid Sans"/>
                    <a:ea typeface="Droid Sans"/>
                    <a:cs typeface="Lucida Sans"/>
                  </a:defRPr>
                </a:pPr>
                <a:endParaRPr lang="zh-CN"/>
              </a:p>
            </c:txPr>
            <c:numFmt formatCode="General" sourceLinked="0"/>
            <c:showLegendKey val="0"/>
            <c:showVal val="1"/>
            <c:showCatName val="0"/>
            <c:showSerName val="0"/>
            <c:showPercent val="0"/>
            <c:showBubbleSize val="0"/>
            <c:showLeaderLines val="0"/>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150.0</c:v>
                </c:pt>
                <c:pt idx="1">
                  <c:v>145.0</c:v>
                </c:pt>
                <c:pt idx="2">
                  <c:v>154.0</c:v>
                </c:pt>
                <c:pt idx="3">
                  <c:v>157.0</c:v>
                </c:pt>
                <c:pt idx="4">
                  <c:v>154.0</c:v>
                </c:pt>
                <c:pt idx="5">
                  <c:v>143.0</c:v>
                </c:pt>
                <c:pt idx="6">
                  <c:v>157.0</c:v>
                </c:pt>
                <c:pt idx="7">
                  <c:v>167.0</c:v>
                </c:pt>
                <c:pt idx="8">
                  <c:v>150.0</c:v>
                </c:pt>
                <c:pt idx="9">
                  <c:v>156.0</c:v>
                </c:pt>
                <c:pt idx="10">
                  <c:v>1533.0</c:v>
                </c:pt>
              </c:numCache>
            </c:numRef>
          </c:val>
        </c:ser>
        <c:overlap val="-27"/>
        <c:gapWidth val="219"/>
        <c:axId val="0"/>
        <c:axId val="1"/>
      </c:barChart>
      <c:catAx>
        <c:axId val="0"/>
        <c:scaling>
          <c:orientation val="minMax"/>
        </c:scaling>
        <c:delete val="0"/>
        <c:axPos val="b"/>
        <c:majorTickMark val="none"/>
        <c:minorTickMark val="none"/>
        <c:tickLblPos val="nextTo"/>
        <c:spPr>
          <a:ln w="12700">
            <a:solidFill>
              <a:srgbClr val="D9D9D9"/>
            </a:solidFill>
            <a:prstDash val="solid"/>
          </a:ln>
        </c:spPr>
        <c:txPr>
          <a:bodyPr rot="0" vert="horz" anchor="t" anchorCtr="0"/>
          <a:lstStyle/>
          <a:p>
            <a:pPr>
              <a:defRPr sz="8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8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b"/>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solidFill>
      <a:srgbClr val="FFFFFF"/>
    </a:solidFill>
    <a:ln w="12700">
      <a:solidFill>
        <a:srgbClr val="D9D9D9"/>
      </a:solidFill>
      <a:prstDash val="solid"/>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i="0" u="none" strike="noStrike" baseline="0">
                <a:solidFill>
                  <a:srgbClr val="595959"/>
                </a:solidFill>
                <a:latin typeface="Droid Sans"/>
                <a:ea typeface="Droid Sans"/>
                <a:cs typeface="Lucida Sans"/>
              </a:defRPr>
            </a:pPr>
            <a:r>
              <a:rPr lang="zh-CN"/>
              <a:t>HIGH</a:t>
            </a:r>
          </a:p>
        </c:rich>
      </c:tx>
      <c:layout/>
      <c:overlay val="0"/>
      <c:spPr>
        <a:noFill/>
        <a:ln>
          <a:noFill/>
        </a:ln>
      </c:spPr>
    </c:title>
    <c:autoTitleDeleted val="0"/>
    <c:plotArea>
      <c:layout/>
      <c:pieChart>
        <c:varyColors val="1"/>
        <c:ser>
          <c:idx val="0"/>
          <c:order val="0"/>
          <c:tx>
            <c:v>HIGH</c:v>
          </c:tx>
          <c:explosion val="25"/>
          <c:dPt>
            <c:idx val="0"/>
            <c:bubble3D val="0"/>
            <c:spPr>
              <a:solidFill>
                <a:srgbClr val="4F81BD"/>
              </a:solidFill>
              <a:ln w="12700">
                <a:solidFill>
                  <a:srgbClr val="FFFFFF"/>
                </a:solidFill>
                <a:prstDash val="solid"/>
              </a:ln>
            </c:spPr>
          </c:dPt>
          <c:dPt>
            <c:idx val="1"/>
            <c:bubble3D val="0"/>
            <c:spPr>
              <a:solidFill>
                <a:srgbClr val="C0504D"/>
              </a:solidFill>
              <a:ln w="12700">
                <a:solidFill>
                  <a:srgbClr val="FFFFFF"/>
                </a:solidFill>
                <a:prstDash val="solid"/>
              </a:ln>
            </c:spPr>
          </c:dPt>
          <c:dPt>
            <c:idx val="2"/>
            <c:bubble3D val="0"/>
            <c:spPr>
              <a:solidFill>
                <a:srgbClr val="9BBB59"/>
              </a:solidFill>
              <a:ln w="12700">
                <a:solidFill>
                  <a:srgbClr val="FFFFFF"/>
                </a:solidFill>
                <a:prstDash val="solid"/>
              </a:ln>
            </c:spPr>
          </c:dPt>
          <c:dPt>
            <c:idx val="3"/>
            <c:bubble3D val="0"/>
            <c:spPr>
              <a:solidFill>
                <a:srgbClr val="8064A2"/>
              </a:solidFill>
              <a:ln w="12700">
                <a:solidFill>
                  <a:srgbClr val="FFFFFF"/>
                </a:solidFill>
                <a:prstDash val="solid"/>
              </a:ln>
            </c:spPr>
          </c:dPt>
          <c:dPt>
            <c:idx val="4"/>
            <c:bubble3D val="0"/>
            <c:spPr>
              <a:solidFill>
                <a:srgbClr val="4BACC6"/>
              </a:solidFill>
              <a:ln w="12700">
                <a:solidFill>
                  <a:srgbClr val="FFFFFF"/>
                </a:solidFill>
                <a:prstDash val="solid"/>
              </a:ln>
            </c:spPr>
          </c:dPt>
          <c:dPt>
            <c:idx val="5"/>
            <c:bubble3D val="0"/>
            <c:spPr>
              <a:solidFill>
                <a:srgbClr val="F79646"/>
              </a:solidFill>
              <a:ln w="12700">
                <a:solidFill>
                  <a:srgbClr val="FFFFFF"/>
                </a:solidFill>
                <a:prstDash val="solid"/>
              </a:ln>
            </c:spPr>
          </c:dPt>
          <c:dPt>
            <c:idx val="6"/>
            <c:bubble3D val="0"/>
            <c:spPr>
              <a:solidFill>
                <a:srgbClr val="2C4D74"/>
              </a:solidFill>
              <a:ln w="12700">
                <a:solidFill>
                  <a:srgbClr val="FFFFFF"/>
                </a:solidFill>
                <a:prstDash val="solid"/>
              </a:ln>
            </c:spPr>
          </c:dPt>
          <c:dPt>
            <c:idx val="7"/>
            <c:bubble3D val="0"/>
            <c:spPr>
              <a:solidFill>
                <a:srgbClr val="782C2A"/>
              </a:solidFill>
              <a:ln w="12700">
                <a:solidFill>
                  <a:srgbClr val="FFFFFF"/>
                </a:solidFill>
                <a:prstDash val="solid"/>
              </a:ln>
            </c:spPr>
          </c:dPt>
          <c:dPt>
            <c:idx val="8"/>
            <c:bubble3D val="0"/>
            <c:spPr>
              <a:solidFill>
                <a:srgbClr val="5D7430"/>
              </a:solidFill>
              <a:ln w="12700">
                <a:solidFill>
                  <a:srgbClr val="FFFFFF"/>
                </a:solidFill>
                <a:prstDash val="solid"/>
              </a:ln>
            </c:spPr>
          </c:dPt>
          <c:dPt>
            <c:idx val="9"/>
            <c:bubble3D val="0"/>
            <c:spPr>
              <a:solidFill>
                <a:srgbClr val="4C3A62"/>
              </a:solidFill>
              <a:ln w="12700">
                <a:solidFill>
                  <a:srgbClr val="FFFFFF"/>
                </a:solidFill>
                <a:prstDash val="solid"/>
              </a:ln>
            </c:spPr>
          </c:dPt>
          <c:dPt>
            <c:idx val="10"/>
            <c:bubble3D val="0"/>
            <c:spPr>
              <a:solidFill>
                <a:srgbClr val="286A7C"/>
              </a:solidFill>
              <a:ln w="12700">
                <a:solidFill>
                  <a:srgbClr val="FFFFFF"/>
                </a:solidFill>
                <a:prstDash val="solid"/>
              </a:ln>
            </c:spPr>
          </c:dPt>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firstSliceAng val="0"/>
      </c:pieChart>
      <c:spPr>
        <a:noFill/>
        <a:ln>
          <a:noFill/>
        </a:ln>
      </c:spPr>
    </c:plotArea>
    <c:legend>
      <c:legendPos val="b"/>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solidFill>
      <a:srgbClr val="FFFFFF"/>
    </a:solidFill>
    <a:ln w="12700">
      <a:solidFill>
        <a:srgbClr val="D9D9D9"/>
      </a:solidFill>
      <a:prstDash val="solid"/>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9/1/2024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25633700"/>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07301205"/>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22778484"/>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02931120"/>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123876401"/>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73579253"/>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38835761"/>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58667185"/>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87735016"/>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51135610"/>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98591289"/>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77964944"/>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92825363"/>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662422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208875496"/>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24828962"/>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8816847"/>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4825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2667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693889823"/>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23901"/>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411822096"/>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66"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165"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164"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163"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162"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61"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160"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159"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158"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57"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152" name="文本框"/>
          <p:cNvSpPr>
            <a:spLocks xmlns:a="http://schemas.openxmlformats.org/drawingml/2006/main" noGrp="1"/>
          </p:cNvSpPr>
          <p:nvPr>
            <p:ph type="title"/>
          </p:nvPr>
        </p:nvSpPr>
        <p:spPr>
          <a:xfrm xmlns:a="http://schemas.openxmlformats.org/drawingml/2006/main" rot="0">
            <a:off x="755332" y="385444"/>
            <a:ext cx="10681335" cy="723901"/>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53" name="文本框"/>
          <p:cNvSpPr>
            <a:spLocks xmlns:a="http://schemas.openxmlformats.org/drawingml/2006/main" noGrp="1"/>
          </p:cNvSpPr>
          <p:nvPr>
            <p:ph type="body" idx="1"/>
          </p:nvPr>
        </p:nvSpPr>
        <p:spPr>
          <a:xfrm xmlns:a="http://schemas.openxmlformats.org/drawingml/2006/main" rot="0">
            <a:off x="609600" y="1577340"/>
            <a:ext cx="10972800" cy="2667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54"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p>
        </p:txBody>
      </p:sp>
      <p:sp>
        <p:nvSpPr>
          <p:cNvPr id="155"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156"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870935642"/>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95825177"/>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13609098"/>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26287630"/>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92949050"/>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97743723"/>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52278317"/>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94277432"/>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0999052"/>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9/1/2024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398143265"/>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14.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1371653" y="3259604"/>
            <a:ext cx="8610599" cy="2263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A</a:t>
            </a:r>
            <a:r>
              <a:rPr lang="en-US" altLang="zh-CN" sz="2400" b="0" i="0" u="none" strike="noStrike" kern="1200" cap="none" spc="0" baseline="0">
                <a:solidFill>
                  <a:schemeClr val="tx1"/>
                </a:solidFill>
                <a:latin typeface="Calibri" pitchFamily="0" charset="0"/>
                <a:ea typeface="宋体" pitchFamily="0" charset="0"/>
                <a:cs typeface="Calibri" pitchFamily="0" charset="0"/>
              </a:rPr>
              <a:t>KSHAYA.U.D</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31221</a:t>
            </a:r>
            <a:r>
              <a:rPr lang="en-US" altLang="zh-CN" sz="2400" b="0" i="0" u="none" strike="noStrike" kern="1200" cap="none" spc="0" baseline="0">
                <a:solidFill>
                  <a:schemeClr val="tx1"/>
                </a:solidFill>
                <a:latin typeface="Calibri" pitchFamily="0" charset="0"/>
                <a:ea typeface="宋体" pitchFamily="0" charset="0"/>
                <a:cs typeface="Calibri" pitchFamily="0" charset="0"/>
              </a:rPr>
              <a:t>0</a:t>
            </a:r>
            <a:r>
              <a:rPr lang="en-US" altLang="zh-CN" sz="2400" b="0" i="0" u="none" strike="noStrike" kern="1200" cap="none" spc="0" baseline="0">
                <a:solidFill>
                  <a:schemeClr val="tx1"/>
                </a:solidFill>
                <a:latin typeface="Calibri" pitchFamily="0" charset="0"/>
                <a:ea typeface="宋体" pitchFamily="0" charset="0"/>
                <a:cs typeface="Calibri" pitchFamily="0" charset="0"/>
              </a:rPr>
              <a:t>7</a:t>
            </a:r>
            <a:r>
              <a:rPr lang="en-US" altLang="zh-CN" sz="2400" b="0" i="0" u="none" strike="noStrike" kern="1200" cap="none" spc="0" baseline="0">
                <a:solidFill>
                  <a:schemeClr val="tx1"/>
                </a:solidFill>
                <a:latin typeface="Calibri" pitchFamily="0" charset="0"/>
                <a:ea typeface="宋体" pitchFamily="0" charset="0"/>
                <a:cs typeface="Calibri" pitchFamily="0" charset="0"/>
              </a:rPr>
              <a:t>73</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a:t>
            </a:r>
            <a:r>
              <a:rPr lang="en-US" altLang="zh-CN" sz="2400" b="0" i="0" u="none" strike="noStrike" kern="1200" cap="none" spc="0" baseline="0">
                <a:solidFill>
                  <a:schemeClr val="tx1"/>
                </a:solidFill>
                <a:latin typeface="Calibri" pitchFamily="0" charset="0"/>
                <a:ea typeface="宋体" pitchFamily="0" charset="0"/>
                <a:cs typeface="Calibri" pitchFamily="0" charset="0"/>
              </a:rPr>
              <a:t>I</a:t>
            </a:r>
            <a:r>
              <a:rPr lang="en-US" altLang="zh-CN" sz="2400" b="0" i="0" u="none" strike="noStrike" kern="1200" cap="none" spc="0" baseline="0">
                <a:solidFill>
                  <a:schemeClr val="tx1"/>
                </a:solidFill>
                <a:latin typeface="Calibri" pitchFamily="0" charset="0"/>
                <a:ea typeface="宋体" pitchFamily="0" charset="0"/>
                <a:cs typeface="Calibri" pitchFamily="0" charset="0"/>
              </a:rPr>
              <a:t>I</a:t>
            </a:r>
            <a:r>
              <a:rPr lang="en-US" altLang="zh-CN" sz="2400" b="0" i="0" u="none" strike="noStrike" kern="1200" cap="none" spc="0" baseline="0">
                <a:solidFill>
                  <a:schemeClr val="tx1"/>
                </a:solidFill>
                <a:latin typeface="Calibri" pitchFamily="0" charset="0"/>
                <a:ea typeface="宋体" pitchFamily="0" charset="0"/>
                <a:cs typeface="Calibri" pitchFamily="0" charset="0"/>
              </a:rPr>
              <a:t>I</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B.COM </a:t>
            </a:r>
            <a:r>
              <a:rPr lang="en-US" altLang="zh-CN" sz="2400" b="0" i="0" u="none" strike="noStrike" kern="1200" cap="none" spc="0" baseline="0">
                <a:solidFill>
                  <a:schemeClr val="tx1"/>
                </a:solidFill>
                <a:latin typeface="Calibri" pitchFamily="0" charset="0"/>
                <a:ea typeface="宋体" pitchFamily="0" charset="0"/>
                <a:cs typeface="Calibri" pitchFamily="0" charset="0"/>
              </a:rPr>
              <a:t>(General) </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r>
              <a:rPr lang="en-US" altLang="zh-CN" sz="2400" b="0" i="0" u="none" strike="noStrike" kern="1200" cap="none" spc="0" baseline="0">
                <a:solidFill>
                  <a:schemeClr val="tx1"/>
                </a:solidFill>
                <a:latin typeface="Calibri" pitchFamily="0" charset="0"/>
                <a:ea typeface="宋体" pitchFamily="0" charset="0"/>
                <a:cs typeface="Calibri" pitchFamily="0" charset="0"/>
              </a:rPr>
              <a:t>A</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BHAKTAVATSALAM MEMORIAL COLLEGE FOR WOMEN</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578655675"/>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42"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3" name="矩形"/>
          <p:cNvSpPr>
            <a:spLocks/>
          </p:cNvSpPr>
          <p:nvPr/>
        </p:nvSpPr>
        <p:spPr>
          <a:xfrm rot="0">
            <a:off x="739774" y="291147"/>
            <a:ext cx="3303904"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4" name="曲线"/>
          <p:cNvSpPr>
            <a:spLocks/>
          </p:cNvSpPr>
          <p:nvPr/>
        </p:nvSpPr>
        <p:spPr>
          <a:xfrm flipV="1" rot="10800000">
            <a:off x="659480" y="1600200"/>
            <a:ext cx="9172816" cy="2987625"/>
          </a:xfrm>
          <a:custGeom>
            <a:gdLst>
              <a:gd name="T1" fmla="*/ 0 w 21600"/>
              <a:gd name="T2" fmla="*/ -21600 h 21600"/>
              <a:gd name="T3" fmla="*/ 21600 w 21600"/>
              <a:gd name="T4" fmla="*/ 0 h 21600"/>
            </a:gdLst>
            <a:rect l="T1" t="T2" r="T3" b="T4"/>
            <a:pathLst>
              <a:path w="21600" h="21600">
                <a:moveTo>
                  <a:pt x="21600" y="0"/>
                </a:moveTo>
                <a:lnTo>
                  <a:pt x="0" y="0"/>
                </a:lnTo>
                <a:lnTo>
                  <a:pt x="0" y="21600"/>
                </a:lnTo>
                <a:lnTo>
                  <a:pt x="21600" y="21600"/>
                </a:lnTo>
                <a:lnTo>
                  <a:pt x="21600" y="0"/>
                </a:lnTo>
                <a:close/>
              </a:path>
            </a:pathLst>
          </a:custGeom>
          <a:solidFill>
            <a:schemeClr val="bg1"/>
          </a:solidFill>
          <a:ln cmpd="sng" cap="flat">
            <a:noFill/>
            <a:prstDash val="solid"/>
            <a:miter/>
          </a:ln>
        </p:spPr>
        <p:txBody>
          <a:bodyPr vert="horz" wrap="square" lIns="0" tIns="0" rIns="0" bIns="0" anchor="t" anchorCtr="0">
            <a:prstTxWarp prst="textNoShape"/>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DATA COLLECTION:</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Drafted the data from the </a:t>
            </a:r>
            <a:r>
              <a:rPr lang="en-US" altLang="zh-CN" sz="1800" b="0" i="0" u="none" strike="noStrike" kern="1200" cap="none" spc="0" baseline="0">
                <a:solidFill>
                  <a:schemeClr val="tx1"/>
                </a:solidFill>
                <a:latin typeface="Calibri" pitchFamily="0" charset="0"/>
                <a:ea typeface="宋体" pitchFamily="0" charset="0"/>
                <a:cs typeface="Calibri" pitchFamily="0" charset="0"/>
              </a:rPr>
              <a:t>edunet</a:t>
            </a:r>
            <a:r>
              <a:rPr lang="en-US" altLang="zh-CN" sz="1800" b="0" i="0" u="none" strike="noStrike" kern="1200" cap="none" spc="0" baseline="0">
                <a:solidFill>
                  <a:schemeClr val="tx1"/>
                </a:solidFill>
                <a:latin typeface="Calibri" pitchFamily="0" charset="0"/>
                <a:ea typeface="宋体" pitchFamily="0" charset="0"/>
                <a:cs typeface="Calibri" pitchFamily="0" charset="0"/>
              </a:rPr>
              <a:t> dataset.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FEATURE COLLECTION:</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r>
              <a:rPr lang="en-US" altLang="zh-CN" sz="1800" b="0" i="0" u="none" strike="noStrike" kern="1200" cap="none" spc="0" baseline="0">
                <a:solidFill>
                  <a:schemeClr val="tx1"/>
                </a:solidFill>
                <a:latin typeface="Calibri" pitchFamily="0" charset="0"/>
                <a:ea typeface="宋体" pitchFamily="0" charset="0"/>
                <a:cs typeface="Calibri" pitchFamily="0" charset="0"/>
              </a:rPr>
              <a:t>Business unit, Gender unit, First name, Performance score.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PERFORMANCE LEVEL:</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Exceeds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Fully meets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Needs improvements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PIP</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27442925"/>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49" name="文本框"/>
          <p:cNvSpPr>
            <a:spLocks noGrp="1"/>
          </p:cNvSpPr>
          <p:nvPr>
            <p:ph type="title"/>
          </p:nvPr>
        </p:nvSpPr>
        <p:spPr>
          <a:xfrm rot="0">
            <a:off x="755332" y="385444"/>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0"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51" name="图表"/>
          <p:cNvGraphicFramePr/>
          <p:nvPr/>
        </p:nvGraphicFramePr>
        <p:xfrm>
          <a:off x="1339762" y="1847330"/>
          <a:ext cx="8276388" cy="4353678"/>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823512205"/>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7" name="文本框"/>
          <p:cNvSpPr>
            <a:spLocks noGrp="1"/>
          </p:cNvSpPr>
          <p:nvPr>
            <p:ph type="title"/>
          </p:nvPr>
        </p:nvSpPr>
        <p:spPr>
          <a:xfrm rot="0">
            <a:off x="755332" y="385444"/>
            <a:ext cx="10681335" cy="72390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graphicFrame>
        <p:nvGraphicFramePr>
          <p:cNvPr id="168" name="图表"/>
          <p:cNvGraphicFramePr/>
          <p:nvPr/>
        </p:nvGraphicFramePr>
        <p:xfrm>
          <a:off x="609600" y="1577340"/>
          <a:ext cx="4335779" cy="3095235"/>
        </p:xfrm>
        <a:graphic>
          <a:graphicData uri="http://schemas.openxmlformats.org/drawingml/2006/chart">
            <c:chart xmlns:c="http://schemas.openxmlformats.org/drawingml/2006/chart" r:id="rId1"/>
          </a:graphicData>
        </a:graphic>
      </p:graphicFrame>
    </p:spTree>
    <p:extLst>
      <p:ext uri="{BB962C8B-B14F-4D97-AF65-F5344CB8AC3E}">
        <p14:creationId xmlns:p14="http://schemas.microsoft.com/office/powerpoint/2010/main" val="1653433691"/>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9" name="文本框"/>
          <p:cNvSpPr>
            <a:spLocks noGrp="1"/>
          </p:cNvSpPr>
          <p:nvPr>
            <p:ph type="title"/>
          </p:nvPr>
        </p:nvSpPr>
        <p:spPr>
          <a:xfrm rot="0">
            <a:off x="755332" y="385444"/>
            <a:ext cx="10681335" cy="72390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70" name="矩形"/>
          <p:cNvSpPr>
            <a:spLocks/>
          </p:cNvSpPr>
          <p:nvPr/>
        </p:nvSpPr>
        <p:spPr>
          <a:xfrm rot="0">
            <a:off x="781708" y="1509028"/>
            <a:ext cx="9505291" cy="2263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876742619"/>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4825"/>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20916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SCORE BASED APPROACH</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604996859"/>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806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293878823"/>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3" name="矩形"/>
          <p:cNvSpPr>
            <a:spLocks/>
          </p:cNvSpPr>
          <p:nvPr/>
        </p:nvSpPr>
        <p:spPr>
          <a:xfrm flipV="1" rot="10800000">
            <a:off x="762000" y="2200037"/>
            <a:ext cx="6934200" cy="19583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260016399"/>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7" name="组合"/>
          <p:cNvGrpSpPr>
            <a:grpSpLocks/>
          </p:cNvGrpSpPr>
          <p:nvPr/>
        </p:nvGrpSpPr>
        <p:grpSpPr>
          <a:xfrm>
            <a:off x="8658225" y="2647950"/>
            <a:ext cx="3533775" cy="3810000"/>
            <a:chOff x="8658225" y="2647950"/>
            <a:chExt cx="3533775" cy="3810000"/>
          </a:xfrm>
        </p:grpSpPr>
        <p:sp>
          <p:nvSpPr>
            <p:cNvPr id="11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6"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8"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9"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0"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1" name="矩形"/>
          <p:cNvSpPr>
            <a:spLocks/>
          </p:cNvSpPr>
          <p:nvPr/>
        </p:nvSpPr>
        <p:spPr>
          <a:xfrm rot="0">
            <a:off x="739774" y="1676400"/>
            <a:ext cx="8023225" cy="32918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This project focuses on developing a comprehensive tool to </a:t>
            </a:r>
            <a:r>
              <a:rPr lang="en-US" altLang="zh-CN" sz="1800" b="0" i="0" u="none" strike="noStrike" kern="1200" cap="none" spc="0" baseline="0">
                <a:solidFill>
                  <a:schemeClr val="tx1"/>
                </a:solidFill>
                <a:latin typeface="Calibri" pitchFamily="0" charset="0"/>
                <a:ea typeface="宋体" pitchFamily="0" charset="0"/>
                <a:cs typeface="Calibri" pitchFamily="0" charset="0"/>
              </a:rPr>
              <a:t>analyze</a:t>
            </a:r>
            <a:r>
              <a:rPr lang="en-US" altLang="zh-CN" sz="1800" b="0" i="0" u="none" strike="noStrike" kern="1200" cap="none" spc="0" baseline="0">
                <a:solidFill>
                  <a:schemeClr val="tx1"/>
                </a:solidFill>
                <a:latin typeface="Calibri" pitchFamily="0" charset="0"/>
                <a:ea typeface="宋体" pitchFamily="0" charset="0"/>
                <a:cs typeface="Calibri" pitchFamily="0" charset="0"/>
              </a:rPr>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goals</a:t>
            </a:r>
            <a:r>
              <a:rPr lang="en-US" altLang="zh-CN" sz="1800" b="0" i="0" u="none" strike="noStrike" kern="1200" cap="none" spc="0" baseline="0">
                <a:solidFill>
                  <a:schemeClr val="tx1"/>
                </a:solidFill>
                <a:latin typeface="Calibri" pitchFamily="0" charset="0"/>
                <a:ea typeface="宋体" pitchFamily="0" charset="0"/>
                <a:cs typeface="Calibri" pitchFamily="0" charset="0"/>
              </a:rPr>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94534230"/>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4" name="文本框"/>
          <p:cNvSpPr>
            <a:spLocks noGrp="1"/>
          </p:cNvSpPr>
          <p:nvPr>
            <p:ph type="title"/>
          </p:nvPr>
        </p:nvSpPr>
        <p:spPr>
          <a:xfrm rot="0">
            <a:off x="699452" y="891793"/>
            <a:ext cx="5014595" cy="4991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5"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26"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7" name="矩形"/>
          <p:cNvSpPr>
            <a:spLocks/>
          </p:cNvSpPr>
          <p:nvPr/>
        </p:nvSpPr>
        <p:spPr>
          <a:xfrm rot="0">
            <a:off x="699452" y="1676400"/>
            <a:ext cx="8278496" cy="1691639"/>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Wingdings" pitchFamily="2" charset="2"/>
              <a:buChar char="Ø"/>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Managers and Team Leaders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 HR Professionals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 Executives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 Employees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500420275"/>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28"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29" name="文本框"/>
          <p:cNvSpPr>
            <a:spLocks noGrp="1"/>
          </p:cNvSpPr>
          <p:nvPr>
            <p:ph type="title"/>
          </p:nvPr>
        </p:nvSpPr>
        <p:spPr>
          <a:xfrm rot="0">
            <a:off x="533400" y="901064"/>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0"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1"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2" name="矩形"/>
          <p:cNvSpPr>
            <a:spLocks/>
          </p:cNvSpPr>
          <p:nvPr/>
        </p:nvSpPr>
        <p:spPr>
          <a:xfrm rot="0">
            <a:off x="3124200" y="1600200"/>
            <a:ext cx="6934198" cy="222504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382096392"/>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3" name="文本框"/>
          <p:cNvSpPr>
            <a:spLocks noGrp="1"/>
          </p:cNvSpPr>
          <p:nvPr>
            <p:ph type="title"/>
          </p:nvPr>
        </p:nvSpPr>
        <p:spPr>
          <a:xfrm rot="0">
            <a:off x="755332" y="385444"/>
            <a:ext cx="10681335" cy="2971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br>
              <a:rPr lang="zh-CN" altLang="en-US" sz="4800" b="1" i="0" u="none" strike="noStrike" kern="0" cap="none" spc="0" baseline="0">
                <a:solidFill>
                  <a:schemeClr val="tx1"/>
                </a:solidFill>
                <a:latin typeface="Trebuchet MS" pitchFamily="0" charset="0"/>
                <a:ea typeface="宋体" pitchFamily="0" charset="0"/>
                <a:cs typeface="Trebuchet MS" pitchFamily="0" charset="0"/>
              </a:rPr>
            </a:br>
            <a:br>
              <a:rPr lang="zh-CN" altLang="en-US" sz="4800" b="1" i="0" u="none" strike="noStrike" kern="0" cap="none" spc="0" baseline="0">
                <a:solidFill>
                  <a:schemeClr val="tx1"/>
                </a:solidFill>
                <a:latin typeface="Trebuchet MS" pitchFamily="0" charset="0"/>
                <a:ea typeface="宋体" pitchFamily="0" charset="0"/>
                <a:cs typeface="Trebuchet MS" pitchFamily="0" charset="0"/>
              </a:rPr>
            </a:br>
            <a:r>
              <a:rPr lang="en-US" altLang="zh-CN" sz="2000" b="1" i="0" u="none" strike="noStrike" kern="0" cap="none" spc="0" baseline="0">
                <a:solidFill>
                  <a:schemeClr val="tx1"/>
                </a:solidFill>
                <a:latin typeface="Trebuchet MS" pitchFamily="0" charset="0"/>
                <a:ea typeface="宋体" pitchFamily="0" charset="0"/>
                <a:cs typeface="Trebuchet MS" pitchFamily="0" charset="0"/>
              </a:rPr>
              <a:t>EMPLOYEE DATASET: KAGGLE</a:t>
            </a:r>
            <a:br>
              <a:rPr lang="zh-CN" altLang="en-US" sz="2000" b="1" i="0" u="none" strike="noStrike" kern="0" cap="none" spc="0" baseline="0">
                <a:solidFill>
                  <a:schemeClr val="tx1"/>
                </a:solidFill>
                <a:latin typeface="Trebuchet MS" pitchFamily="0" charset="0"/>
                <a:ea typeface="宋体" pitchFamily="0" charset="0"/>
                <a:cs typeface="Trebuchet MS" pitchFamily="0" charset="0"/>
              </a:rPr>
            </a:br>
            <a:r>
              <a:rPr lang="en-US" altLang="zh-CN" sz="2000" b="1" i="0" u="none" strike="noStrike" kern="0" cap="none" spc="0" baseline="0">
                <a:solidFill>
                  <a:schemeClr val="tx1"/>
                </a:solidFill>
                <a:latin typeface="Trebuchet MS" pitchFamily="0" charset="0"/>
                <a:ea typeface="宋体" pitchFamily="0" charset="0"/>
                <a:cs typeface="Trebuchet MS" pitchFamily="0" charset="0"/>
              </a:rPr>
              <a:t>FEATURES: 26</a:t>
            </a:r>
            <a:br>
              <a:rPr lang="zh-CN" altLang="en-US" sz="2000" b="1" i="0" u="none" strike="noStrike" kern="0" cap="none" spc="0" baseline="0">
                <a:solidFill>
                  <a:schemeClr val="tx1"/>
                </a:solidFill>
                <a:latin typeface="Trebuchet MS" pitchFamily="0" charset="0"/>
                <a:ea typeface="宋体" pitchFamily="0" charset="0"/>
                <a:cs typeface="Trebuchet MS" pitchFamily="0" charset="0"/>
              </a:rPr>
            </a:br>
            <a:r>
              <a:rPr lang="en-US" altLang="zh-CN" sz="2000" b="1" i="0" u="none" strike="noStrike" kern="0" cap="none" spc="0" baseline="0">
                <a:solidFill>
                  <a:schemeClr val="tx1"/>
                </a:solidFill>
                <a:latin typeface="Trebuchet MS" pitchFamily="0" charset="0"/>
                <a:ea typeface="宋体" pitchFamily="0" charset="0"/>
                <a:cs typeface="Trebuchet MS" pitchFamily="0" charset="0"/>
              </a:rPr>
              <a:t>FEATURES TAKEN: 8</a:t>
            </a:r>
            <a:br>
              <a:rPr lang="zh-CN" altLang="en-US" sz="2000" b="1" i="0" u="none" strike="noStrike" kern="0" cap="none" spc="0" baseline="0">
                <a:solidFill>
                  <a:schemeClr val="tx1"/>
                </a:solidFill>
                <a:latin typeface="Trebuchet MS" pitchFamily="0" charset="0"/>
                <a:ea typeface="宋体" pitchFamily="0" charset="0"/>
                <a:cs typeface="Trebuchet MS" pitchFamily="0" charset="0"/>
              </a:rPr>
            </a:br>
            <a:r>
              <a:rPr lang="en-US" altLang="zh-CN" sz="2000" b="1" i="0" u="none" strike="noStrike" kern="0" cap="none" spc="0" baseline="0">
                <a:solidFill>
                  <a:schemeClr val="tx1"/>
                </a:solidFill>
                <a:latin typeface="Trebuchet MS" pitchFamily="0" charset="0"/>
                <a:ea typeface="宋体" pitchFamily="0" charset="0"/>
                <a:cs typeface="Trebuchet MS" pitchFamily="0" charset="0"/>
              </a:rPr>
              <a:t>FIELD NAMES: BUSINESS UNIT, FIRST NAME, GENDER CODE AND PERFORMANCE SCORE</a:t>
            </a:r>
            <a:br>
              <a:rPr lang="zh-CN" altLang="en-US" sz="2000" b="0" i="0" u="none" strike="noStrike" kern="0" cap="none" spc="0" baseline="0">
                <a:solidFill>
                  <a:schemeClr val="tx1"/>
                </a:solidFill>
                <a:latin typeface="Trebuchet MS" pitchFamily="0" charset="0"/>
                <a:ea typeface="宋体" pitchFamily="0" charset="0"/>
                <a:cs typeface="Trebuchet MS" pitchFamily="0" charset="0"/>
              </a:rPr>
            </a:b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385230422"/>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4"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5" name="曲线"/>
          <p:cNvSpPr>
            <a:spLocks/>
          </p:cNvSpPr>
          <p:nvPr/>
        </p:nvSpPr>
        <p:spPr>
          <a:xfrm flipH="1" rot="0">
            <a:off x="2533649" y="1891261"/>
            <a:ext cx="7162800" cy="3833814"/>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chemeClr val="bg1"/>
          </a:solidFill>
          <a:ln cmpd="sng" cap="flat">
            <a:noFill/>
            <a:prstDash val="solid"/>
            <a:miter/>
          </a:ln>
        </p:spPr>
        <p:txBody>
          <a:bodyPr vert="horz" wrap="square" lIns="0" tIns="0" rIns="0" bIns="0" anchor="t" anchorCtr="0">
            <a:prstTxWarp prst="textNoShape"/>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Aggregation</a:t>
            </a:r>
            <a:r>
              <a:rPr lang="en-US" altLang="zh-CN" sz="1800" b="0" i="0" u="none" strike="noStrike" kern="1200" cap="none" spc="0" baseline="0">
                <a:solidFill>
                  <a:schemeClr val="tx1"/>
                </a:solidFill>
                <a:latin typeface="Calibri" pitchFamily="0" charset="0"/>
                <a:ea typeface="宋体" pitchFamily="0" charset="0"/>
                <a:cs typeface="Calibri" pitchFamily="0" charset="0"/>
              </a:rPr>
              <a:t>: Our Excel sheet compiles comprehensive employee performance data, segmented by key metrics such as productivity, efficiency, and goal achievement.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r>
              <a:rPr lang="en-US" altLang="zh-CN" sz="1800" b="1" i="0" u="none" strike="noStrike" kern="1200" cap="none" spc="0" baseline="0">
                <a:solidFill>
                  <a:schemeClr val="tx1"/>
                </a:solidFill>
                <a:latin typeface="Calibri" pitchFamily="0" charset="0"/>
                <a:ea typeface="宋体" pitchFamily="0" charset="0"/>
                <a:cs typeface="Calibri" pitchFamily="0" charset="0"/>
              </a:rPr>
              <a:t>Dynamic Dashboards</a:t>
            </a:r>
            <a:r>
              <a:rPr lang="en-US" altLang="zh-CN" sz="1800" b="0" i="0" u="none" strike="noStrike" kern="1200" cap="none" spc="0" baseline="0">
                <a:solidFill>
                  <a:schemeClr val="tx1"/>
                </a:solidFill>
                <a:latin typeface="Calibri" pitchFamily="0" charset="0"/>
                <a:ea typeface="宋体" pitchFamily="0" charset="0"/>
                <a:cs typeface="Calibri" pitchFamily="0" charset="0"/>
              </a:rPr>
              <a:t>: The sheet includes interactive dashboards with real-time filtering options, allowing quick comparisons and insights into individual and team performance trends.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pic>
        <p:nvPicPr>
          <p:cNvPr id="136" name="图片"/>
          <p:cNvPicPr>
            <a:picLocks/>
          </p:cNvPicPr>
          <p:nvPr/>
        </p:nvPicPr>
        <p:blipFill>
          <a:blip r:embed="rId1" cstate="print"/>
          <a:stretch>
            <a:fillRect/>
          </a:stretch>
        </p:blipFill>
        <p:spPr>
          <a:xfrm rot="0">
            <a:off x="66675" y="3597351"/>
            <a:ext cx="2466975" cy="3203496"/>
          </a:xfrm>
          <a:prstGeom prst="rect"/>
          <a:noFill/>
          <a:ln w="12700" cmpd="sng" cap="flat">
            <a:noFill/>
            <a:prstDash val="solid"/>
            <a:miter/>
          </a:ln>
        </p:spPr>
      </p:pic>
      <p:sp>
        <p:nvSpPr>
          <p:cNvPr id="137" name="文本框"/>
          <p:cNvSpPr>
            <a:spLocks noGrp="1"/>
          </p:cNvSpPr>
          <p:nvPr>
            <p:ph type="title"/>
          </p:nvPr>
        </p:nvSpPr>
        <p:spPr>
          <a:xfrm rot="0">
            <a:off x="755332" y="385444"/>
            <a:ext cx="10681335" cy="740410"/>
          </a:xfrm>
          <a:prstGeom prst="rect"/>
          <a:noFill/>
          <a:ln w="12700" cmpd="sng" cap="flat">
            <a:noFill/>
            <a:prstDash val="solid"/>
            <a:miter/>
          </a:ln>
        </p:spPr>
        <p:txBody>
          <a:bodyPr vert="horz" wrap="square" lIns="0" tIns="16510" rIns="0" bIns="0" anchor="t" anchorCtr="0">
            <a:prstTxWarp prst="textNoShape"/>
            <a:spAutoFit/>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THE "WOW" IN OUR SOLUTION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38"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9" name="矩形"/>
          <p:cNvSpPr>
            <a:spLocks/>
          </p:cNvSpPr>
          <p:nvPr/>
        </p:nvSpPr>
        <p:spPr>
          <a:xfrm rot="0">
            <a:off x="2438400" y="2427266"/>
            <a:ext cx="8534019" cy="948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244892789"/>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4</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0</cp:revision>
  <dcterms:created xsi:type="dcterms:W3CDTF">2024-03-28T17:07:22Z</dcterms:created>
  <dcterms:modified xsi:type="dcterms:W3CDTF">2024-09-01T01:22:46Z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dbd24395ee3640168a818cf23031cecc</vt:lpwstr>
  </property>
</Properties>
</file>