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56" r:id="rId5"/>
    <p:sldId id="257" r:id="rId6"/>
    <p:sldId id="267" r:id="rId7"/>
    <p:sldId id="268" r:id="rId8"/>
    <p:sldId id="269" r:id="rId9"/>
    <p:sldId id="263" r:id="rId10"/>
    <p:sldId id="266" r:id="rId11"/>
    <p:sldId id="261" r:id="rId12"/>
    <p:sldId id="258" r:id="rId13"/>
    <p:sldId id="260" r:id="rId14"/>
    <p:sldId id="262" r:id="rId15"/>
    <p:sldId id="270" r:id="rId16"/>
    <p:sldId id="271" r:id="rId17"/>
    <p:sldId id="27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VS" initials="AV" lastIdx="1" clrIdx="0">
    <p:extLst>
      <p:ext uri="{19B8F6BF-5375-455C-9EA6-DF929625EA0E}">
        <p15:presenceInfo xmlns:p15="http://schemas.microsoft.com/office/powerpoint/2012/main" userId="5d97a704a62bfe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commentAuthors" Target="commentAuthor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8/29/2024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EA7071E4-B9CB-7DD1-DB27-2C54C2EB3631}"/>
              </a:ext>
            </a:extLst>
          </p:cNvPr>
          <p:cNvSpPr txBox="1">
            <a:spLocks noGrp="1"/>
          </p:cNvSpPr>
          <p:nvPr>
            <p:ph type="subTitle" idx="1"/>
          </p:nvPr>
        </p:nvSpPr>
        <p:spPr>
          <a:xfrm>
            <a:off x="3441676" y="1010160"/>
            <a:ext cx="9143999"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chemeClr val="tx1">
                    <a:lumMod val="90000"/>
                  </a:schemeClr>
                </a:solidFill>
              </a:rPr>
              <a:t>STUDENT NAME:  </a:t>
            </a:r>
            <a:r>
              <a:rPr lang="en-US" sz="4000" b="1" dirty="0" err="1">
                <a:solidFill>
                  <a:schemeClr val="tx1">
                    <a:lumMod val="90000"/>
                  </a:schemeClr>
                </a:solidFill>
              </a:rPr>
              <a:t>Akshaya.V</a:t>
            </a:r>
            <a:r>
              <a:rPr lang="en-US" sz="4000" b="1" dirty="0">
                <a:solidFill>
                  <a:schemeClr val="tx1">
                    <a:lumMod val="90000"/>
                  </a:schemeClr>
                </a:solidFill>
              </a:rPr>
              <a:t> S</a:t>
            </a:r>
            <a:endParaRPr lang="en-US" sz="4000" dirty="0">
              <a:solidFill>
                <a:schemeClr val="tx1">
                  <a:lumMod val="90000"/>
                </a:schemeClr>
              </a:solidFill>
            </a:endParaRPr>
          </a:p>
          <a:p>
            <a:r>
              <a:rPr lang="en-US" sz="4000" b="1" dirty="0">
                <a:solidFill>
                  <a:schemeClr val="tx1">
                    <a:lumMod val="90000"/>
                  </a:schemeClr>
                </a:solidFill>
              </a:rPr>
              <a:t>REGISTER NO: </a:t>
            </a:r>
            <a:r>
              <a:rPr lang="en-US" sz="4000" dirty="0">
                <a:solidFill>
                  <a:schemeClr val="tx1">
                    <a:lumMod val="90000"/>
                  </a:schemeClr>
                </a:solidFill>
              </a:rPr>
              <a:t> 312214979</a:t>
            </a:r>
          </a:p>
          <a:p>
            <a:r>
              <a:rPr lang="en-US" sz="4000" b="1" dirty="0">
                <a:solidFill>
                  <a:schemeClr val="tx1">
                    <a:lumMod val="90000"/>
                  </a:schemeClr>
                </a:solidFill>
              </a:rPr>
              <a:t>DEPARTMENT:</a:t>
            </a:r>
            <a:r>
              <a:rPr lang="en-US" sz="4000" dirty="0">
                <a:solidFill>
                  <a:schemeClr val="tx1">
                    <a:lumMod val="90000"/>
                  </a:schemeClr>
                </a:solidFill>
              </a:rPr>
              <a:t>  Commerce </a:t>
            </a:r>
          </a:p>
          <a:p>
            <a:r>
              <a:rPr lang="en-US" sz="4000" b="1" dirty="0">
                <a:solidFill>
                  <a:schemeClr val="tx1">
                    <a:lumMod val="90000"/>
                  </a:schemeClr>
                </a:solidFill>
              </a:rPr>
              <a:t>COLLEGE:</a:t>
            </a:r>
            <a:r>
              <a:rPr lang="en-US" sz="4000" dirty="0">
                <a:solidFill>
                  <a:schemeClr val="tx1">
                    <a:lumMod val="90000"/>
                  </a:schemeClr>
                </a:solidFill>
              </a:rPr>
              <a:t>  Soka Ikeda college</a:t>
            </a:r>
          </a:p>
          <a:p>
            <a:r>
              <a:rPr lang="en-US" sz="4000" dirty="0">
                <a:solidFill>
                  <a:schemeClr val="tx1">
                    <a:lumMod val="90000"/>
                  </a:schemeClr>
                </a:solidFill>
              </a:rPr>
              <a:t>           </a:t>
            </a:r>
            <a:endParaRPr lang="en-IN" sz="4000" dirty="0">
              <a:solidFill>
                <a:schemeClr val="tx1">
                  <a:lumMod val="90000"/>
                </a:schemeClr>
              </a:solidFill>
            </a:endParaRPr>
          </a:p>
        </p:txBody>
      </p:sp>
      <p:sp>
        <p:nvSpPr>
          <p:cNvPr id="15" name="object 7">
            <a:extLst>
              <a:ext uri="{FF2B5EF4-FFF2-40B4-BE49-F238E27FC236}">
                <a16:creationId xmlns:a16="http://schemas.microsoft.com/office/drawing/2014/main" id="{817AF380-C3D8-0F71-2B51-D8506BEEB907}"/>
              </a:ext>
            </a:extLst>
          </p:cNvPr>
          <p:cNvSpPr txBox="1">
            <a:spLocks noGrp="1"/>
          </p:cNvSpPr>
          <p:nvPr/>
        </p:nvSpPr>
        <p:spPr>
          <a:xfrm>
            <a:off x="-1443606" y="3872482"/>
            <a:ext cx="11604251" cy="1247777"/>
          </a:xfrm>
          <a:prstGeom prst="rect">
            <a:avLst/>
          </a:prstGeom>
          <a:ln>
            <a:solidFill>
              <a:schemeClr val="bg1"/>
            </a:solidFill>
          </a:ln>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sz="4000" b="1" i="1" dirty="0">
                <a:solidFill>
                  <a:schemeClr val="accent6">
                    <a:lumMod val="20000"/>
                    <a:lumOff val="80000"/>
                  </a:schemeClr>
                </a:solidFill>
                <a:latin typeface="Times New Roman" panose="02020603050405020304" pitchFamily="18" charset="0"/>
                <a:cs typeface="Times New Roman" panose="02020603050405020304" pitchFamily="18" charset="0"/>
              </a:rPr>
              <a:t>Employee Data Analysis using Excel</a:t>
            </a:r>
            <a:r>
              <a:rPr lang="en-US" sz="4000" b="1" i="1" dirty="0">
                <a:solidFill>
                  <a:srgbClr val="0F0F0F"/>
                </a:solidFill>
                <a:effectLst/>
                <a:latin typeface="Times New Roman" panose="02020603050405020304" pitchFamily="18" charset="0"/>
                <a:cs typeface="Times New Roman" panose="02020603050405020304" pitchFamily="18" charset="0"/>
              </a:rPr>
              <a:t> </a:t>
            </a:r>
            <a:br>
              <a:rPr lang="en-US" sz="4000" b="1" i="1" dirty="0">
                <a:solidFill>
                  <a:srgbClr val="0F0F0F"/>
                </a:solidFill>
                <a:effectLst/>
                <a:latin typeface="Roboto" panose="020F0502020204030204" pitchFamily="2" charset="0"/>
              </a:rPr>
            </a:br>
            <a:endParaRPr sz="4000" i="1" spc="15"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1E3C164-3BCB-91F3-97B4-81FAB51D9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13360">
            <a:off x="10243625" y="-2458747"/>
            <a:ext cx="1557210" cy="2266369"/>
          </a:xfrm>
          <a:prstGeom prst="rect">
            <a:avLst/>
          </a:prstGeom>
          <a:effectLst>
            <a:reflection blurRad="6350" stA="50000" endA="295" endPos="92000" dist="101600" dir="5400000" sy="-100000" algn="bl" rotWithShape="0"/>
          </a:effectLst>
        </p:spPr>
      </p:pic>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p:txBody>
          <a:bodyPr>
            <a:normAutofit fontScale="85000" lnSpcReduction="20000"/>
          </a:bodyPr>
          <a:lstStyle/>
          <a:p>
            <a:r>
              <a:rPr lang="en-US" b="1" i="1" dirty="0"/>
              <a:t>Data collection:</a:t>
            </a:r>
          </a:p>
          <a:p>
            <a:r>
              <a:rPr lang="en-US" i="1" dirty="0"/>
              <a:t>1.From </a:t>
            </a:r>
            <a:r>
              <a:rPr lang="en-US" i="1" dirty="0" err="1"/>
              <a:t>kaggle</a:t>
            </a:r>
            <a:r>
              <a:rPr lang="en-US" i="1" dirty="0"/>
              <a:t> dashboard</a:t>
            </a:r>
          </a:p>
          <a:p>
            <a:r>
              <a:rPr lang="en-US" i="1" dirty="0"/>
              <a:t>2.Formating the dataset</a:t>
            </a:r>
          </a:p>
        </p:txBody>
      </p:sp>
      <p:sp>
        <p:nvSpPr>
          <p:cNvPr id="5" name="Text Placeholder 4"/>
          <p:cNvSpPr>
            <a:spLocks noGrp="1"/>
          </p:cNvSpPr>
          <p:nvPr>
            <p:ph type="body" sz="quarter" idx="3"/>
          </p:nvPr>
        </p:nvSpPr>
        <p:spPr/>
        <p:txBody>
          <a:bodyPr>
            <a:normAutofit fontScale="85000" lnSpcReduction="20000"/>
          </a:bodyPr>
          <a:lstStyle/>
          <a:p>
            <a:r>
              <a:rPr lang="en-US" b="1" i="1" dirty="0"/>
              <a:t>Summary:</a:t>
            </a:r>
          </a:p>
          <a:p>
            <a:r>
              <a:rPr lang="en-US" i="1" dirty="0"/>
              <a:t>1.Grouping &amp; aggregating data</a:t>
            </a:r>
          </a:p>
          <a:p>
            <a:r>
              <a:rPr lang="en-US" i="1" dirty="0"/>
              <a:t>2.Identifying trends &amp; patterns</a:t>
            </a:r>
          </a:p>
        </p:txBody>
      </p:sp>
      <p:sp>
        <p:nvSpPr>
          <p:cNvPr id="10" name="Text Placeholder 9">
            <a:extLst>
              <a:ext uri="{FF2B5EF4-FFF2-40B4-BE49-F238E27FC236}">
                <a16:creationId xmlns:a16="http://schemas.microsoft.com/office/drawing/2014/main" id="{1F8A3D81-5F09-48C1-16F0-33963AEBEED7}"/>
              </a:ext>
            </a:extLst>
          </p:cNvPr>
          <p:cNvSpPr>
            <a:spLocks noGrp="1"/>
          </p:cNvSpPr>
          <p:nvPr>
            <p:ph type="body" idx="1"/>
          </p:nvPr>
        </p:nvSpPr>
        <p:spPr>
          <a:xfrm>
            <a:off x="1522413" y="2895600"/>
            <a:ext cx="4416552" cy="762000"/>
          </a:xfrm>
        </p:spPr>
        <p:txBody>
          <a:bodyPr>
            <a:normAutofit fontScale="85000" lnSpcReduction="20000"/>
          </a:bodyPr>
          <a:lstStyle/>
          <a:p>
            <a:r>
              <a:rPr lang="en-US" b="1" i="1" dirty="0"/>
              <a:t>Feature collection:</a:t>
            </a:r>
          </a:p>
          <a:p>
            <a:r>
              <a:rPr lang="en-US" i="1" dirty="0"/>
              <a:t>1. Data entry and management  2.Calculations and metrics</a:t>
            </a:r>
          </a:p>
        </p:txBody>
      </p:sp>
      <p:sp>
        <p:nvSpPr>
          <p:cNvPr id="12" name="Text Placeholder 2">
            <a:extLst>
              <a:ext uri="{FF2B5EF4-FFF2-40B4-BE49-F238E27FC236}">
                <a16:creationId xmlns:a16="http://schemas.microsoft.com/office/drawing/2014/main" id="{6BC8698B-E0F3-5871-6E51-39169AF13562}"/>
              </a:ext>
            </a:extLst>
          </p:cNvPr>
          <p:cNvSpPr>
            <a:spLocks noGrp="1"/>
          </p:cNvSpPr>
          <p:nvPr>
            <p:ph type="body" idx="1"/>
          </p:nvPr>
        </p:nvSpPr>
        <p:spPr>
          <a:xfrm>
            <a:off x="1522413" y="3886200"/>
            <a:ext cx="4416552" cy="762000"/>
          </a:xfrm>
        </p:spPr>
        <p:txBody>
          <a:bodyPr>
            <a:normAutofit fontScale="85000" lnSpcReduction="20000"/>
          </a:bodyPr>
          <a:lstStyle/>
          <a:p>
            <a:r>
              <a:rPr lang="en-US" sz="2400" b="1" i="1" dirty="0"/>
              <a:t>Data cleaning:</a:t>
            </a:r>
          </a:p>
          <a:p>
            <a:r>
              <a:rPr lang="en-US" sz="2400" i="1" dirty="0"/>
              <a:t>1.Conditional formatting – missing values </a:t>
            </a:r>
          </a:p>
          <a:p>
            <a:r>
              <a:rPr lang="en-US" i="1" dirty="0"/>
              <a:t>2.Filter outing – removing blanks</a:t>
            </a:r>
            <a:endParaRPr lang="en-US" sz="2400" i="1" dirty="0"/>
          </a:p>
        </p:txBody>
      </p:sp>
      <p:sp>
        <p:nvSpPr>
          <p:cNvPr id="16" name="Text Placeholder 15">
            <a:extLst>
              <a:ext uri="{FF2B5EF4-FFF2-40B4-BE49-F238E27FC236}">
                <a16:creationId xmlns:a16="http://schemas.microsoft.com/office/drawing/2014/main" id="{F5D0AFBE-8C35-DC1B-F267-8C6C8CD6BFF2}"/>
              </a:ext>
            </a:extLst>
          </p:cNvPr>
          <p:cNvSpPr>
            <a:spLocks noGrp="1"/>
          </p:cNvSpPr>
          <p:nvPr>
            <p:ph type="body" idx="1"/>
          </p:nvPr>
        </p:nvSpPr>
        <p:spPr>
          <a:xfrm>
            <a:off x="1522413" y="4986821"/>
            <a:ext cx="4416552" cy="762000"/>
          </a:xfrm>
        </p:spPr>
        <p:txBody>
          <a:bodyPr>
            <a:normAutofit fontScale="85000" lnSpcReduction="20000"/>
          </a:bodyPr>
          <a:lstStyle/>
          <a:p>
            <a:r>
              <a:rPr lang="en-US" b="1" i="1" dirty="0"/>
              <a:t>Performance level:</a:t>
            </a:r>
          </a:p>
          <a:p>
            <a:r>
              <a:rPr lang="en-US" i="1" dirty="0"/>
              <a:t>1.High-exceeds expectation</a:t>
            </a:r>
          </a:p>
          <a:p>
            <a:r>
              <a:rPr lang="en-US" i="1" dirty="0"/>
              <a:t>2.Low-falls short in expectation</a:t>
            </a:r>
          </a:p>
          <a:p>
            <a:endParaRPr lang="en-US" i="1" dirty="0"/>
          </a:p>
        </p:txBody>
      </p:sp>
      <p:sp>
        <p:nvSpPr>
          <p:cNvPr id="18" name="Text Placeholder 4">
            <a:extLst>
              <a:ext uri="{FF2B5EF4-FFF2-40B4-BE49-F238E27FC236}">
                <a16:creationId xmlns:a16="http://schemas.microsoft.com/office/drawing/2014/main" id="{D7D27024-4B7C-5E88-A57C-C63BE689B9B3}"/>
              </a:ext>
            </a:extLst>
          </p:cNvPr>
          <p:cNvSpPr>
            <a:spLocks noGrp="1"/>
          </p:cNvSpPr>
          <p:nvPr>
            <p:ph type="body" sz="quarter" idx="3"/>
          </p:nvPr>
        </p:nvSpPr>
        <p:spPr>
          <a:xfrm>
            <a:off x="6249860" y="2895600"/>
            <a:ext cx="4416552" cy="762000"/>
          </a:xfrm>
        </p:spPr>
        <p:txBody>
          <a:bodyPr>
            <a:normAutofit fontScale="85000" lnSpcReduction="20000"/>
          </a:bodyPr>
          <a:lstStyle/>
          <a:p>
            <a:r>
              <a:rPr lang="en-US" b="1" i="1" dirty="0"/>
              <a:t>Visualization:</a:t>
            </a:r>
          </a:p>
          <a:p>
            <a:r>
              <a:rPr lang="en-US" i="1" dirty="0"/>
              <a:t>1.Prepared &amp; selected the data</a:t>
            </a:r>
          </a:p>
          <a:p>
            <a:r>
              <a:rPr lang="en-US" i="1" dirty="0"/>
              <a:t>2.Customised the chart:</a:t>
            </a:r>
          </a:p>
        </p:txBody>
      </p:sp>
      <p:sp>
        <p:nvSpPr>
          <p:cNvPr id="20" name="Text Placeholder 4">
            <a:extLst>
              <a:ext uri="{FF2B5EF4-FFF2-40B4-BE49-F238E27FC236}">
                <a16:creationId xmlns:a16="http://schemas.microsoft.com/office/drawing/2014/main" id="{83CB8EBA-FCD1-722B-B35D-1C5E381CBD15}"/>
              </a:ext>
            </a:extLst>
          </p:cNvPr>
          <p:cNvSpPr>
            <a:spLocks noGrp="1"/>
          </p:cNvSpPr>
          <p:nvPr>
            <p:ph type="body" sz="quarter" idx="3"/>
          </p:nvPr>
        </p:nvSpPr>
        <p:spPr>
          <a:xfrm>
            <a:off x="7460095" y="3646190"/>
            <a:ext cx="4416552" cy="762000"/>
          </a:xfrm>
        </p:spPr>
        <p:txBody>
          <a:bodyPr>
            <a:normAutofit fontScale="85000" lnSpcReduction="20000"/>
          </a:bodyPr>
          <a:lstStyle/>
          <a:p>
            <a:r>
              <a:rPr lang="en-US" i="1" dirty="0"/>
              <a:t>-Label</a:t>
            </a:r>
          </a:p>
          <a:p>
            <a:r>
              <a:rPr lang="en-US" i="1" dirty="0"/>
              <a:t>-Explode slices</a:t>
            </a:r>
          </a:p>
          <a:p>
            <a:r>
              <a:rPr lang="en-US" i="1" dirty="0"/>
              <a:t>-</a:t>
            </a:r>
            <a:r>
              <a:rPr lang="en-US" i="1" dirty="0" err="1"/>
              <a:t>Colour</a:t>
            </a:r>
            <a:r>
              <a:rPr lang="en-US" i="1" dirty="0"/>
              <a:t> &amp; legend</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DD4B-2CFC-36F2-F42F-84B80F938CFA}"/>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C021A242-4907-1241-0DBF-9D8CA38C8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25" y="2133608"/>
            <a:ext cx="6317930" cy="4113162"/>
          </a:xfrm>
          <a:prstGeom prst="rect">
            <a:avLst/>
          </a:prstGeom>
        </p:spPr>
      </p:pic>
      <p:pic>
        <p:nvPicPr>
          <p:cNvPr id="3" name="Picture 2">
            <a:extLst>
              <a:ext uri="{FF2B5EF4-FFF2-40B4-BE49-F238E27FC236}">
                <a16:creationId xmlns:a16="http://schemas.microsoft.com/office/drawing/2014/main" id="{9396A827-1A79-63FB-D2F4-069E639FD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45" y="2094086"/>
            <a:ext cx="4117500" cy="3129498"/>
          </a:xfrm>
          <a:prstGeom prst="rect">
            <a:avLst/>
          </a:prstGeom>
        </p:spPr>
      </p:pic>
      <p:sp>
        <p:nvSpPr>
          <p:cNvPr id="6" name="Title 1">
            <a:extLst>
              <a:ext uri="{FF2B5EF4-FFF2-40B4-BE49-F238E27FC236}">
                <a16:creationId xmlns:a16="http://schemas.microsoft.com/office/drawing/2014/main" id="{37DD7DE5-FE2A-7F64-FCBE-328F628B42E5}"/>
              </a:ext>
            </a:extLst>
          </p:cNvPr>
          <p:cNvSpPr>
            <a:spLocks noGrp="1"/>
          </p:cNvSpPr>
          <p:nvPr>
            <p:ph type="title"/>
          </p:nvPr>
        </p:nvSpPr>
        <p:spPr>
          <a:xfrm>
            <a:off x="6791880" y="5657160"/>
            <a:ext cx="5403229" cy="730220"/>
          </a:xfrm>
        </p:spPr>
        <p:txBody>
          <a:bodyPr/>
          <a:lstStyle/>
          <a:p>
            <a:r>
              <a:rPr lang="en-US" dirty="0"/>
              <a:t>These are the results of the project...!</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81A3-B8E0-33F7-4BAF-D12027ABF25E}"/>
              </a:ext>
            </a:extLst>
          </p:cNvPr>
          <p:cNvSpPr>
            <a:spLocks noGrp="1"/>
          </p:cNvSpPr>
          <p:nvPr>
            <p:ph type="title"/>
          </p:nvPr>
        </p:nvSpPr>
        <p:spPr/>
        <p:txBody>
          <a:bodyPr/>
          <a:lstStyle/>
          <a:p>
            <a:r>
              <a:rPr lang="en-US" dirty="0"/>
              <a:t>Results:</a:t>
            </a:r>
          </a:p>
        </p:txBody>
      </p:sp>
      <p:pic>
        <p:nvPicPr>
          <p:cNvPr id="8" name="Picture 7">
            <a:extLst>
              <a:ext uri="{FF2B5EF4-FFF2-40B4-BE49-F238E27FC236}">
                <a16:creationId xmlns:a16="http://schemas.microsoft.com/office/drawing/2014/main" id="{55256C38-D95E-0EE5-54BB-D60A703C3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990" y="1803544"/>
            <a:ext cx="10368645" cy="4779818"/>
          </a:xfrm>
          <a:prstGeom prst="rect">
            <a:avLst/>
          </a:prstGeom>
        </p:spPr>
      </p:pic>
    </p:spTree>
    <p:extLst>
      <p:ext uri="{BB962C8B-B14F-4D97-AF65-F5344CB8AC3E}">
        <p14:creationId xmlns:p14="http://schemas.microsoft.com/office/powerpoint/2010/main" val="45224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29ED-AA59-D2CE-3987-3A1C0BEDB97F}"/>
              </a:ext>
            </a:extLst>
          </p:cNvPr>
          <p:cNvSpPr>
            <a:spLocks noGrp="1"/>
          </p:cNvSpPr>
          <p:nvPr>
            <p:ph type="title"/>
          </p:nvPr>
        </p:nvSpPr>
        <p:spPr/>
        <p:txBody>
          <a:bodyPr/>
          <a:lstStyle/>
          <a:p>
            <a:r>
              <a:rPr lang="en-US" dirty="0"/>
              <a:t>Conclusion:</a:t>
            </a:r>
          </a:p>
        </p:txBody>
      </p:sp>
      <p:sp>
        <p:nvSpPr>
          <p:cNvPr id="4" name="Title 1">
            <a:extLst>
              <a:ext uri="{FF2B5EF4-FFF2-40B4-BE49-F238E27FC236}">
                <a16:creationId xmlns:a16="http://schemas.microsoft.com/office/drawing/2014/main" id="{FB3B64B2-AEAA-8745-DAE8-058970F9065D}"/>
              </a:ext>
            </a:extLst>
          </p:cNvPr>
          <p:cNvSpPr>
            <a:spLocks noGrp="1"/>
          </p:cNvSpPr>
          <p:nvPr>
            <p:ph type="title"/>
          </p:nvPr>
        </p:nvSpPr>
        <p:spPr>
          <a:xfrm>
            <a:off x="471098" y="3294325"/>
            <a:ext cx="11887200" cy="843498"/>
          </a:xfrm>
        </p:spPr>
        <p:txBody>
          <a:bodyPr>
            <a:normAutofit fontScale="90000"/>
          </a:bodyPr>
          <a:lstStyle/>
          <a:p>
            <a:r>
              <a:rPr lang="en-US" dirty="0"/>
              <a:t>Overall, the chart indicates that the distribution of high-performing employees is relatively balanced across the different business units, with no significant outliers. However, further analysis would be required to understand the factors contributing to the variations in performance across these units.</a:t>
            </a:r>
          </a:p>
        </p:txBody>
      </p:sp>
      <p:sp>
        <p:nvSpPr>
          <p:cNvPr id="6" name="Title 1">
            <a:extLst>
              <a:ext uri="{FF2B5EF4-FFF2-40B4-BE49-F238E27FC236}">
                <a16:creationId xmlns:a16="http://schemas.microsoft.com/office/drawing/2014/main" id="{99D7DFFD-B009-7971-2CD4-ACDC168BDB64}"/>
              </a:ext>
            </a:extLst>
          </p:cNvPr>
          <p:cNvSpPr>
            <a:spLocks noGrp="1"/>
          </p:cNvSpPr>
          <p:nvPr>
            <p:ph type="title"/>
          </p:nvPr>
        </p:nvSpPr>
        <p:spPr>
          <a:xfrm>
            <a:off x="1710717" y="5342149"/>
            <a:ext cx="10647581" cy="1589198"/>
          </a:xfrm>
        </p:spPr>
        <p:txBody>
          <a:bodyPr>
            <a:normAutofit fontScale="90000"/>
          </a:bodyPr>
          <a:lstStyle/>
          <a:p>
            <a:r>
              <a:rPr lang="en-US"/>
              <a:t>the distribution of employees within different business units (BPC, CCDR, EW, MSC, NEL) who have achieved a high performance rating. The largest segment is represented by the NEL business unit with 29 employees, followed by CCDR with 26 employees. The smallest segment is represented by BPC with 16 employees.Overall</a:t>
            </a:r>
            <a:endParaRPr lang="en-US" dirty="0"/>
          </a:p>
        </p:txBody>
      </p:sp>
      <p:pic>
        <p:nvPicPr>
          <p:cNvPr id="15" name="Picture 14">
            <a:extLst>
              <a:ext uri="{FF2B5EF4-FFF2-40B4-BE49-F238E27FC236}">
                <a16:creationId xmlns:a16="http://schemas.microsoft.com/office/drawing/2014/main" id="{71D92AAC-5A54-E62D-3FEE-FA6687B0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4745546" y="-4972254"/>
            <a:ext cx="4976400" cy="4644729"/>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42390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F90F47-10C3-C47B-C941-A8327CF68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2031470" y="-6991727"/>
            <a:ext cx="8125883" cy="6991727"/>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150944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0" indent="0">
              <a:buNone/>
            </a:pPr>
            <a:r>
              <a:rPr lang="en-US" dirty="0"/>
              <a:t>  </a:t>
            </a:r>
          </a:p>
        </p:txBody>
      </p:sp>
      <p:sp>
        <p:nvSpPr>
          <p:cNvPr id="4" name="object 17">
            <a:extLst>
              <a:ext uri="{FF2B5EF4-FFF2-40B4-BE49-F238E27FC236}">
                <a16:creationId xmlns:a16="http://schemas.microsoft.com/office/drawing/2014/main" id="{70656D89-096E-78D5-94E3-E86EFF25C313}"/>
              </a:ext>
            </a:extLst>
          </p:cNvPr>
          <p:cNvSpPr txBox="1">
            <a:spLocks noGrp="1"/>
          </p:cNvSpPr>
          <p:nvPr>
            <p:ph type="title"/>
          </p:nvPr>
        </p:nvSpPr>
        <p:spPr>
          <a:xfrm>
            <a:off x="1522414" y="624704"/>
            <a:ext cx="9143998" cy="67069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lnSpc>
                <a:spcPct val="100000"/>
              </a:lnSpc>
              <a:spcBef>
                <a:spcPts val="130"/>
              </a:spcBef>
            </a:pPr>
            <a:r>
              <a:rPr sz="4250" i="1" spc="5" dirty="0"/>
              <a:t>PROJECT</a:t>
            </a:r>
            <a:r>
              <a:rPr sz="4250" i="1" spc="-85" dirty="0"/>
              <a:t> </a:t>
            </a:r>
            <a:r>
              <a:rPr sz="4250" i="1" spc="25" dirty="0"/>
              <a:t>TITLE</a:t>
            </a:r>
            <a:r>
              <a:rPr lang="en-US" sz="4250" i="1" spc="25" dirty="0"/>
              <a:t>:</a:t>
            </a:r>
            <a:endParaRPr sz="4250" i="1" dirty="0"/>
          </a:p>
        </p:txBody>
      </p:sp>
      <p:sp>
        <p:nvSpPr>
          <p:cNvPr id="7" name="TextBox 6">
            <a:extLst>
              <a:ext uri="{FF2B5EF4-FFF2-40B4-BE49-F238E27FC236}">
                <a16:creationId xmlns:a16="http://schemas.microsoft.com/office/drawing/2014/main" id="{768AEEFF-3577-EA52-D9E2-E0C2CA6260F8}"/>
              </a:ext>
            </a:extLst>
          </p:cNvPr>
          <p:cNvSpPr txBox="1"/>
          <p:nvPr/>
        </p:nvSpPr>
        <p:spPr>
          <a:xfrm>
            <a:off x="1797798" y="2705725"/>
            <a:ext cx="8593228"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E7B1B11-825D-CF34-2BBF-B587870F2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5992804" y="-7404822"/>
            <a:ext cx="5241719" cy="7123656"/>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2B30AD0B-29E4-BEE8-4FB8-1C9FC108DD36}"/>
              </a:ext>
            </a:extLst>
          </p:cNvPr>
          <p:cNvSpPr txBox="1">
            <a:spLocks noGrp="1"/>
          </p:cNvSpPr>
          <p:nvPr>
            <p:ph type="title"/>
          </p:nvPr>
        </p:nvSpPr>
        <p:spPr>
          <a:xfrm>
            <a:off x="1522414" y="543271"/>
            <a:ext cx="914399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lnSpc>
                <a:spcPct val="100000"/>
              </a:lnSpc>
              <a:spcBef>
                <a:spcPts val="105"/>
              </a:spcBef>
            </a:pPr>
            <a:r>
              <a:rPr b="0" i="1" spc="25" dirty="0"/>
              <a:t>A</a:t>
            </a:r>
            <a:r>
              <a:rPr b="0" i="1" spc="-5" dirty="0"/>
              <a:t>G</a:t>
            </a:r>
            <a:r>
              <a:rPr b="0" i="1" spc="-35" dirty="0"/>
              <a:t>E</a:t>
            </a:r>
            <a:r>
              <a:rPr b="0" i="1" spc="15" dirty="0"/>
              <a:t>N</a:t>
            </a:r>
            <a:r>
              <a:rPr b="0" i="1" dirty="0"/>
              <a:t>DA</a:t>
            </a:r>
            <a:r>
              <a:rPr lang="en-US" b="0" i="1" dirty="0"/>
              <a:t>:</a:t>
            </a:r>
            <a:endParaRPr b="0" i="1" dirty="0"/>
          </a:p>
        </p:txBody>
      </p:sp>
      <p:sp>
        <p:nvSpPr>
          <p:cNvPr id="15" name="Content Placeholder 14">
            <a:extLst>
              <a:ext uri="{FF2B5EF4-FFF2-40B4-BE49-F238E27FC236}">
                <a16:creationId xmlns:a16="http://schemas.microsoft.com/office/drawing/2014/main" id="{2E6F583C-C9A9-78AC-9B81-769E03795D3E}"/>
              </a:ext>
            </a:extLst>
          </p:cNvPr>
          <p:cNvSpPr txBox="1">
            <a:spLocks noGrp="1"/>
          </p:cNvSpPr>
          <p:nvPr>
            <p:ph idx="1"/>
          </p:nvPr>
        </p:nvSpPr>
        <p:spPr>
          <a:xfrm>
            <a:off x="2603840" y="919335"/>
            <a:ext cx="8783823" cy="66018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3200"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1"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1"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1"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b="1" dirty="0">
                <a:latin typeface="Times New Roman" panose="02020603050405020304" pitchFamily="18" charset="0"/>
                <a:cs typeface="Times New Roman" panose="02020603050405020304" pitchFamily="18" charset="0"/>
              </a:rPr>
              <a:t>Dataset Description</a:t>
            </a:r>
            <a:endParaRPr lang="en-US" sz="3200"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1" i="0" dirty="0">
                <a:effectLst/>
                <a:latin typeface="Times New Roman" panose="02020603050405020304" pitchFamily="18" charset="0"/>
                <a:cs typeface="Times New Roman" panose="02020603050405020304" pitchFamily="18" charset="0"/>
              </a:rPr>
              <a:t>Results and </a:t>
            </a:r>
            <a:r>
              <a:rPr lang="en-US" sz="3200" b="1" dirty="0">
                <a:latin typeface="Times New Roman" panose="02020603050405020304" pitchFamily="18" charset="0"/>
                <a:cs typeface="Times New Roman" panose="02020603050405020304" pitchFamily="18" charset="0"/>
              </a:rPr>
              <a:t>Discussion</a:t>
            </a:r>
            <a:endParaRPr lang="en-US" sz="3200"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effectLst/>
                <a:latin typeface="Times New Roman" panose="02020603050405020304" pitchFamily="18" charset="0"/>
                <a:cs typeface="Times New Roman" panose="02020603050405020304" pitchFamily="18" charset="0"/>
              </a:rPr>
              <a:t>Conclusion</a:t>
            </a:r>
          </a:p>
          <a:p>
            <a:endParaRPr lang="en-IN" sz="3200"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501DCB3C-FB6A-F966-4EE6-3CBD59B73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015" y="-6592265"/>
            <a:ext cx="6185647" cy="6592265"/>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12" name="Content Placeholder 11">
            <a:extLst>
              <a:ext uri="{FF2B5EF4-FFF2-40B4-BE49-F238E27FC236}">
                <a16:creationId xmlns:a16="http://schemas.microsoft.com/office/drawing/2014/main" id="{9121AA24-3745-E039-FA4A-23150118A6BF}"/>
              </a:ext>
            </a:extLst>
          </p:cNvPr>
          <p:cNvSpPr>
            <a:spLocks noGrp="1"/>
          </p:cNvSpPr>
          <p:nvPr>
            <p:ph sz="half" idx="1"/>
          </p:nvPr>
        </p:nvSpPr>
        <p:spPr>
          <a:xfrm>
            <a:off x="2065959" y="2090407"/>
            <a:ext cx="9376266" cy="3459562"/>
          </a:xfrm>
        </p:spPr>
        <p:txBody>
          <a:bodyPr>
            <a:normAutofit/>
          </a:bodyPr>
          <a:lstStyle/>
          <a:p>
            <a:pPr marL="0" indent="0">
              <a:buNone/>
            </a:pPr>
            <a:r>
              <a:rPr lang="en-US" dirty="0"/>
              <a:t>🔸Promotions and Compensation: Identifying high-performing employees who deserve recognition and rewards.  </a:t>
            </a:r>
          </a:p>
          <a:p>
            <a:pPr marL="0" indent="0">
              <a:buNone/>
            </a:pPr>
            <a:r>
              <a:rPr lang="en-US" dirty="0"/>
              <a:t>🔸Training and Development: Identifying areas where employees need additional training or support to improve their performance. </a:t>
            </a:r>
          </a:p>
          <a:p>
            <a:pPr marL="0" indent="0">
              <a:buNone/>
            </a:pPr>
            <a:r>
              <a:rPr lang="en-US" dirty="0"/>
              <a:t>🔸 Team Formation: Assigning employees to teams based on their skills and strengths.</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5" name="Content Placeholder 4">
            <a:extLst>
              <a:ext uri="{FF2B5EF4-FFF2-40B4-BE49-F238E27FC236}">
                <a16:creationId xmlns:a16="http://schemas.microsoft.com/office/drawing/2014/main" id="{076212D6-A961-8907-250F-AB94B1E54C92}"/>
              </a:ext>
            </a:extLst>
          </p:cNvPr>
          <p:cNvSpPr>
            <a:spLocks noGrp="1"/>
          </p:cNvSpPr>
          <p:nvPr>
            <p:ph sz="half" idx="1"/>
          </p:nvPr>
        </p:nvSpPr>
        <p:spPr>
          <a:xfrm>
            <a:off x="3545133" y="2565128"/>
            <a:ext cx="7371433" cy="5295289"/>
          </a:xfrm>
        </p:spPr>
        <p:txBody>
          <a:bodyPr>
            <a:normAutofit/>
          </a:bodyPr>
          <a:lstStyle/>
          <a:p>
            <a:pPr marL="0" indent="0">
              <a:buNone/>
            </a:pPr>
            <a:r>
              <a:rPr lang="en-US" dirty="0"/>
              <a:t>Make data-driven decisions regarding promotions, compensation, and </a:t>
            </a:r>
            <a:r>
              <a:rPr lang="en-US" dirty="0" err="1"/>
              <a:t>training.Identify</a:t>
            </a:r>
            <a:r>
              <a:rPr lang="en-US" dirty="0"/>
              <a:t> areas for improvement and provide targeted development opportunities. Foster a culture of performance excellence and employee </a:t>
            </a:r>
            <a:r>
              <a:rPr lang="en-US" dirty="0" err="1"/>
              <a:t>engagement.Align</a:t>
            </a:r>
            <a:r>
              <a:rPr lang="en-US" dirty="0"/>
              <a:t> individual performance with organizational goals and </a:t>
            </a:r>
            <a:r>
              <a:rPr lang="en-US" dirty="0" err="1"/>
              <a:t>objectives.Remember</a:t>
            </a:r>
            <a:r>
              <a:rPr lang="en-US" dirty="0"/>
              <a:t> to customize your analysis based on your organization's specific needs and goals.</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the end users?</a:t>
            </a:r>
          </a:p>
        </p:txBody>
      </p:sp>
      <p:sp>
        <p:nvSpPr>
          <p:cNvPr id="6" name="Content Placeholder 5"/>
          <p:cNvSpPr>
            <a:spLocks noGrp="1"/>
          </p:cNvSpPr>
          <p:nvPr>
            <p:ph idx="1"/>
          </p:nvPr>
        </p:nvSpPr>
        <p:spPr/>
        <p:txBody>
          <a:bodyPr/>
          <a:lstStyle/>
          <a:p>
            <a:r>
              <a:rPr lang="en-US" dirty="0"/>
              <a:t>Employees</a:t>
            </a:r>
          </a:p>
          <a:p>
            <a:r>
              <a:rPr lang="en-US" dirty="0"/>
              <a:t>Employers</a:t>
            </a:r>
          </a:p>
          <a:p>
            <a:r>
              <a:rPr lang="en-US" dirty="0"/>
              <a:t>Manager</a:t>
            </a:r>
          </a:p>
          <a:p>
            <a:r>
              <a:rPr lang="en-US" dirty="0"/>
              <a:t>Human resource (HR)</a:t>
            </a:r>
          </a:p>
          <a:p>
            <a:r>
              <a:rPr lang="en-US" dirty="0"/>
              <a:t>Executive </a:t>
            </a:r>
            <a:r>
              <a:rPr lang="en-US" dirty="0" err="1"/>
              <a:t>leardership</a:t>
            </a:r>
            <a:endParaRPr lang="en-US" dirty="0"/>
          </a:p>
          <a:p>
            <a:r>
              <a:rPr lang="en-US" dirty="0"/>
              <a:t>stakeholders</a:t>
            </a:r>
          </a:p>
        </p:txBody>
      </p:sp>
      <p:sp>
        <p:nvSpPr>
          <p:cNvPr id="4" name="Text Placeholder 3"/>
          <p:cNvSpPr>
            <a:spLocks noGrp="1"/>
          </p:cNvSpPr>
          <p:nvPr>
            <p:ph type="body" sz="half" idx="2"/>
          </p:nvPr>
        </p:nvSpPr>
        <p:spPr>
          <a:xfrm>
            <a:off x="1000619" y="3534477"/>
            <a:ext cx="2495616" cy="2409123"/>
          </a:xfrm>
        </p:spPr>
        <p:txBody>
          <a:bodyPr>
            <a:normAutofit/>
          </a:bodyPr>
          <a:lstStyle/>
          <a:p>
            <a:r>
              <a:rPr lang="en-US" b="1" i="1" dirty="0"/>
              <a:t>They’re all the end users…!</a:t>
            </a:r>
          </a:p>
        </p:txBody>
      </p:sp>
      <p:pic>
        <p:nvPicPr>
          <p:cNvPr id="3" name="Picture 2">
            <a:extLst>
              <a:ext uri="{FF2B5EF4-FFF2-40B4-BE49-F238E27FC236}">
                <a16:creationId xmlns:a16="http://schemas.microsoft.com/office/drawing/2014/main" id="{283BDE86-B719-CB8E-E409-460EEE79E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04" y="3534477"/>
            <a:ext cx="2665815" cy="1895691"/>
          </a:xfrm>
          <a:prstGeom prst="rect">
            <a:avLst/>
          </a:prstGeom>
        </p:spPr>
      </p:pic>
      <p:pic>
        <p:nvPicPr>
          <p:cNvPr id="5" name="Picture 4">
            <a:extLst>
              <a:ext uri="{FF2B5EF4-FFF2-40B4-BE49-F238E27FC236}">
                <a16:creationId xmlns:a16="http://schemas.microsoft.com/office/drawing/2014/main" id="{01C09B53-DE32-051C-77FF-F60D699E5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662" y="785019"/>
            <a:ext cx="3842003" cy="2008356"/>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and its value proposition: </a:t>
            </a:r>
          </a:p>
        </p:txBody>
      </p:sp>
      <p:sp>
        <p:nvSpPr>
          <p:cNvPr id="9" name="Text Placeholder 7">
            <a:extLst>
              <a:ext uri="{FF2B5EF4-FFF2-40B4-BE49-F238E27FC236}">
                <a16:creationId xmlns:a16="http://schemas.microsoft.com/office/drawing/2014/main" id="{D8B96064-E4DA-28FA-224D-C021D2F2306B}"/>
              </a:ext>
            </a:extLst>
          </p:cNvPr>
          <p:cNvSpPr>
            <a:spLocks noGrp="1"/>
          </p:cNvSpPr>
          <p:nvPr/>
        </p:nvSpPr>
        <p:spPr>
          <a:xfrm>
            <a:off x="1752829" y="1928872"/>
            <a:ext cx="5740850" cy="387798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600" b="1" dirty="0"/>
              <a:t>1.Filtering</a:t>
            </a:r>
            <a:r>
              <a:rPr lang="en-US" sz="3600" dirty="0"/>
              <a:t> :</a:t>
            </a:r>
            <a:r>
              <a:rPr lang="en-US" sz="3600" b="1" dirty="0"/>
              <a:t> </a:t>
            </a:r>
            <a:r>
              <a:rPr lang="en-US" sz="3600" dirty="0" err="1"/>
              <a:t>Removin</a:t>
            </a:r>
            <a:r>
              <a:rPr lang="en-US" sz="3600" dirty="0"/>
              <a:t> missing values</a:t>
            </a:r>
          </a:p>
          <a:p>
            <a:r>
              <a:rPr lang="en-US" sz="3600" b="1" dirty="0"/>
              <a:t>2.IFS Formula </a:t>
            </a:r>
            <a:r>
              <a:rPr lang="en-US" sz="3600" dirty="0"/>
              <a:t>: Finding the employee performance</a:t>
            </a:r>
          </a:p>
          <a:p>
            <a:r>
              <a:rPr lang="en-US" sz="3600" b="1" dirty="0"/>
              <a:t>3.Pivot Tables </a:t>
            </a:r>
            <a:r>
              <a:rPr lang="en-US" sz="3600" dirty="0"/>
              <a:t>: Analysing the data</a:t>
            </a:r>
          </a:p>
          <a:p>
            <a:r>
              <a:rPr lang="en-US" sz="3600" b="1" dirty="0"/>
              <a:t>4.Graphs </a:t>
            </a:r>
            <a:r>
              <a:rPr lang="en-US" sz="3600" dirty="0"/>
              <a:t>: Analysing the data</a:t>
            </a:r>
          </a:p>
        </p:txBody>
      </p:sp>
      <p:pic>
        <p:nvPicPr>
          <p:cNvPr id="10" name="Picture 9">
            <a:extLst>
              <a:ext uri="{FF2B5EF4-FFF2-40B4-BE49-F238E27FC236}">
                <a16:creationId xmlns:a16="http://schemas.microsoft.com/office/drawing/2014/main" id="{15676DB2-3951-61FA-EA4E-551FF9197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9423" y="2617149"/>
            <a:ext cx="3048000" cy="2908370"/>
          </a:xfrm>
          <a:prstGeom prst="rect">
            <a:avLst/>
          </a:prstGeo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5" name="Text Placeholder 2">
            <a:extLst>
              <a:ext uri="{FF2B5EF4-FFF2-40B4-BE49-F238E27FC236}">
                <a16:creationId xmlns:a16="http://schemas.microsoft.com/office/drawing/2014/main" id="{69DF0AB7-2AAB-B1CE-0466-D23B3637ECC1}"/>
              </a:ext>
            </a:extLst>
          </p:cNvPr>
          <p:cNvSpPr>
            <a:spLocks noGrp="1"/>
          </p:cNvSpPr>
          <p:nvPr/>
        </p:nvSpPr>
        <p:spPr>
          <a:xfrm>
            <a:off x="2554941" y="1613647"/>
            <a:ext cx="8199488" cy="553997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600" b="1" dirty="0"/>
              <a:t>*</a:t>
            </a:r>
            <a:r>
              <a:rPr lang="en-US" sz="3600" i="1" dirty="0"/>
              <a:t>Employee – Kaggle</a:t>
            </a:r>
          </a:p>
          <a:p>
            <a:r>
              <a:rPr lang="en-US" sz="3600" i="1" dirty="0"/>
              <a:t>*26 – features</a:t>
            </a:r>
          </a:p>
          <a:p>
            <a:r>
              <a:rPr lang="en-US" sz="3600" i="1" dirty="0"/>
              <a:t>*9 – features</a:t>
            </a:r>
          </a:p>
          <a:p>
            <a:r>
              <a:rPr lang="en-US" sz="3600" i="1" dirty="0"/>
              <a:t>*Name                       -  Alphabatical   </a:t>
            </a:r>
          </a:p>
          <a:p>
            <a:r>
              <a:rPr lang="en-US" sz="3600" i="1" dirty="0"/>
              <a:t>*Performance level -  Numerical value</a:t>
            </a:r>
          </a:p>
          <a:p>
            <a:r>
              <a:rPr lang="en-US" sz="3600" i="1" dirty="0"/>
              <a:t>*Employee type       -  Alphabatical</a:t>
            </a:r>
          </a:p>
          <a:p>
            <a:r>
              <a:rPr lang="en-US" sz="3600" i="1" dirty="0"/>
              <a:t>*Gender                    -  Male/Female</a:t>
            </a:r>
          </a:p>
          <a:p>
            <a:r>
              <a:rPr lang="en-US" sz="3600" i="1" dirty="0"/>
              <a:t>*Employee rating    -  Numerical value</a:t>
            </a:r>
          </a:p>
          <a:p>
            <a:r>
              <a:rPr lang="en-US" sz="3600" i="1" dirty="0"/>
              <a:t>*Business unit         -   Alphabatical </a:t>
            </a:r>
          </a:p>
          <a:p>
            <a:endParaRPr lang="en-US" sz="3600" b="1" dirty="0"/>
          </a:p>
        </p:txBody>
      </p:sp>
      <p:pic>
        <p:nvPicPr>
          <p:cNvPr id="6" name="Picture 5">
            <a:extLst>
              <a:ext uri="{FF2B5EF4-FFF2-40B4-BE49-F238E27FC236}">
                <a16:creationId xmlns:a16="http://schemas.microsoft.com/office/drawing/2014/main" id="{D18A95E2-5307-EE61-6163-96037B656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685841" y="-5727641"/>
            <a:ext cx="7475217" cy="5684032"/>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B8538E0-719E-9847-575B-313C01C6E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953669">
            <a:off x="629840" y="-2489930"/>
            <a:ext cx="4953000" cy="2215991"/>
          </a:xfrm>
          <a:prstGeom prst="rect">
            <a:avLst/>
          </a:prstGeom>
          <a:effectLst>
            <a:reflection blurRad="6350" stA="50000" endA="295" endPos="92000" dist="101600" dir="5400000" sy="-100000" algn="bl" rotWithShape="0"/>
          </a:effectLst>
        </p:spPr>
      </p:pic>
      <p:sp>
        <p:nvSpPr>
          <p:cNvPr id="6" name="Text Placeholder 9">
            <a:extLst>
              <a:ext uri="{FF2B5EF4-FFF2-40B4-BE49-F238E27FC236}">
                <a16:creationId xmlns:a16="http://schemas.microsoft.com/office/drawing/2014/main" id="{9C43CF56-8885-3AE9-B648-27B740DFF9B7}"/>
              </a:ext>
            </a:extLst>
          </p:cNvPr>
          <p:cNvSpPr>
            <a:spLocks noGrp="1"/>
          </p:cNvSpPr>
          <p:nvPr>
            <p:ph type="title"/>
          </p:nvPr>
        </p:nvSpPr>
        <p:spPr>
          <a:xfrm>
            <a:off x="1057878" y="2336639"/>
            <a:ext cx="9144000" cy="2215991"/>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4000" b="1" dirty="0"/>
              <a:t>=IFS(Z8&gt;=5,”VERY HIGH”,Z8&gt;=4,”HIGH”,Z8&gt;=3,”MEDIUM,”TRUE,”LOW”</a:t>
            </a:r>
          </a:p>
          <a:p>
            <a:endParaRPr lang="en-US" sz="4000" b="1" dirty="0"/>
          </a:p>
        </p:txBody>
      </p:sp>
      <p:sp>
        <p:nvSpPr>
          <p:cNvPr id="8" name="Text Placeholder 2">
            <a:extLst>
              <a:ext uri="{FF2B5EF4-FFF2-40B4-BE49-F238E27FC236}">
                <a16:creationId xmlns:a16="http://schemas.microsoft.com/office/drawing/2014/main" id="{1DAD40AC-CEAF-E162-7634-48B44308F67C}"/>
              </a:ext>
            </a:extLst>
          </p:cNvPr>
          <p:cNvSpPr>
            <a:spLocks noGrp="1"/>
          </p:cNvSpPr>
          <p:nvPr>
            <p:ph type="body" idx="1"/>
          </p:nvPr>
        </p:nvSpPr>
        <p:spPr>
          <a:xfrm>
            <a:off x="867989" y="1825484"/>
            <a:ext cx="9143999" cy="464828"/>
          </a:xfrm>
        </p:spPr>
        <p:txBody>
          <a:bodyPr/>
          <a:lstStyle/>
          <a:p>
            <a:r>
              <a:rPr lang="en-US" dirty="0"/>
              <a:t>This formula is used for Finding performance level….!</a:t>
            </a:r>
          </a:p>
        </p:txBody>
      </p:sp>
      <p:sp>
        <p:nvSpPr>
          <p:cNvPr id="11" name="object 7">
            <a:extLst>
              <a:ext uri="{FF2B5EF4-FFF2-40B4-BE49-F238E27FC236}">
                <a16:creationId xmlns:a16="http://schemas.microsoft.com/office/drawing/2014/main" id="{8D7681C8-AB35-80EC-FD75-08DC07038E32}"/>
              </a:ext>
            </a:extLst>
          </p:cNvPr>
          <p:cNvSpPr txBox="1">
            <a:spLocks noGrp="1"/>
          </p:cNvSpPr>
          <p:nvPr>
            <p:ph type="body" idx="1"/>
          </p:nvPr>
        </p:nvSpPr>
        <p:spPr>
          <a:xfrm>
            <a:off x="1522413" y="5102525"/>
            <a:ext cx="9143999" cy="67069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a:t>
            </a:r>
            <a:endParaRPr sz="4250"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2B82EB-80D3-4DDB-9A53-0D22163B57B3}">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3.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PowerPoint Presentation</vt:lpstr>
      <vt:lpstr>PROJECT TITLE:</vt:lpstr>
      <vt:lpstr>AGENDA:</vt:lpstr>
      <vt:lpstr>Problem statement:</vt:lpstr>
      <vt:lpstr>Project overview:</vt:lpstr>
      <vt:lpstr>Who are the end users?</vt:lpstr>
      <vt:lpstr>Our solution and its value proposition: </vt:lpstr>
      <vt:lpstr>Dataset description:</vt:lpstr>
      <vt:lpstr>=IFS(Z8&gt;=5,”VERY HIGH”,Z8&gt;=4,”HIGH”,Z8&gt;=3,”MEDIUM,”TRUE,”LOW” </vt:lpstr>
      <vt:lpstr>Modelling:</vt:lpstr>
      <vt:lpstr>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Akshaya VS</dc:creator>
  <cp:lastModifiedBy>Akshaya VS</cp:lastModifiedBy>
  <cp:revision>5</cp:revision>
  <dcterms:created xsi:type="dcterms:W3CDTF">2024-08-29T09:12:55Z</dcterms:created>
  <dcterms:modified xsi:type="dcterms:W3CDTF">2024-08-29T13:31:37Z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